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modernComment_1C3_509BD232.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76"/>
  </p:notesMasterIdLst>
  <p:sldIdLst>
    <p:sldId id="256" r:id="rId5"/>
    <p:sldId id="258" r:id="rId6"/>
    <p:sldId id="257" r:id="rId7"/>
    <p:sldId id="366" r:id="rId8"/>
    <p:sldId id="364" r:id="rId9"/>
    <p:sldId id="317" r:id="rId10"/>
    <p:sldId id="285" r:id="rId11"/>
    <p:sldId id="278" r:id="rId12"/>
    <p:sldId id="368" r:id="rId13"/>
    <p:sldId id="426" r:id="rId14"/>
    <p:sldId id="427" r:id="rId15"/>
    <p:sldId id="369" r:id="rId16"/>
    <p:sldId id="370" r:id="rId17"/>
    <p:sldId id="371" r:id="rId18"/>
    <p:sldId id="266" r:id="rId19"/>
    <p:sldId id="423" r:id="rId20"/>
    <p:sldId id="425" r:id="rId21"/>
    <p:sldId id="451" r:id="rId22"/>
    <p:sldId id="413" r:id="rId23"/>
    <p:sldId id="367" r:id="rId24"/>
    <p:sldId id="279" r:id="rId25"/>
    <p:sldId id="274" r:id="rId26"/>
    <p:sldId id="410" r:id="rId27"/>
    <p:sldId id="281" r:id="rId28"/>
    <p:sldId id="282" r:id="rId29"/>
    <p:sldId id="276" r:id="rId30"/>
    <p:sldId id="414" r:id="rId31"/>
    <p:sldId id="415" r:id="rId32"/>
    <p:sldId id="280" r:id="rId33"/>
    <p:sldId id="416" r:id="rId34"/>
    <p:sldId id="417" r:id="rId35"/>
    <p:sldId id="388" r:id="rId36"/>
    <p:sldId id="412" r:id="rId37"/>
    <p:sldId id="390" r:id="rId38"/>
    <p:sldId id="392" r:id="rId39"/>
    <p:sldId id="411" r:id="rId40"/>
    <p:sldId id="395" r:id="rId41"/>
    <p:sldId id="396" r:id="rId42"/>
    <p:sldId id="398" r:id="rId43"/>
    <p:sldId id="400" r:id="rId44"/>
    <p:sldId id="403" r:id="rId45"/>
    <p:sldId id="405" r:id="rId46"/>
    <p:sldId id="448" r:id="rId47"/>
    <p:sldId id="452" r:id="rId48"/>
    <p:sldId id="421" r:id="rId49"/>
    <p:sldId id="435" r:id="rId50"/>
    <p:sldId id="422" r:id="rId51"/>
    <p:sldId id="436" r:id="rId52"/>
    <p:sldId id="453" r:id="rId53"/>
    <p:sldId id="449" r:id="rId54"/>
    <p:sldId id="312" r:id="rId55"/>
    <p:sldId id="419" r:id="rId56"/>
    <p:sldId id="310" r:id="rId57"/>
    <p:sldId id="307" r:id="rId58"/>
    <p:sldId id="308" r:id="rId59"/>
    <p:sldId id="309" r:id="rId60"/>
    <p:sldId id="311" r:id="rId61"/>
    <p:sldId id="432" r:id="rId62"/>
    <p:sldId id="433" r:id="rId63"/>
    <p:sldId id="314" r:id="rId64"/>
    <p:sldId id="434" r:id="rId65"/>
    <p:sldId id="315" r:id="rId66"/>
    <p:sldId id="316" r:id="rId67"/>
    <p:sldId id="439" r:id="rId68"/>
    <p:sldId id="442" r:id="rId69"/>
    <p:sldId id="318" r:id="rId70"/>
    <p:sldId id="437" r:id="rId71"/>
    <p:sldId id="305" r:id="rId72"/>
    <p:sldId id="418" r:id="rId73"/>
    <p:sldId id="446" r:id="rId74"/>
    <p:sldId id="365"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09FE5-B5A3-682F-D367-4EF5E048F012}" name="Irene Hantman" initials="IH" userId="a7a7f18fec75a41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1" autoAdjust="0"/>
    <p:restoredTop sz="94689" autoAdjust="0"/>
  </p:normalViewPr>
  <p:slideViewPr>
    <p:cSldViewPr snapToGrid="0" showGuides="1">
      <p:cViewPr>
        <p:scale>
          <a:sx n="95" d="100"/>
          <a:sy n="95" d="100"/>
        </p:scale>
        <p:origin x="43" y="19"/>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modernComment_1C3_509BD232.xml><?xml version="1.0" encoding="utf-8"?>
<p188:cmLst xmlns:a="http://schemas.openxmlformats.org/drawingml/2006/main" xmlns:r="http://schemas.openxmlformats.org/officeDocument/2006/relationships" xmlns:p188="http://schemas.microsoft.com/office/powerpoint/2018/8/main">
  <p188:cm id="{19C05260-A2E2-49DA-9092-8764FE9B277D}" authorId="{98B09FE5-B5A3-682F-D367-4EF5E048F012}" created="2024-10-15T05:30:31.421">
    <pc:sldMkLst xmlns:pc="http://schemas.microsoft.com/office/powerpoint/2013/main/command">
      <pc:docMk/>
      <pc:sldMk cId="1500322135" sldId="450"/>
    </pc:sldMkLst>
    <p188:txBody>
      <a:bodyPr/>
      <a:lstStyle/>
      <a:p>
        <a:r>
          <a:rPr lang="en-US"/>
          <a:t>Do these slides fit better here or at the start of my part?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E2937-84FD-464E-A6CA-0DBAD34ED14F}"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4B801-9BFC-4233-8A4B-1D9121CCDE70}" type="slidenum">
              <a:rPr lang="en-US" smtClean="0"/>
              <a:t>‹#›</a:t>
            </a:fld>
            <a:endParaRPr lang="en-US"/>
          </a:p>
        </p:txBody>
      </p:sp>
    </p:spTree>
    <p:extLst>
      <p:ext uri="{BB962C8B-B14F-4D97-AF65-F5344CB8AC3E}">
        <p14:creationId xmlns:p14="http://schemas.microsoft.com/office/powerpoint/2010/main" val="326030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yesterday in CNN story on hazardous substances in household cleaning products, the assistant administrator for pollution prevention at EPA call out the manufacturers of these products for greenwashing, so I wouldn’t be surprised if FTC starts scrutinizing the ecofriendly claims made by many of these products.</a:t>
            </a:r>
          </a:p>
        </p:txBody>
      </p:sp>
      <p:sp>
        <p:nvSpPr>
          <p:cNvPr id="4" name="Slide Number Placeholder 3"/>
          <p:cNvSpPr>
            <a:spLocks noGrp="1"/>
          </p:cNvSpPr>
          <p:nvPr>
            <p:ph type="sldNum" sz="quarter" idx="5"/>
          </p:nvPr>
        </p:nvSpPr>
        <p:spPr/>
        <p:txBody>
          <a:bodyPr/>
          <a:lstStyle/>
          <a:p>
            <a:fld id="{B764B801-9BFC-4233-8A4B-1D9121CCDE70}" type="slidenum">
              <a:rPr lang="en-US" smtClean="0"/>
              <a:t>51</a:t>
            </a:fld>
            <a:endParaRPr lang="en-US"/>
          </a:p>
        </p:txBody>
      </p:sp>
    </p:spTree>
    <p:extLst>
      <p:ext uri="{BB962C8B-B14F-4D97-AF65-F5344CB8AC3E}">
        <p14:creationId xmlns:p14="http://schemas.microsoft.com/office/powerpoint/2010/main" val="317882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20202"/>
                </a:solidFill>
                <a:latin typeface="Arial" panose="020B0604020202020204" pitchFamily="34" charset="0"/>
              </a:rPr>
              <a:t>converting bamboo into rayon requires the use of toxic chemicals and results in hazardous pollutants</a:t>
            </a:r>
            <a:r>
              <a:rPr lang="en-US" sz="1200" b="0" i="0" u="none" strike="noStrike" baseline="0" dirty="0">
                <a:solidFill>
                  <a:srgbClr val="1E1E1E"/>
                </a:solidFill>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B764B801-9BFC-4233-8A4B-1D9121CCDE70}" type="slidenum">
              <a:rPr lang="en-US" smtClean="0"/>
              <a:t>58</a:t>
            </a:fld>
            <a:endParaRPr lang="en-US"/>
          </a:p>
        </p:txBody>
      </p:sp>
    </p:spTree>
    <p:extLst>
      <p:ext uri="{BB962C8B-B14F-4D97-AF65-F5344CB8AC3E}">
        <p14:creationId xmlns:p14="http://schemas.microsoft.com/office/powerpoint/2010/main" val="99363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20202"/>
                </a:solidFill>
                <a:latin typeface="Arial" panose="020B0604020202020204" pitchFamily="34" charset="0"/>
              </a:rPr>
              <a:t>converting bamboo into rayon requires the use of toxic chemicals and results in hazardous pollutants</a:t>
            </a:r>
            <a:r>
              <a:rPr lang="en-US" sz="1200" b="0" i="0" u="none" strike="noStrike" baseline="0" dirty="0">
                <a:solidFill>
                  <a:srgbClr val="1E1E1E"/>
                </a:solidFill>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B764B801-9BFC-4233-8A4B-1D9121CCDE70}" type="slidenum">
              <a:rPr lang="en-US" smtClean="0"/>
              <a:t>59</a:t>
            </a:fld>
            <a:endParaRPr lang="en-US"/>
          </a:p>
        </p:txBody>
      </p:sp>
    </p:spTree>
    <p:extLst>
      <p:ext uri="{BB962C8B-B14F-4D97-AF65-F5344CB8AC3E}">
        <p14:creationId xmlns:p14="http://schemas.microsoft.com/office/powerpoint/2010/main" val="286180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rgbClr val="FFFF00"/>
                </a:solidFill>
              </a:defRPr>
            </a:lvl1pPr>
          </a:lstStyle>
          <a:p>
            <a:fld id="{799D8CAA-0D91-4F88-86F2-5F19090A4E2C}" type="slidenum">
              <a:rPr lang="en-US" smtClean="0"/>
              <a:pPr/>
              <a:t>‹#›</a:t>
            </a:fld>
            <a:endParaRPr lang="en-US" dirty="0"/>
          </a:p>
        </p:txBody>
      </p:sp>
      <p:pic>
        <p:nvPicPr>
          <p:cNvPr id="7" name="Graphic 6">
            <a:extLst>
              <a:ext uri="{FF2B5EF4-FFF2-40B4-BE49-F238E27FC236}">
                <a16:creationId xmlns:a16="http://schemas.microsoft.com/office/drawing/2014/main" id="{77403A98-E21A-A1F1-E878-0BD5D94F70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35986"/>
            <a:ext cx="12192000" cy="2266052"/>
          </a:xfrm>
          <a:prstGeom prst="rect">
            <a:avLst/>
          </a:prstGeom>
        </p:spPr>
      </p:pic>
    </p:spTree>
    <p:extLst>
      <p:ext uri="{BB962C8B-B14F-4D97-AF65-F5344CB8AC3E}">
        <p14:creationId xmlns:p14="http://schemas.microsoft.com/office/powerpoint/2010/main" val="153546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rgbClr val="FFFF00"/>
                </a:solidFill>
              </a:defRPr>
            </a:lvl1pPr>
          </a:lstStyle>
          <a:p>
            <a:fld id="{799D8CAA-0D91-4F88-86F2-5F19090A4E2C}" type="slidenum">
              <a:rPr lang="en-US" smtClean="0"/>
              <a:pPr/>
              <a:t>‹#›</a:t>
            </a:fld>
            <a:endParaRPr lang="en-US" dirty="0"/>
          </a:p>
        </p:txBody>
      </p:sp>
      <p:pic>
        <p:nvPicPr>
          <p:cNvPr id="7" name="Graphic 6">
            <a:extLst>
              <a:ext uri="{FF2B5EF4-FFF2-40B4-BE49-F238E27FC236}">
                <a16:creationId xmlns:a16="http://schemas.microsoft.com/office/drawing/2014/main" id="{AEBAA46B-A1C0-702C-7275-8FD72CF567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18056" y="0"/>
            <a:ext cx="12192000" cy="2266052"/>
          </a:xfrm>
          <a:prstGeom prst="rect">
            <a:avLst/>
          </a:prstGeom>
        </p:spPr>
      </p:pic>
      <p:pic>
        <p:nvPicPr>
          <p:cNvPr id="4" name="Picture 3">
            <a:extLst>
              <a:ext uri="{FF2B5EF4-FFF2-40B4-BE49-F238E27FC236}">
                <a16:creationId xmlns:a16="http://schemas.microsoft.com/office/drawing/2014/main" id="{A37E3DD9-FAFE-11BB-4F89-DBD307D522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1975" y="381000"/>
            <a:ext cx="1962150" cy="571500"/>
          </a:xfrm>
          <a:prstGeom prst="rect">
            <a:avLst/>
          </a:prstGeom>
        </p:spPr>
      </p:pic>
    </p:spTree>
    <p:extLst>
      <p:ext uri="{BB962C8B-B14F-4D97-AF65-F5344CB8AC3E}">
        <p14:creationId xmlns:p14="http://schemas.microsoft.com/office/powerpoint/2010/main" val="351311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rgbClr val="FFFF00"/>
                </a:solidFill>
              </a:defRPr>
            </a:lvl1pPr>
          </a:lstStyle>
          <a:p>
            <a:fld id="{799D8CAA-0D91-4F88-86F2-5F19090A4E2C}" type="slidenum">
              <a:rPr lang="en-US" smtClean="0"/>
              <a:pPr/>
              <a:t>‹#›</a:t>
            </a:fld>
            <a:endParaRPr lang="en-US" dirty="0"/>
          </a:p>
        </p:txBody>
      </p:sp>
      <p:pic>
        <p:nvPicPr>
          <p:cNvPr id="6" name="Graphic 5">
            <a:extLst>
              <a:ext uri="{FF2B5EF4-FFF2-40B4-BE49-F238E27FC236}">
                <a16:creationId xmlns:a16="http://schemas.microsoft.com/office/drawing/2014/main" id="{F30165FB-1AC2-7CEB-CD70-C505DCD92A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1075" y="-451989"/>
            <a:ext cx="12192000" cy="2266052"/>
          </a:xfrm>
          <a:prstGeom prst="rect">
            <a:avLst/>
          </a:prstGeom>
        </p:spPr>
      </p:pic>
    </p:spTree>
    <p:extLst>
      <p:ext uri="{BB962C8B-B14F-4D97-AF65-F5344CB8AC3E}">
        <p14:creationId xmlns:p14="http://schemas.microsoft.com/office/powerpoint/2010/main" val="2342444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D8CAA-0D91-4F88-86F2-5F19090A4E2C}" type="slidenum">
              <a:rPr lang="en-US" smtClean="0"/>
              <a:pPr/>
              <a:t>‹#›</a:t>
            </a:fld>
            <a:endParaRPr lang="en-US" dirty="0"/>
          </a:p>
        </p:txBody>
      </p:sp>
      <p:sp>
        <p:nvSpPr>
          <p:cNvPr id="7" name="Rectangle 6">
            <a:extLst>
              <a:ext uri="{FF2B5EF4-FFF2-40B4-BE49-F238E27FC236}">
                <a16:creationId xmlns:a16="http://schemas.microsoft.com/office/drawing/2014/main" id="{FF3DD8C6-62B5-B45C-5798-FC50407837B9}"/>
              </a:ext>
            </a:extLst>
          </p:cNvPr>
          <p:cNvSpPr/>
          <p:nvPr userDrawn="1"/>
        </p:nvSpPr>
        <p:spPr>
          <a:xfrm>
            <a:off x="283779" y="6224332"/>
            <a:ext cx="11908220" cy="6336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7F1F1D33-FD20-E8D3-0138-AA3B85B2569A}"/>
              </a:ext>
            </a:extLst>
          </p:cNvPr>
          <p:cNvSpPr txBox="1"/>
          <p:nvPr userDrawn="1"/>
        </p:nvSpPr>
        <p:spPr>
          <a:xfrm>
            <a:off x="3131276" y="6413702"/>
            <a:ext cx="4058868" cy="307777"/>
          </a:xfrm>
          <a:prstGeom prst="rect">
            <a:avLst/>
          </a:prstGeom>
          <a:noFill/>
        </p:spPr>
        <p:txBody>
          <a:bodyPr wrap="none" rtlCol="0">
            <a:spAutoFit/>
          </a:bodyPr>
          <a:lstStyle/>
          <a:p>
            <a:r>
              <a:rPr lang="en-US" sz="1400" dirty="0">
                <a:solidFill>
                  <a:schemeClr val="bg1"/>
                </a:solidFill>
              </a:rPr>
              <a:t>PSX 2024  </a:t>
            </a:r>
            <a:r>
              <a:rPr lang="en-US" sz="1400" dirty="0">
                <a:solidFill>
                  <a:srgbClr val="FFFF00"/>
                </a:solidFill>
              </a:rPr>
              <a:t>|</a:t>
            </a:r>
            <a:r>
              <a:rPr lang="en-US" sz="1400" dirty="0">
                <a:solidFill>
                  <a:schemeClr val="bg1"/>
                </a:solidFill>
              </a:rPr>
              <a:t>  October 15-17, 2024  </a:t>
            </a:r>
            <a:r>
              <a:rPr lang="en-US" sz="1400" dirty="0">
                <a:solidFill>
                  <a:srgbClr val="FFFF00"/>
                </a:solidFill>
              </a:rPr>
              <a:t>|</a:t>
            </a:r>
            <a:r>
              <a:rPr lang="en-US" sz="1400" dirty="0">
                <a:solidFill>
                  <a:schemeClr val="bg1"/>
                </a:solidFill>
              </a:rPr>
              <a:t>  Denver, CO</a:t>
            </a:r>
          </a:p>
        </p:txBody>
      </p:sp>
      <p:pic>
        <p:nvPicPr>
          <p:cNvPr id="13" name="Picture 12" descr="A screenshot of a cellphone&#10;&#10;Description automatically generated">
            <a:extLst>
              <a:ext uri="{FF2B5EF4-FFF2-40B4-BE49-F238E27FC236}">
                <a16:creationId xmlns:a16="http://schemas.microsoft.com/office/drawing/2014/main" id="{1CD16124-4A72-45BA-3F19-0305D83EA5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4345"/>
            <a:ext cx="2606044" cy="633655"/>
          </a:xfrm>
          <a:prstGeom prst="rect">
            <a:avLst/>
          </a:prstGeom>
        </p:spPr>
      </p:pic>
    </p:spTree>
    <p:extLst>
      <p:ext uri="{BB962C8B-B14F-4D97-AF65-F5344CB8AC3E}">
        <p14:creationId xmlns:p14="http://schemas.microsoft.com/office/powerpoint/2010/main" val="39259266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C3_509BD23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ftc.gov/sites/default/files/documents/advocacy_documents/ftc-staff-comment-environmental-protection-agency-concerning-treated-articles-exemption-under-epas/v980017.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pa.gov/sites/default/files/2014-04/documents/pr2000-1.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ftc.gov/news-events/media-resources/truth-advertising/green-guides" TargetMode="External"/><Relationship Id="rId2" Type="http://schemas.openxmlformats.org/officeDocument/2006/relationships/hyperlink" Target="https://www.ftc.gov/enforcement/warning-letter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ftc.gov/system/files/attachments/press-releases/ftc-sends-warning-letters-about-green-certification-seals/150914greencert-businessletter.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ftc.gov/system/files/attachments/press-releases/ftc-sends-warning-letters-about-green-certification-seals/150914greencert-businessletter.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ftc.gov/system/files/ftc_gov/pdf/%283%29%20Kohl%27s%20Order.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tc.gov/system/files/ftc_gov/pdf/Walmart%20Order.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mailto:pmoffat@verdantlaw.com" TargetMode="External"/><Relationship Id="rId2" Type="http://schemas.openxmlformats.org/officeDocument/2006/relationships/hyperlink" Target="mailto:ihantman@verdantlaw.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D9DA-0D4D-4395-AF63-77D6B5728737}"/>
              </a:ext>
            </a:extLst>
          </p:cNvPr>
          <p:cNvSpPr>
            <a:spLocks noGrp="1"/>
          </p:cNvSpPr>
          <p:nvPr>
            <p:ph type="ctrTitle"/>
          </p:nvPr>
        </p:nvSpPr>
        <p:spPr/>
        <p:txBody>
          <a:bodyPr>
            <a:normAutofit/>
          </a:bodyPr>
          <a:lstStyle/>
          <a:p>
            <a:r>
              <a:rPr lang="en-US" sz="4400" b="1" dirty="0">
                <a:effectLst/>
                <a:ea typeface="Calibri" panose="020F0502020204030204" pitchFamily="34" charset="0"/>
              </a:rPr>
              <a:t>It Isn’t Easy Being Green:  Green Marketing and Product Stewardship</a:t>
            </a:r>
            <a:endParaRPr lang="en-US" sz="4400" dirty="0"/>
          </a:p>
        </p:txBody>
      </p:sp>
      <p:sp>
        <p:nvSpPr>
          <p:cNvPr id="3" name="Subtitle 2">
            <a:extLst>
              <a:ext uri="{FF2B5EF4-FFF2-40B4-BE49-F238E27FC236}">
                <a16:creationId xmlns:a16="http://schemas.microsoft.com/office/drawing/2014/main" id="{F148A968-DBE6-4467-A3B6-272281967C83}"/>
              </a:ext>
            </a:extLst>
          </p:cNvPr>
          <p:cNvSpPr>
            <a:spLocks noGrp="1"/>
          </p:cNvSpPr>
          <p:nvPr>
            <p:ph type="subTitle" idx="1"/>
          </p:nvPr>
        </p:nvSpPr>
        <p:spPr>
          <a:xfrm>
            <a:off x="1524000" y="3841524"/>
            <a:ext cx="9144000" cy="1655762"/>
          </a:xfrm>
        </p:spPr>
        <p:txBody>
          <a:bodyPr/>
          <a:lstStyle/>
          <a:p>
            <a:r>
              <a:rPr lang="en-US" dirty="0"/>
              <a:t>Irene A. Hantman</a:t>
            </a:r>
          </a:p>
          <a:p>
            <a:r>
              <a:rPr lang="en-US" dirty="0"/>
              <a:t>Philip A. Moffat</a:t>
            </a:r>
          </a:p>
          <a:p>
            <a:r>
              <a:rPr lang="en-US" dirty="0"/>
              <a:t>October 16, 2024 </a:t>
            </a:r>
          </a:p>
        </p:txBody>
      </p:sp>
      <p:sp>
        <p:nvSpPr>
          <p:cNvPr id="4" name="Slide Number Placeholder 3">
            <a:extLst>
              <a:ext uri="{FF2B5EF4-FFF2-40B4-BE49-F238E27FC236}">
                <a16:creationId xmlns:a16="http://schemas.microsoft.com/office/drawing/2014/main" id="{27896447-224E-4F94-8FFC-B1C2179BD09D}"/>
              </a:ext>
            </a:extLst>
          </p:cNvPr>
          <p:cNvSpPr>
            <a:spLocks noGrp="1"/>
          </p:cNvSpPr>
          <p:nvPr>
            <p:ph type="sldNum" sz="quarter" idx="12"/>
          </p:nvPr>
        </p:nvSpPr>
        <p:spPr/>
        <p:txBody>
          <a:bodyPr/>
          <a:lstStyle/>
          <a:p>
            <a:fld id="{799D8CAA-0D91-4F88-86F2-5F19090A4E2C}" type="slidenum">
              <a:rPr lang="en-US" smtClean="0"/>
              <a:t>1</a:t>
            </a:fld>
            <a:endParaRPr lang="en-US"/>
          </a:p>
        </p:txBody>
      </p:sp>
    </p:spTree>
    <p:extLst>
      <p:ext uri="{BB962C8B-B14F-4D97-AF65-F5344CB8AC3E}">
        <p14:creationId xmlns:p14="http://schemas.microsoft.com/office/powerpoint/2010/main" val="345549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2045" y="618452"/>
            <a:ext cx="8686800" cy="1173163"/>
          </a:xfrm>
        </p:spPr>
        <p:txBody>
          <a:bodyPr>
            <a:normAutofit/>
          </a:bodyPr>
          <a:lstStyle/>
          <a:p>
            <a:pPr algn="ctr" eaLnBrk="1" hangingPunct="1"/>
            <a:r>
              <a:rPr lang="en-US" altLang="en-US" sz="4000" b="1" dirty="0"/>
              <a:t>Green Marketing</a:t>
            </a:r>
          </a:p>
        </p:txBody>
      </p:sp>
      <p:sp>
        <p:nvSpPr>
          <p:cNvPr id="3" name="Content Placeholder 2"/>
          <p:cNvSpPr>
            <a:spLocks noGrp="1"/>
          </p:cNvSpPr>
          <p:nvPr>
            <p:ph idx="1"/>
          </p:nvPr>
        </p:nvSpPr>
        <p:spPr>
          <a:xfrm>
            <a:off x="1206186" y="1642868"/>
            <a:ext cx="9779627" cy="4596680"/>
          </a:xfrm>
        </p:spPr>
        <p:txBody>
          <a:bodyPr rtlCol="0">
            <a:noAutofit/>
          </a:bodyPr>
          <a:lstStyle/>
          <a:p>
            <a:pPr>
              <a:lnSpc>
                <a:spcPct val="100000"/>
              </a:lnSpc>
              <a:spcBef>
                <a:spcPts val="0"/>
              </a:spcBef>
              <a:spcAft>
                <a:spcPts val="1200"/>
              </a:spcAft>
            </a:pPr>
            <a:r>
              <a:rPr lang="en-US" sz="2200" dirty="0"/>
              <a:t>The 2023 PDI Business of Sustainability Index report found:</a:t>
            </a:r>
          </a:p>
          <a:p>
            <a:pPr lvl="1">
              <a:lnSpc>
                <a:spcPct val="100000"/>
              </a:lnSpc>
              <a:spcBef>
                <a:spcPts val="0"/>
              </a:spcBef>
              <a:spcAft>
                <a:spcPts val="1200"/>
              </a:spcAft>
            </a:pPr>
            <a:r>
              <a:rPr lang="en-US" sz="2000" dirty="0"/>
              <a:t>74% of consumers care about the environmental impact of the products they buy</a:t>
            </a:r>
          </a:p>
          <a:p>
            <a:pPr lvl="1">
              <a:lnSpc>
                <a:spcPct val="100000"/>
              </a:lnSpc>
              <a:spcBef>
                <a:spcPts val="0"/>
              </a:spcBef>
              <a:spcAft>
                <a:spcPts val="1200"/>
              </a:spcAft>
            </a:pPr>
            <a:r>
              <a:rPr lang="en-US" altLang="en-US" sz="2000" dirty="0"/>
              <a:t>68% of consumers are willing to pay more</a:t>
            </a:r>
          </a:p>
          <a:p>
            <a:pPr>
              <a:lnSpc>
                <a:spcPct val="100000"/>
              </a:lnSpc>
              <a:spcBef>
                <a:spcPts val="0"/>
              </a:spcBef>
              <a:spcAft>
                <a:spcPts val="1200"/>
              </a:spcAft>
            </a:pPr>
            <a:r>
              <a:rPr lang="en-US" altLang="en-US" sz="2200" dirty="0"/>
              <a:t>For Gen Z:</a:t>
            </a:r>
          </a:p>
          <a:p>
            <a:pPr lvl="1">
              <a:lnSpc>
                <a:spcPct val="100000"/>
              </a:lnSpc>
              <a:spcBef>
                <a:spcPts val="0"/>
              </a:spcBef>
              <a:spcAft>
                <a:spcPts val="1200"/>
              </a:spcAft>
            </a:pPr>
            <a:r>
              <a:rPr lang="en-US" altLang="en-US" sz="2000" dirty="0"/>
              <a:t>91% want to buy from sustainable companies</a:t>
            </a:r>
          </a:p>
          <a:p>
            <a:pPr lvl="1">
              <a:lnSpc>
                <a:spcPct val="100000"/>
              </a:lnSpc>
              <a:spcBef>
                <a:spcPts val="0"/>
              </a:spcBef>
              <a:spcAft>
                <a:spcPts val="1200"/>
              </a:spcAft>
            </a:pPr>
            <a:r>
              <a:rPr lang="en-US" sz="2000" dirty="0"/>
              <a:t>81% are more likely to purchase environmentally friendly products based on climate events in the past 12 months</a:t>
            </a:r>
            <a:endParaRPr lang="en-US" sz="2400" dirty="0">
              <a:solidFill>
                <a:srgbClr val="006600"/>
              </a:solidFill>
            </a:endParaRPr>
          </a:p>
          <a:p>
            <a:pPr marL="457200" lvl="1" indent="0">
              <a:spcBef>
                <a:spcPts val="1200"/>
              </a:spcBef>
              <a:buNone/>
              <a:defRPr/>
            </a:pPr>
            <a:r>
              <a:rPr lang="en-US" sz="1800" dirty="0"/>
              <a:t>https://pditechnologies.com/wp-content/uploads/2023/04/2023_PDI_Business_of_Sustainability_Index.pdf</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10</a:t>
            </a:fld>
            <a:endParaRPr lang="en-US" altLang="en-US">
              <a:solidFill>
                <a:srgbClr val="898989"/>
              </a:solidFill>
            </a:endParaRPr>
          </a:p>
        </p:txBody>
      </p:sp>
    </p:spTree>
    <p:extLst>
      <p:ext uri="{BB962C8B-B14F-4D97-AF65-F5344CB8AC3E}">
        <p14:creationId xmlns:p14="http://schemas.microsoft.com/office/powerpoint/2010/main" val="410020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2045" y="618452"/>
            <a:ext cx="8686800" cy="1173163"/>
          </a:xfrm>
        </p:spPr>
        <p:txBody>
          <a:bodyPr>
            <a:normAutofit/>
          </a:bodyPr>
          <a:lstStyle/>
          <a:p>
            <a:pPr algn="ctr" eaLnBrk="1" hangingPunct="1"/>
            <a:r>
              <a:rPr lang="en-US" altLang="en-US" sz="4000" b="1" dirty="0"/>
              <a:t>Green Marketing</a:t>
            </a:r>
          </a:p>
        </p:txBody>
      </p:sp>
      <p:sp>
        <p:nvSpPr>
          <p:cNvPr id="3" name="Content Placeholder 2"/>
          <p:cNvSpPr>
            <a:spLocks noGrp="1"/>
          </p:cNvSpPr>
          <p:nvPr>
            <p:ph idx="1"/>
          </p:nvPr>
        </p:nvSpPr>
        <p:spPr>
          <a:xfrm>
            <a:off x="1206186" y="1642868"/>
            <a:ext cx="9779627" cy="4596680"/>
          </a:xfrm>
        </p:spPr>
        <p:txBody>
          <a:bodyPr rtlCol="0">
            <a:noAutofit/>
          </a:bodyPr>
          <a:lstStyle/>
          <a:p>
            <a:pPr>
              <a:lnSpc>
                <a:spcPct val="100000"/>
              </a:lnSpc>
              <a:spcBef>
                <a:spcPts val="600"/>
              </a:spcBef>
              <a:spcAft>
                <a:spcPts val="1200"/>
              </a:spcAft>
            </a:pPr>
            <a:r>
              <a:rPr lang="en-US" sz="2400" dirty="0"/>
              <a:t>But…..the same consumers say they want an easier way of finding environmentally friendly companies</a:t>
            </a:r>
          </a:p>
          <a:p>
            <a:pPr lvl="1">
              <a:lnSpc>
                <a:spcPct val="100000"/>
              </a:lnSpc>
              <a:spcBef>
                <a:spcPts val="600"/>
              </a:spcBef>
              <a:spcAft>
                <a:spcPts val="1200"/>
              </a:spcAft>
            </a:pPr>
            <a:r>
              <a:rPr lang="en-US" sz="2000" dirty="0"/>
              <a:t>53% want clear language on products</a:t>
            </a:r>
          </a:p>
          <a:p>
            <a:pPr lvl="1">
              <a:lnSpc>
                <a:spcPct val="100000"/>
              </a:lnSpc>
              <a:spcBef>
                <a:spcPts val="600"/>
              </a:spcBef>
              <a:spcAft>
                <a:spcPts val="1200"/>
              </a:spcAft>
            </a:pPr>
            <a:r>
              <a:rPr lang="en-US" sz="2000" dirty="0"/>
              <a:t>40% want third-party or independent validation</a:t>
            </a:r>
          </a:p>
          <a:p>
            <a:pPr marL="0" lvl="1" indent="0">
              <a:lnSpc>
                <a:spcPct val="100000"/>
              </a:lnSpc>
              <a:spcBef>
                <a:spcPts val="600"/>
              </a:spcBef>
              <a:spcAft>
                <a:spcPts val="1200"/>
              </a:spcAft>
              <a:buNone/>
            </a:pPr>
            <a:r>
              <a:rPr lang="en-US" sz="1800" dirty="0"/>
              <a:t>https://pditechnologies.com/wp-content/uploads/2023/04/2023_PDI_Business_of_Sustainability_Index.pdf</a:t>
            </a:r>
          </a:p>
          <a:p>
            <a:pPr>
              <a:lnSpc>
                <a:spcPct val="100000"/>
              </a:lnSpc>
              <a:spcBef>
                <a:spcPts val="600"/>
              </a:spcBef>
              <a:spcAft>
                <a:spcPts val="1200"/>
              </a:spcAft>
            </a:pPr>
            <a:r>
              <a:rPr lang="en-US" sz="2400" dirty="0"/>
              <a:t>And…..there’s a fair amount of skepticism and distrust… </a:t>
            </a:r>
          </a:p>
          <a:p>
            <a:pPr lvl="1">
              <a:lnSpc>
                <a:spcPct val="100000"/>
              </a:lnSpc>
              <a:spcBef>
                <a:spcPts val="600"/>
              </a:spcBef>
              <a:spcAft>
                <a:spcPts val="1200"/>
              </a:spcAft>
            </a:pPr>
            <a:r>
              <a:rPr lang="en-US" sz="2000" dirty="0"/>
              <a:t>Various reports estimate consumer skepticism at approximately 50%</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11</a:t>
            </a:fld>
            <a:endParaRPr lang="en-US" altLang="en-US">
              <a:solidFill>
                <a:srgbClr val="898989"/>
              </a:solidFill>
            </a:endParaRPr>
          </a:p>
        </p:txBody>
      </p:sp>
    </p:spTree>
    <p:extLst>
      <p:ext uri="{BB962C8B-B14F-4D97-AF65-F5344CB8AC3E}">
        <p14:creationId xmlns:p14="http://schemas.microsoft.com/office/powerpoint/2010/main" val="302545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57054" y="675516"/>
            <a:ext cx="8686800" cy="1173163"/>
          </a:xfrm>
        </p:spPr>
        <p:txBody>
          <a:bodyPr>
            <a:normAutofit/>
          </a:bodyPr>
          <a:lstStyle/>
          <a:p>
            <a:pPr algn="ctr" eaLnBrk="1" hangingPunct="1"/>
            <a:r>
              <a:rPr lang="en-US" altLang="en-US" sz="4000" dirty="0"/>
              <a:t>Greenwashing</a:t>
            </a:r>
          </a:p>
        </p:txBody>
      </p:sp>
      <p:sp>
        <p:nvSpPr>
          <p:cNvPr id="3" name="Content Placeholder 2"/>
          <p:cNvSpPr>
            <a:spLocks noGrp="1"/>
          </p:cNvSpPr>
          <p:nvPr>
            <p:ph idx="1"/>
          </p:nvPr>
        </p:nvSpPr>
        <p:spPr>
          <a:xfrm>
            <a:off x="1214437" y="1705733"/>
            <a:ext cx="9763125" cy="4476751"/>
          </a:xfrm>
        </p:spPr>
        <p:txBody>
          <a:bodyPr rtlCol="0">
            <a:noAutofit/>
          </a:bodyPr>
          <a:lstStyle/>
          <a:p>
            <a:pPr marL="0" indent="0">
              <a:lnSpc>
                <a:spcPct val="100000"/>
              </a:lnSpc>
              <a:spcBef>
                <a:spcPts val="0"/>
              </a:spcBef>
              <a:spcAft>
                <a:spcPts val="1800"/>
              </a:spcAft>
              <a:buNone/>
              <a:defRPr/>
            </a:pPr>
            <a:r>
              <a:rPr lang="en-US" sz="2400" spc="-50" dirty="0"/>
              <a:t>Although the number of environmental marketing claims is on the rise there is also an increase in the number of claims that are false or deceptive.  (Some estimates as high as 50% for products.)</a:t>
            </a:r>
          </a:p>
          <a:p>
            <a:pPr eaLnBrk="1" fontAlgn="auto" hangingPunct="1">
              <a:lnSpc>
                <a:spcPct val="100000"/>
              </a:lnSpc>
              <a:spcBef>
                <a:spcPts val="0"/>
              </a:spcBef>
              <a:spcAft>
                <a:spcPts val="1800"/>
              </a:spcAft>
              <a:defRPr/>
            </a:pPr>
            <a:r>
              <a:rPr lang="en-US" sz="2400" dirty="0"/>
              <a:t>“Greenwashing” is a term applied to overstated marketing claims.  It is somewhat in the eye of the beholder.  However, there are key stakeholders whose opinions matter – customers, competitors, and regulators.</a:t>
            </a:r>
          </a:p>
          <a:p>
            <a:pPr eaLnBrk="1" fontAlgn="auto" hangingPunct="1">
              <a:lnSpc>
                <a:spcPct val="100000"/>
              </a:lnSpc>
              <a:spcBef>
                <a:spcPts val="0"/>
              </a:spcBef>
              <a:spcAft>
                <a:spcPts val="1800"/>
              </a:spcAft>
              <a:defRPr/>
            </a:pPr>
            <a:r>
              <a:rPr lang="en-US" sz="2400" dirty="0" err="1"/>
              <a:t>TerraChoice</a:t>
            </a:r>
            <a:r>
              <a:rPr lang="en-US" sz="2400" dirty="0"/>
              <a:t> defines greenwashing as “the act of misleading consumers regarding the environmental practices of a company or the environmental benefits of a product or service.”</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12</a:t>
            </a:fld>
            <a:endParaRPr lang="en-US" altLang="en-US">
              <a:solidFill>
                <a:srgbClr val="898989"/>
              </a:solidFill>
            </a:endParaRPr>
          </a:p>
        </p:txBody>
      </p:sp>
    </p:spTree>
    <p:extLst>
      <p:ext uri="{BB962C8B-B14F-4D97-AF65-F5344CB8AC3E}">
        <p14:creationId xmlns:p14="http://schemas.microsoft.com/office/powerpoint/2010/main" val="427035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07153" y="744179"/>
            <a:ext cx="8686800" cy="1173163"/>
          </a:xfrm>
        </p:spPr>
        <p:txBody>
          <a:bodyPr>
            <a:normAutofit/>
          </a:bodyPr>
          <a:lstStyle/>
          <a:p>
            <a:pPr algn="ctr" eaLnBrk="1" hangingPunct="1"/>
            <a:r>
              <a:rPr lang="en-US" altLang="en-US" sz="4000" b="1" dirty="0"/>
              <a:t>7 Sins of Greenwashing</a:t>
            </a:r>
          </a:p>
        </p:txBody>
      </p:sp>
      <p:sp>
        <p:nvSpPr>
          <p:cNvPr id="3" name="Content Placeholder 2"/>
          <p:cNvSpPr>
            <a:spLocks noGrp="1"/>
          </p:cNvSpPr>
          <p:nvPr>
            <p:ph idx="1"/>
          </p:nvPr>
        </p:nvSpPr>
        <p:spPr>
          <a:xfrm>
            <a:off x="1096406" y="1605180"/>
            <a:ext cx="9763125" cy="4476751"/>
          </a:xfrm>
        </p:spPr>
        <p:txBody>
          <a:bodyPr rtlCol="0">
            <a:noAutofit/>
          </a:bodyPr>
          <a:lstStyle/>
          <a:p>
            <a:pPr marL="0" indent="0" eaLnBrk="1" fontAlgn="auto" hangingPunct="1">
              <a:lnSpc>
                <a:spcPct val="100000"/>
              </a:lnSpc>
              <a:spcBef>
                <a:spcPts val="600"/>
              </a:spcBef>
              <a:spcAft>
                <a:spcPts val="600"/>
              </a:spcAft>
              <a:buNone/>
              <a:tabLst>
                <a:tab pos="339725" algn="l"/>
              </a:tabLst>
              <a:defRPr/>
            </a:pPr>
            <a:r>
              <a:rPr lang="en-US" sz="2000" dirty="0"/>
              <a:t>According to </a:t>
            </a:r>
            <a:r>
              <a:rPr lang="en-US" sz="2000" dirty="0" err="1"/>
              <a:t>TerraChoice</a:t>
            </a:r>
            <a:r>
              <a:rPr lang="en-US" sz="2000" dirty="0"/>
              <a:t>, greenwashing consists of the following “Sins”, which are product-focused:</a:t>
            </a:r>
          </a:p>
          <a:p>
            <a:pPr lvl="1">
              <a:lnSpc>
                <a:spcPct val="100000"/>
              </a:lnSpc>
              <a:spcBef>
                <a:spcPts val="600"/>
              </a:spcBef>
              <a:spcAft>
                <a:spcPts val="600"/>
              </a:spcAft>
              <a:defRPr/>
            </a:pPr>
            <a:r>
              <a:rPr lang="en-US" sz="2000" b="1" u="sng" dirty="0"/>
              <a:t>Hidden Trade-Off </a:t>
            </a:r>
            <a:r>
              <a:rPr lang="en-US" sz="2000" dirty="0"/>
              <a:t>– suggesting a product is green based on unreasonably narrow set of attributes while ignoring others (e.g., paper, is not necessarily environmentally-preferable just because it comes from a sustainably-harvested forest. Other important environmental issues in the paper-making process, such as greenhouse gas emissions, or chlorine use in bleaching may be equally important.)</a:t>
            </a:r>
          </a:p>
          <a:p>
            <a:pPr lvl="1" eaLnBrk="1" fontAlgn="auto" hangingPunct="1">
              <a:lnSpc>
                <a:spcPct val="100000"/>
              </a:lnSpc>
              <a:spcBef>
                <a:spcPts val="600"/>
              </a:spcBef>
              <a:spcAft>
                <a:spcPts val="600"/>
              </a:spcAft>
              <a:buFont typeface="Arial" panose="020B0604020202020204" pitchFamily="34" charset="0"/>
              <a:buChar char="•"/>
              <a:defRPr/>
            </a:pPr>
            <a:r>
              <a:rPr lang="en-US" sz="2000" b="1" u="sng" dirty="0"/>
              <a:t>No Proof </a:t>
            </a:r>
            <a:r>
              <a:rPr lang="en-US" sz="2000" dirty="0"/>
              <a:t>– lacking substantiation for claim</a:t>
            </a:r>
          </a:p>
          <a:p>
            <a:pPr lvl="1">
              <a:lnSpc>
                <a:spcPct val="100000"/>
              </a:lnSpc>
              <a:spcBef>
                <a:spcPts val="600"/>
              </a:spcBef>
              <a:spcAft>
                <a:spcPts val="600"/>
              </a:spcAft>
              <a:defRPr/>
            </a:pPr>
            <a:r>
              <a:rPr lang="en-US" sz="2000" b="1" u="sng" dirty="0"/>
              <a:t>Vagueness</a:t>
            </a:r>
            <a:r>
              <a:rPr lang="en-US" sz="2000" u="sng" dirty="0"/>
              <a:t> </a:t>
            </a:r>
            <a:r>
              <a:rPr lang="en-US" sz="2000" dirty="0"/>
              <a:t>– defining claim so broadly or vaguely that it’s likely to be misunderstood (e.g., ‘All-natural;’  arsenic, uranium, mercury, and formaldehyde are all naturally occurring, and poisonous.  ‘All </a:t>
            </a:r>
            <a:r>
              <a:rPr lang="en-US" sz="2000" i="1" dirty="0"/>
              <a:t>natural</a:t>
            </a:r>
            <a:r>
              <a:rPr lang="en-US" sz="2000" dirty="0"/>
              <a:t>’ isn’t necessarily ‘green.’)</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13</a:t>
            </a:fld>
            <a:endParaRPr lang="en-US" altLang="en-US">
              <a:solidFill>
                <a:srgbClr val="898989"/>
              </a:solidFill>
            </a:endParaRPr>
          </a:p>
        </p:txBody>
      </p:sp>
    </p:spTree>
    <p:extLst>
      <p:ext uri="{BB962C8B-B14F-4D97-AF65-F5344CB8AC3E}">
        <p14:creationId xmlns:p14="http://schemas.microsoft.com/office/powerpoint/2010/main" val="275012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64550" y="810427"/>
            <a:ext cx="8686800" cy="1173163"/>
          </a:xfrm>
        </p:spPr>
        <p:txBody>
          <a:bodyPr>
            <a:normAutofit/>
          </a:bodyPr>
          <a:lstStyle/>
          <a:p>
            <a:pPr algn="ctr" eaLnBrk="1" hangingPunct="1"/>
            <a:r>
              <a:rPr lang="en-US" altLang="en-US" sz="4000" b="1" dirty="0"/>
              <a:t>7 Sins of Greenwashing</a:t>
            </a:r>
          </a:p>
        </p:txBody>
      </p:sp>
      <p:sp>
        <p:nvSpPr>
          <p:cNvPr id="3" name="Content Placeholder 2"/>
          <p:cNvSpPr>
            <a:spLocks noGrp="1"/>
          </p:cNvSpPr>
          <p:nvPr>
            <p:ph idx="1"/>
          </p:nvPr>
        </p:nvSpPr>
        <p:spPr>
          <a:xfrm>
            <a:off x="1214437" y="1931595"/>
            <a:ext cx="9763125" cy="4476751"/>
          </a:xfrm>
        </p:spPr>
        <p:txBody>
          <a:bodyPr rtlCol="0">
            <a:noAutofit/>
          </a:bodyPr>
          <a:lstStyle/>
          <a:p>
            <a:pPr marL="0" indent="0" eaLnBrk="1" fontAlgn="auto" hangingPunct="1">
              <a:lnSpc>
                <a:spcPct val="100000"/>
              </a:lnSpc>
              <a:spcBef>
                <a:spcPts val="600"/>
              </a:spcBef>
              <a:spcAft>
                <a:spcPts val="600"/>
              </a:spcAft>
              <a:buNone/>
              <a:tabLst>
                <a:tab pos="339725" algn="l"/>
              </a:tabLst>
              <a:defRPr/>
            </a:pPr>
            <a:r>
              <a:rPr lang="en-US" sz="2000" dirty="0"/>
              <a:t>Greenwashing “Sins” (continued):</a:t>
            </a:r>
          </a:p>
          <a:p>
            <a:pPr lvl="1">
              <a:lnSpc>
                <a:spcPct val="100000"/>
              </a:lnSpc>
              <a:spcBef>
                <a:spcPts val="600"/>
              </a:spcBef>
              <a:spcAft>
                <a:spcPts val="600"/>
              </a:spcAft>
              <a:defRPr/>
            </a:pPr>
            <a:r>
              <a:rPr lang="en-US" sz="2000" b="1" u="sng" spc="-70" dirty="0"/>
              <a:t>Irrelevance </a:t>
            </a:r>
            <a:r>
              <a:rPr lang="en-US" sz="2000" spc="-70" dirty="0"/>
              <a:t>– </a:t>
            </a:r>
            <a:r>
              <a:rPr lang="en-US" sz="2000" spc="-60" dirty="0"/>
              <a:t>making an environmental claim that may be truthful but is unimportant or unhelpful (e.g.,  ‘CFC-free;” is a frequent claim despite the fact that CFCs are banned by law.)</a:t>
            </a:r>
          </a:p>
          <a:p>
            <a:pPr lvl="1">
              <a:lnSpc>
                <a:spcPct val="100000"/>
              </a:lnSpc>
              <a:spcBef>
                <a:spcPts val="600"/>
              </a:spcBef>
              <a:spcAft>
                <a:spcPts val="600"/>
              </a:spcAft>
              <a:defRPr/>
            </a:pPr>
            <a:r>
              <a:rPr lang="en-US" sz="2000" b="1" u="sng" spc="-70" dirty="0"/>
              <a:t>The Lesser of Two Evils </a:t>
            </a:r>
            <a:r>
              <a:rPr lang="en-US" sz="2000" spc="-70" dirty="0"/>
              <a:t>– making claims that may be true within the product category, but that risk distracting from the greater environmental impacts of the category as a whole (e.g.,  Organic cigarettes, fuel-efficient sport-utility vehicle.)</a:t>
            </a:r>
          </a:p>
          <a:p>
            <a:pPr lvl="1" eaLnBrk="1" fontAlgn="auto" hangingPunct="1">
              <a:lnSpc>
                <a:spcPct val="100000"/>
              </a:lnSpc>
              <a:spcBef>
                <a:spcPts val="600"/>
              </a:spcBef>
              <a:spcAft>
                <a:spcPts val="600"/>
              </a:spcAft>
              <a:buFont typeface="Arial" panose="020B0604020202020204" pitchFamily="34" charset="0"/>
              <a:buChar char="•"/>
              <a:defRPr/>
            </a:pPr>
            <a:r>
              <a:rPr lang="en-US" sz="2000" b="1" u="sng" spc="-70" dirty="0"/>
              <a:t>Fibbing </a:t>
            </a:r>
            <a:r>
              <a:rPr lang="en-US" sz="2000" spc="-70" dirty="0"/>
              <a:t>– making a false claim</a:t>
            </a:r>
          </a:p>
          <a:p>
            <a:pPr lvl="1" eaLnBrk="1" fontAlgn="auto" hangingPunct="1">
              <a:lnSpc>
                <a:spcPct val="100000"/>
              </a:lnSpc>
              <a:spcBef>
                <a:spcPts val="600"/>
              </a:spcBef>
              <a:spcAft>
                <a:spcPts val="600"/>
              </a:spcAft>
              <a:buFont typeface="Arial" panose="020B0604020202020204" pitchFamily="34" charset="0"/>
              <a:buChar char="•"/>
              <a:defRPr/>
            </a:pPr>
            <a:r>
              <a:rPr lang="en-US" sz="2000" b="1" u="sng" spc="-70" dirty="0"/>
              <a:t>Worshiping False Labels </a:t>
            </a:r>
            <a:r>
              <a:rPr lang="en-US" sz="2000" spc="-70" dirty="0"/>
              <a:t>– exploiting demand for third-party certification with “fake” labels or claims of certification</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14</a:t>
            </a:fld>
            <a:endParaRPr lang="en-US" altLang="en-US">
              <a:solidFill>
                <a:srgbClr val="898989"/>
              </a:solidFill>
            </a:endParaRPr>
          </a:p>
        </p:txBody>
      </p:sp>
    </p:spTree>
    <p:extLst>
      <p:ext uri="{BB962C8B-B14F-4D97-AF65-F5344CB8AC3E}">
        <p14:creationId xmlns:p14="http://schemas.microsoft.com/office/powerpoint/2010/main" val="213498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838200" y="520360"/>
            <a:ext cx="10515600" cy="1325563"/>
          </a:xfrm>
        </p:spPr>
        <p:txBody>
          <a:bodyPr>
            <a:normAutofit/>
          </a:bodyPr>
          <a:lstStyle/>
          <a:p>
            <a:pPr algn="ctr"/>
            <a:r>
              <a:rPr lang="en-US" altLang="en-US" sz="4000" dirty="0"/>
              <a:t>Why Do We Care?</a:t>
            </a:r>
            <a:endParaRPr lang="en-US" sz="4000" dirty="0"/>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660070" y="1646777"/>
            <a:ext cx="10871860" cy="4237943"/>
          </a:xfrm>
        </p:spPr>
        <p:txBody>
          <a:bodyPr>
            <a:normAutofit fontScale="25000" lnSpcReduction="20000"/>
          </a:bodyPr>
          <a:lstStyle/>
          <a:p>
            <a:pPr>
              <a:lnSpc>
                <a:spcPct val="120000"/>
              </a:lnSpc>
              <a:spcBef>
                <a:spcPts val="0"/>
              </a:spcBef>
              <a:spcAft>
                <a:spcPts val="900"/>
              </a:spcAft>
              <a:tabLst>
                <a:tab pos="339725" algn="l"/>
              </a:tabLst>
              <a:defRPr/>
            </a:pPr>
            <a:r>
              <a:rPr lang="en-US" altLang="en-US" sz="8000" dirty="0"/>
              <a:t>Potential loss of market share to unscrupulous competitors</a:t>
            </a:r>
          </a:p>
          <a:p>
            <a:pPr>
              <a:lnSpc>
                <a:spcPct val="120000"/>
              </a:lnSpc>
              <a:spcBef>
                <a:spcPts val="0"/>
              </a:spcBef>
              <a:spcAft>
                <a:spcPts val="900"/>
              </a:spcAft>
              <a:tabLst>
                <a:tab pos="339725" algn="l"/>
              </a:tabLst>
              <a:defRPr/>
            </a:pPr>
            <a:r>
              <a:rPr lang="en-US" altLang="en-US" sz="8000" dirty="0"/>
              <a:t>Potential loss of market acceptance because of consumer cynicism – injury to brand/reputation</a:t>
            </a:r>
          </a:p>
          <a:p>
            <a:pPr>
              <a:lnSpc>
                <a:spcPct val="120000"/>
              </a:lnSpc>
              <a:spcBef>
                <a:spcPts val="0"/>
              </a:spcBef>
              <a:spcAft>
                <a:spcPts val="900"/>
              </a:spcAft>
              <a:tabLst>
                <a:tab pos="339725" algn="l"/>
              </a:tabLst>
              <a:defRPr/>
            </a:pPr>
            <a:r>
              <a:rPr lang="en-US" altLang="en-US" sz="8000" dirty="0"/>
              <a:t>Legal liability </a:t>
            </a:r>
          </a:p>
          <a:p>
            <a:pPr lvl="1" eaLnBrk="1" hangingPunct="1">
              <a:lnSpc>
                <a:spcPct val="120000"/>
              </a:lnSpc>
              <a:spcBef>
                <a:spcPts val="0"/>
              </a:spcBef>
              <a:spcAft>
                <a:spcPts val="900"/>
              </a:spcAft>
            </a:pPr>
            <a:r>
              <a:rPr lang="en-US" altLang="en-US" sz="8000" dirty="0"/>
              <a:t>Government enforcement</a:t>
            </a:r>
          </a:p>
          <a:p>
            <a:pPr lvl="1" eaLnBrk="1" hangingPunct="1">
              <a:lnSpc>
                <a:spcPct val="120000"/>
              </a:lnSpc>
              <a:spcBef>
                <a:spcPts val="0"/>
              </a:spcBef>
              <a:spcAft>
                <a:spcPts val="900"/>
              </a:spcAft>
            </a:pPr>
            <a:r>
              <a:rPr lang="en-US" altLang="en-US" sz="8000" dirty="0"/>
              <a:t>Private party lawsuits</a:t>
            </a:r>
          </a:p>
          <a:p>
            <a:pPr lvl="1" eaLnBrk="1" hangingPunct="1">
              <a:lnSpc>
                <a:spcPct val="120000"/>
              </a:lnSpc>
              <a:spcBef>
                <a:spcPts val="0"/>
              </a:spcBef>
              <a:spcAft>
                <a:spcPts val="900"/>
              </a:spcAft>
            </a:pPr>
            <a:r>
              <a:rPr lang="en-US" altLang="en-US" sz="8000" dirty="0"/>
              <a:t>Competitor challenges</a:t>
            </a:r>
          </a:p>
          <a:p>
            <a:pPr>
              <a:lnSpc>
                <a:spcPct val="120000"/>
              </a:lnSpc>
              <a:spcBef>
                <a:spcPts val="0"/>
              </a:spcBef>
              <a:spcAft>
                <a:spcPts val="900"/>
              </a:spcAft>
              <a:defRPr/>
            </a:pPr>
            <a:r>
              <a:rPr lang="en-US" sz="8000" dirty="0"/>
              <a:t>Not all instances of greenwashing are violations of law, but there’s substantial overlap because both involve deception. </a:t>
            </a:r>
          </a:p>
          <a:p>
            <a:pPr>
              <a:lnSpc>
                <a:spcPct val="120000"/>
              </a:lnSpc>
              <a:spcBef>
                <a:spcPts val="0"/>
              </a:spcBef>
              <a:spcAft>
                <a:spcPts val="900"/>
              </a:spcAft>
              <a:defRPr/>
            </a:pPr>
            <a:r>
              <a:rPr lang="en-US" sz="8000" dirty="0"/>
              <a:t>Goal is compliance with the law while avoiding allegations of greenwashing by other key stakeholders.  </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15</a:t>
            </a:fld>
            <a:endParaRPr lang="en-US"/>
          </a:p>
        </p:txBody>
      </p:sp>
    </p:spTree>
    <p:extLst>
      <p:ext uri="{BB962C8B-B14F-4D97-AF65-F5344CB8AC3E}">
        <p14:creationId xmlns:p14="http://schemas.microsoft.com/office/powerpoint/2010/main" val="187730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6133-15B4-1EBC-DAC4-D2967A0E639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A10A3AB-8062-5229-D97A-54EBA7CC5C48}"/>
              </a:ext>
            </a:extLst>
          </p:cNvPr>
          <p:cNvPicPr>
            <a:picLocks noGrp="1" noChangeAspect="1"/>
          </p:cNvPicPr>
          <p:nvPr>
            <p:ph idx="1"/>
          </p:nvPr>
        </p:nvPicPr>
        <p:blipFill>
          <a:blip r:embed="rId2"/>
          <a:stretch>
            <a:fillRect/>
          </a:stretch>
        </p:blipFill>
        <p:spPr>
          <a:xfrm>
            <a:off x="2478024" y="557778"/>
            <a:ext cx="6528816" cy="6213995"/>
          </a:xfrm>
        </p:spPr>
      </p:pic>
      <p:sp>
        <p:nvSpPr>
          <p:cNvPr id="4" name="Slide Number Placeholder 3">
            <a:extLst>
              <a:ext uri="{FF2B5EF4-FFF2-40B4-BE49-F238E27FC236}">
                <a16:creationId xmlns:a16="http://schemas.microsoft.com/office/drawing/2014/main" id="{F5E412E4-FCF0-3DA0-612C-6E20944BC995}"/>
              </a:ext>
            </a:extLst>
          </p:cNvPr>
          <p:cNvSpPr>
            <a:spLocks noGrp="1"/>
          </p:cNvSpPr>
          <p:nvPr>
            <p:ph type="sldNum" sz="quarter" idx="12"/>
          </p:nvPr>
        </p:nvSpPr>
        <p:spPr/>
        <p:txBody>
          <a:bodyPr/>
          <a:lstStyle/>
          <a:p>
            <a:fld id="{799D8CAA-0D91-4F88-86F2-5F19090A4E2C}" type="slidenum">
              <a:rPr lang="en-US" smtClean="0"/>
              <a:pPr/>
              <a:t>16</a:t>
            </a:fld>
            <a:endParaRPr lang="en-US" dirty="0"/>
          </a:p>
        </p:txBody>
      </p:sp>
    </p:spTree>
    <p:extLst>
      <p:ext uri="{BB962C8B-B14F-4D97-AF65-F5344CB8AC3E}">
        <p14:creationId xmlns:p14="http://schemas.microsoft.com/office/powerpoint/2010/main" val="273635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BB98-B769-09E2-35F9-763F4C7A5C4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E13AFCC-D6E1-EA43-41F7-6B68ABB6B502}"/>
              </a:ext>
            </a:extLst>
          </p:cNvPr>
          <p:cNvPicPr>
            <a:picLocks noGrp="1" noChangeAspect="1"/>
          </p:cNvPicPr>
          <p:nvPr>
            <p:ph idx="1"/>
          </p:nvPr>
        </p:nvPicPr>
        <p:blipFill>
          <a:blip r:embed="rId2"/>
          <a:stretch>
            <a:fillRect/>
          </a:stretch>
        </p:blipFill>
        <p:spPr>
          <a:xfrm>
            <a:off x="3333750" y="159294"/>
            <a:ext cx="4943475" cy="6698706"/>
          </a:xfrm>
        </p:spPr>
      </p:pic>
      <p:sp>
        <p:nvSpPr>
          <p:cNvPr id="4" name="Slide Number Placeholder 3">
            <a:extLst>
              <a:ext uri="{FF2B5EF4-FFF2-40B4-BE49-F238E27FC236}">
                <a16:creationId xmlns:a16="http://schemas.microsoft.com/office/drawing/2014/main" id="{E1D3FADF-C6AC-D70F-E1B8-2D8B9A629371}"/>
              </a:ext>
            </a:extLst>
          </p:cNvPr>
          <p:cNvSpPr>
            <a:spLocks noGrp="1"/>
          </p:cNvSpPr>
          <p:nvPr>
            <p:ph type="sldNum" sz="quarter" idx="12"/>
          </p:nvPr>
        </p:nvSpPr>
        <p:spPr/>
        <p:txBody>
          <a:bodyPr/>
          <a:lstStyle/>
          <a:p>
            <a:fld id="{799D8CAA-0D91-4F88-86F2-5F19090A4E2C}" type="slidenum">
              <a:rPr lang="en-US" smtClean="0"/>
              <a:pPr/>
              <a:t>17</a:t>
            </a:fld>
            <a:endParaRPr lang="en-US" dirty="0"/>
          </a:p>
        </p:txBody>
      </p:sp>
    </p:spTree>
    <p:extLst>
      <p:ext uri="{BB962C8B-B14F-4D97-AF65-F5344CB8AC3E}">
        <p14:creationId xmlns:p14="http://schemas.microsoft.com/office/powerpoint/2010/main" val="287849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2133600"/>
            <a:ext cx="9213668" cy="1524000"/>
          </a:xfrm>
        </p:spPr>
        <p:txBody>
          <a:bodyPr>
            <a:normAutofit fontScale="90000"/>
          </a:bodyPr>
          <a:lstStyle/>
          <a:p>
            <a:r>
              <a:rPr lang="en-US" sz="4400" b="1" dirty="0"/>
              <a:t>Regulation of Green Marketing in the United States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86DE4FF-30C8-4754-958A-E7FEB1517563}" type="slidenum">
              <a:rPr lang="en-US" smtClean="0"/>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463550"/>
            <a:ext cx="1962150" cy="571500"/>
          </a:xfrm>
          <a:prstGeom prst="rect">
            <a:avLst/>
          </a:prstGeom>
        </p:spPr>
      </p:pic>
    </p:spTree>
    <p:extLst>
      <p:ext uri="{BB962C8B-B14F-4D97-AF65-F5344CB8AC3E}">
        <p14:creationId xmlns:p14="http://schemas.microsoft.com/office/powerpoint/2010/main" val="135238917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64549" y="852265"/>
            <a:ext cx="8686800" cy="1173163"/>
          </a:xfrm>
        </p:spPr>
        <p:txBody>
          <a:bodyPr>
            <a:normAutofit/>
          </a:bodyPr>
          <a:lstStyle/>
          <a:p>
            <a:pPr algn="ctr" eaLnBrk="1" hangingPunct="1"/>
            <a:r>
              <a:rPr lang="en-US" altLang="en-US" sz="4000" b="1" dirty="0"/>
              <a:t>Sources of Regulation </a:t>
            </a:r>
          </a:p>
        </p:txBody>
      </p:sp>
      <p:sp>
        <p:nvSpPr>
          <p:cNvPr id="3" name="Content Placeholder 2"/>
          <p:cNvSpPr>
            <a:spLocks noGrp="1"/>
          </p:cNvSpPr>
          <p:nvPr>
            <p:ph idx="1"/>
          </p:nvPr>
        </p:nvSpPr>
        <p:spPr>
          <a:xfrm>
            <a:off x="727023" y="2025428"/>
            <a:ext cx="10680492" cy="4696048"/>
          </a:xfrm>
        </p:spPr>
        <p:txBody>
          <a:bodyPr rtlCol="0">
            <a:noAutofit/>
          </a:bodyPr>
          <a:lstStyle/>
          <a:p>
            <a:pPr>
              <a:lnSpc>
                <a:spcPct val="100000"/>
              </a:lnSpc>
              <a:spcBef>
                <a:spcPts val="600"/>
              </a:spcBef>
              <a:spcAft>
                <a:spcPts val="600"/>
              </a:spcAft>
            </a:pPr>
            <a:r>
              <a:rPr lang="en-US" sz="2000" b="1" i="0" u="none" strike="noStrike" baseline="0" dirty="0"/>
              <a:t>Self-regulatory bodies </a:t>
            </a:r>
            <a:r>
              <a:rPr lang="en-US" sz="2000" b="0" i="0" u="none" strike="noStrike" baseline="0" dirty="0"/>
              <a:t>– e.g., Council of Better Business Bureaus, National Advertising Division (“NAD”) </a:t>
            </a:r>
          </a:p>
          <a:p>
            <a:pPr>
              <a:lnSpc>
                <a:spcPct val="100000"/>
              </a:lnSpc>
              <a:spcBef>
                <a:spcPts val="600"/>
              </a:spcBef>
              <a:spcAft>
                <a:spcPts val="600"/>
              </a:spcAft>
            </a:pPr>
            <a:r>
              <a:rPr lang="en-US" sz="2000" b="1" i="0" u="none" strike="noStrike" baseline="0" dirty="0"/>
              <a:t>State Attorneys General or Consumer Protection Agencies </a:t>
            </a:r>
            <a:endParaRPr lang="en-US" sz="2000" b="0" i="0" u="none" strike="noStrike" baseline="0" dirty="0"/>
          </a:p>
          <a:p>
            <a:pPr marL="457200" lvl="1" indent="0">
              <a:lnSpc>
                <a:spcPct val="100000"/>
              </a:lnSpc>
              <a:spcBef>
                <a:spcPts val="600"/>
              </a:spcBef>
              <a:spcAft>
                <a:spcPts val="600"/>
              </a:spcAft>
              <a:buNone/>
            </a:pPr>
            <a:r>
              <a:rPr lang="en-US" sz="2000" b="0" i="0" u="none" strike="noStrike" baseline="0" dirty="0"/>
              <a:t>–Some laws modeled on Federal Trade Commission Act (“FTC Act”) </a:t>
            </a:r>
          </a:p>
          <a:p>
            <a:pPr marL="457200" lvl="1" indent="0">
              <a:lnSpc>
                <a:spcPct val="100000"/>
              </a:lnSpc>
              <a:spcBef>
                <a:spcPts val="600"/>
              </a:spcBef>
              <a:spcAft>
                <a:spcPts val="600"/>
              </a:spcAft>
              <a:buNone/>
            </a:pPr>
            <a:r>
              <a:rPr lang="en-US" sz="2000" b="0" i="0" u="none" strike="noStrike" baseline="0" dirty="0"/>
              <a:t>–Some laws modeled on Uniform Deceptive Trade Practices Act </a:t>
            </a:r>
          </a:p>
          <a:p>
            <a:pPr>
              <a:lnSpc>
                <a:spcPct val="100000"/>
              </a:lnSpc>
              <a:spcBef>
                <a:spcPts val="600"/>
              </a:spcBef>
              <a:spcAft>
                <a:spcPts val="600"/>
              </a:spcAft>
            </a:pPr>
            <a:r>
              <a:rPr lang="en-US" sz="2000" b="1" i="0" u="none" strike="noStrike" baseline="0" dirty="0"/>
              <a:t>Private parties</a:t>
            </a:r>
            <a:r>
              <a:rPr lang="en-US" sz="2000" b="0" i="0" u="none" strike="noStrike" baseline="0" dirty="0"/>
              <a:t>, including consumers and competitors, pursuing common law claims or claims under state and federal statutes </a:t>
            </a:r>
          </a:p>
          <a:p>
            <a:pPr>
              <a:lnSpc>
                <a:spcPct val="100000"/>
              </a:lnSpc>
              <a:spcBef>
                <a:spcPts val="600"/>
              </a:spcBef>
              <a:spcAft>
                <a:spcPts val="600"/>
              </a:spcAft>
            </a:pPr>
            <a:r>
              <a:rPr lang="en-US" sz="2000" b="1" i="0" u="none" strike="noStrike" baseline="0" dirty="0"/>
              <a:t>Federal Trade Commission (“FTC”) </a:t>
            </a:r>
            <a:r>
              <a:rPr lang="en-US" sz="2000" b="0" i="0" u="none" strike="noStrike" baseline="0" dirty="0"/>
              <a:t>through the FTC Act </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19</a:t>
            </a:fld>
            <a:endParaRPr lang="en-US" altLang="en-US">
              <a:solidFill>
                <a:srgbClr val="898989"/>
              </a:solidFill>
            </a:endParaRPr>
          </a:p>
        </p:txBody>
      </p:sp>
    </p:spTree>
    <p:extLst>
      <p:ext uri="{BB962C8B-B14F-4D97-AF65-F5344CB8AC3E}">
        <p14:creationId xmlns:p14="http://schemas.microsoft.com/office/powerpoint/2010/main" val="272556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2C66-505F-4D7D-A61B-D4EC2C24D3E7}"/>
              </a:ext>
            </a:extLst>
          </p:cNvPr>
          <p:cNvSpPr>
            <a:spLocks noGrp="1"/>
          </p:cNvSpPr>
          <p:nvPr>
            <p:ph type="title"/>
          </p:nvPr>
        </p:nvSpPr>
        <p:spPr/>
        <p:txBody>
          <a:bodyPr>
            <a:normAutofit/>
          </a:bodyPr>
          <a:lstStyle/>
          <a:p>
            <a:pPr algn="r"/>
            <a:r>
              <a:rPr lang="en-US" sz="4000" dirty="0"/>
              <a:t>Philip A. Moffat</a:t>
            </a:r>
          </a:p>
        </p:txBody>
      </p:sp>
      <p:sp>
        <p:nvSpPr>
          <p:cNvPr id="3" name="Content Placeholder 2">
            <a:extLst>
              <a:ext uri="{FF2B5EF4-FFF2-40B4-BE49-F238E27FC236}">
                <a16:creationId xmlns:a16="http://schemas.microsoft.com/office/drawing/2014/main" id="{9432F964-7494-4412-A236-40F54CB1747A}"/>
              </a:ext>
            </a:extLst>
          </p:cNvPr>
          <p:cNvSpPr>
            <a:spLocks noGrp="1"/>
          </p:cNvSpPr>
          <p:nvPr>
            <p:ph idx="1"/>
          </p:nvPr>
        </p:nvSpPr>
        <p:spPr>
          <a:xfrm>
            <a:off x="4669436" y="1690687"/>
            <a:ext cx="6684364" cy="3458433"/>
          </a:xfrm>
        </p:spPr>
        <p:txBody>
          <a:bodyPr>
            <a:normAutofit/>
          </a:bodyPr>
          <a:lstStyle/>
          <a:p>
            <a:pPr marL="0" indent="0">
              <a:lnSpc>
                <a:spcPct val="110000"/>
              </a:lnSpc>
              <a:spcBef>
                <a:spcPts val="600"/>
              </a:spcBef>
              <a:spcAft>
                <a:spcPts val="600"/>
              </a:spcAft>
              <a:buNone/>
            </a:pPr>
            <a:r>
              <a:rPr lang="en-US" sz="2400" dirty="0"/>
              <a:t>Philip A. Moffat is the founder of Verdant Law.  He is an attorney located in Washington, D.C. with a practice that focuses on the environmental regulation of products, including green marketing. </a:t>
            </a:r>
          </a:p>
        </p:txBody>
      </p:sp>
      <p:sp>
        <p:nvSpPr>
          <p:cNvPr id="4" name="Slide Number Placeholder 3">
            <a:extLst>
              <a:ext uri="{FF2B5EF4-FFF2-40B4-BE49-F238E27FC236}">
                <a16:creationId xmlns:a16="http://schemas.microsoft.com/office/drawing/2014/main" id="{95F2DDBC-C3CE-440F-B7D9-556B64A41763}"/>
              </a:ext>
            </a:extLst>
          </p:cNvPr>
          <p:cNvSpPr>
            <a:spLocks noGrp="1"/>
          </p:cNvSpPr>
          <p:nvPr>
            <p:ph type="sldNum" sz="quarter" idx="12"/>
          </p:nvPr>
        </p:nvSpPr>
        <p:spPr/>
        <p:txBody>
          <a:bodyPr/>
          <a:lstStyle/>
          <a:p>
            <a:fld id="{799D8CAA-0D91-4F88-86F2-5F19090A4E2C}" type="slidenum">
              <a:rPr lang="en-US" smtClean="0"/>
              <a:t>2</a:t>
            </a:fld>
            <a:endParaRPr lang="en-US"/>
          </a:p>
        </p:txBody>
      </p:sp>
      <p:pic>
        <p:nvPicPr>
          <p:cNvPr id="6" name="Picture 5">
            <a:extLst>
              <a:ext uri="{FF2B5EF4-FFF2-40B4-BE49-F238E27FC236}">
                <a16:creationId xmlns:a16="http://schemas.microsoft.com/office/drawing/2014/main" id="{C80924A0-1654-37B1-2151-97542F252A76}"/>
              </a:ext>
            </a:extLst>
          </p:cNvPr>
          <p:cNvPicPr>
            <a:picLocks noChangeAspect="1"/>
          </p:cNvPicPr>
          <p:nvPr/>
        </p:nvPicPr>
        <p:blipFill>
          <a:blip r:embed="rId2"/>
          <a:stretch>
            <a:fillRect/>
          </a:stretch>
        </p:blipFill>
        <p:spPr>
          <a:xfrm>
            <a:off x="981856" y="1690687"/>
            <a:ext cx="3021093" cy="3021093"/>
          </a:xfrm>
          <a:prstGeom prst="rect">
            <a:avLst/>
          </a:prstGeom>
        </p:spPr>
      </p:pic>
    </p:spTree>
    <p:extLst>
      <p:ext uri="{BB962C8B-B14F-4D97-AF65-F5344CB8AC3E}">
        <p14:creationId xmlns:p14="http://schemas.microsoft.com/office/powerpoint/2010/main" val="156760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00448" y="1097131"/>
            <a:ext cx="9391103" cy="934037"/>
          </a:xfrm>
        </p:spPr>
        <p:txBody>
          <a:bodyPr>
            <a:normAutofit fontScale="90000"/>
          </a:bodyPr>
          <a:lstStyle/>
          <a:p>
            <a:pPr algn="ctr" eaLnBrk="1" hangingPunct="1"/>
            <a:r>
              <a:rPr lang="en-US" altLang="en-US" b="1" dirty="0"/>
              <a:t>FTC Act and the “Green Guides”</a:t>
            </a:r>
          </a:p>
        </p:txBody>
      </p:sp>
      <p:sp>
        <p:nvSpPr>
          <p:cNvPr id="3" name="Content Placeholder 2"/>
          <p:cNvSpPr>
            <a:spLocks noGrp="1"/>
          </p:cNvSpPr>
          <p:nvPr>
            <p:ph idx="1"/>
          </p:nvPr>
        </p:nvSpPr>
        <p:spPr>
          <a:xfrm>
            <a:off x="622092" y="2133912"/>
            <a:ext cx="10815403" cy="4222438"/>
          </a:xfrm>
        </p:spPr>
        <p:txBody>
          <a:bodyPr rtlCol="0">
            <a:noAutofit/>
          </a:bodyPr>
          <a:lstStyle/>
          <a:p>
            <a:pPr>
              <a:lnSpc>
                <a:spcPct val="100000"/>
              </a:lnSpc>
              <a:spcBef>
                <a:spcPts val="600"/>
              </a:spcBef>
              <a:spcAft>
                <a:spcPts val="600"/>
              </a:spcAft>
              <a:defRPr/>
            </a:pPr>
            <a:r>
              <a:rPr lang="en-US" sz="2400" dirty="0"/>
              <a:t>Section 5 of the FTC Act, 15 U.S.C. § 45, authorizes the FTC to take legal action against “unfair or deceptive” practices in commerce.</a:t>
            </a:r>
          </a:p>
          <a:p>
            <a:pPr>
              <a:lnSpc>
                <a:spcPct val="100000"/>
              </a:lnSpc>
              <a:spcBef>
                <a:spcPts val="600"/>
              </a:spcBef>
              <a:spcAft>
                <a:spcPts val="600"/>
              </a:spcAft>
              <a:defRPr/>
            </a:pPr>
            <a:r>
              <a:rPr lang="en-US" sz="2400" dirty="0"/>
              <a:t>Doesn’t give FTC the authority to set environmental policy or standards (e.g., testing protocols).</a:t>
            </a:r>
          </a:p>
          <a:p>
            <a:pPr>
              <a:lnSpc>
                <a:spcPct val="100000"/>
              </a:lnSpc>
              <a:spcBef>
                <a:spcPts val="600"/>
              </a:spcBef>
              <a:spcAft>
                <a:spcPts val="600"/>
              </a:spcAft>
              <a:defRPr/>
            </a:pPr>
            <a:r>
              <a:rPr lang="en-US" sz="2400" dirty="0"/>
              <a:t>FTC published the Green Guides to help advertisers avoid making unfair or deceptive claims under Section 5.  </a:t>
            </a:r>
            <a:r>
              <a:rPr lang="en-US" sz="2400" dirty="0">
                <a:effectLst/>
                <a:ea typeface="Calibri" panose="020F0502020204030204" pitchFamily="34" charset="0"/>
              </a:rPr>
              <a:t>Adopted in 1992 and revised in 1996, 1998, and 2012.</a:t>
            </a:r>
            <a:endParaRPr lang="en-US" sz="2400" dirty="0"/>
          </a:p>
          <a:p>
            <a:pPr>
              <a:lnSpc>
                <a:spcPct val="100000"/>
              </a:lnSpc>
              <a:spcBef>
                <a:spcPts val="600"/>
              </a:spcBef>
              <a:spcAft>
                <a:spcPts val="600"/>
              </a:spcAft>
              <a:defRPr/>
            </a:pPr>
            <a:r>
              <a:rPr lang="en-US" sz="2400" dirty="0"/>
              <a:t>Green Guides are non-binding administrative interpretations.</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20</a:t>
            </a:fld>
            <a:endParaRPr lang="en-US" altLang="en-US">
              <a:solidFill>
                <a:srgbClr val="898989"/>
              </a:solidFill>
            </a:endParaRPr>
          </a:p>
        </p:txBody>
      </p:sp>
    </p:spTree>
    <p:extLst>
      <p:ext uri="{BB962C8B-B14F-4D97-AF65-F5344CB8AC3E}">
        <p14:creationId xmlns:p14="http://schemas.microsoft.com/office/powerpoint/2010/main" val="156308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64105" y="981075"/>
            <a:ext cx="9436308" cy="1065082"/>
          </a:xfrm>
        </p:spPr>
        <p:txBody>
          <a:bodyPr>
            <a:normAutofit fontScale="90000"/>
          </a:bodyPr>
          <a:lstStyle/>
          <a:p>
            <a:pPr algn="ctr" eaLnBrk="1" hangingPunct="1"/>
            <a:r>
              <a:rPr lang="en-US" altLang="en-US" b="1" dirty="0"/>
              <a:t>FTC Act and the “Green Guides”</a:t>
            </a:r>
          </a:p>
        </p:txBody>
      </p:sp>
      <p:sp>
        <p:nvSpPr>
          <p:cNvPr id="3" name="Content Placeholder 2"/>
          <p:cNvSpPr>
            <a:spLocks noGrp="1"/>
          </p:cNvSpPr>
          <p:nvPr>
            <p:ph idx="1"/>
          </p:nvPr>
        </p:nvSpPr>
        <p:spPr>
          <a:xfrm>
            <a:off x="701749" y="1963479"/>
            <a:ext cx="10652051" cy="4537847"/>
          </a:xfrm>
        </p:spPr>
        <p:txBody>
          <a:bodyPr rtlCol="0">
            <a:normAutofit fontScale="92500"/>
          </a:bodyPr>
          <a:lstStyle/>
          <a:p>
            <a:pPr marL="0" indent="0">
              <a:lnSpc>
                <a:spcPct val="110000"/>
              </a:lnSpc>
              <a:spcBef>
                <a:spcPts val="600"/>
              </a:spcBef>
              <a:buNone/>
              <a:defRPr/>
            </a:pPr>
            <a:r>
              <a:rPr lang="en-US" sz="2400" dirty="0"/>
              <a:t>Because the Green Guides are non-binding administrative interpretations:</a:t>
            </a:r>
          </a:p>
          <a:p>
            <a:pPr marL="460375" indent="-290513">
              <a:lnSpc>
                <a:spcPct val="110000"/>
              </a:lnSpc>
              <a:spcBef>
                <a:spcPts val="600"/>
              </a:spcBef>
              <a:defRPr/>
            </a:pPr>
            <a:r>
              <a:rPr lang="en-US" sz="2400" dirty="0"/>
              <a:t>They don’t preempt federal, state, or local law.   Also,</a:t>
            </a:r>
          </a:p>
          <a:p>
            <a:pPr marL="914400" lvl="1">
              <a:lnSpc>
                <a:spcPct val="110000"/>
              </a:lnSpc>
              <a:spcBef>
                <a:spcPts val="600"/>
              </a:spcBef>
              <a:defRPr/>
            </a:pPr>
            <a:r>
              <a:rPr lang="en-US" sz="2000" dirty="0"/>
              <a:t>Compliance with such laws will </a:t>
            </a:r>
            <a:r>
              <a:rPr lang="en-US" sz="2000" i="1" dirty="0"/>
              <a:t>not</a:t>
            </a:r>
            <a:r>
              <a:rPr lang="en-US" sz="2000" dirty="0"/>
              <a:t> necessarily preclude FTC enforcement of Section 5.  </a:t>
            </a:r>
          </a:p>
          <a:p>
            <a:pPr marL="914400" lvl="1">
              <a:lnSpc>
                <a:spcPct val="110000"/>
              </a:lnSpc>
              <a:spcBef>
                <a:spcPts val="600"/>
              </a:spcBef>
              <a:defRPr/>
            </a:pPr>
            <a:r>
              <a:rPr lang="en-US" sz="2000" dirty="0"/>
              <a:t>Compliance with voluntary standards won’t guarantee Section 5 compliance.</a:t>
            </a:r>
          </a:p>
          <a:p>
            <a:pPr marL="460375">
              <a:lnSpc>
                <a:spcPct val="110000"/>
              </a:lnSpc>
              <a:spcBef>
                <a:spcPts val="600"/>
              </a:spcBef>
              <a:defRPr/>
            </a:pPr>
            <a:r>
              <a:rPr lang="en-US" sz="2400" dirty="0"/>
              <a:t>The Guides merely reflect the FTC’s views on how reasonable consumers interpret certain claims.</a:t>
            </a:r>
          </a:p>
          <a:p>
            <a:pPr marL="460375" indent="-233363">
              <a:lnSpc>
                <a:spcPct val="110000"/>
              </a:lnSpc>
              <a:spcBef>
                <a:spcPts val="600"/>
              </a:spcBef>
              <a:defRPr/>
            </a:pPr>
            <a:r>
              <a:rPr lang="en-US" sz="2200" dirty="0"/>
              <a:t>Marketers may use alternative approaches if they satisfy the requirements of Section 5.  Claims that are inconsistent with the Guides will receive greater scrutiny. </a:t>
            </a:r>
          </a:p>
          <a:p>
            <a:pPr marL="914400" lvl="1">
              <a:lnSpc>
                <a:spcPct val="110000"/>
              </a:lnSpc>
              <a:spcBef>
                <a:spcPts val="600"/>
              </a:spcBef>
              <a:defRPr/>
            </a:pPr>
            <a:r>
              <a:rPr lang="en-US" sz="2200" dirty="0"/>
              <a:t>In any enforcement action, the FTC must prove that the challenged act or practice is unfair or deceptive in violation of Section 5.</a:t>
            </a:r>
          </a:p>
          <a:p>
            <a:pPr lvl="1">
              <a:spcBef>
                <a:spcPts val="1200"/>
              </a:spcBef>
              <a:defRPr/>
            </a:pPr>
            <a:endParaRPr lang="en-US" sz="2000" dirty="0">
              <a:solidFill>
                <a:srgbClr val="006600"/>
              </a:solidFill>
            </a:endParaRPr>
          </a:p>
          <a:p>
            <a:pP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B17CDE-803F-4168-980C-B99A48966602}" type="slidenum">
              <a:rPr lang="en-US" altLang="en-US">
                <a:solidFill>
                  <a:srgbClr val="898989"/>
                </a:solidFill>
              </a:rPr>
              <a:pPr eaLnBrk="1" hangingPunct="1"/>
              <a:t>21</a:t>
            </a:fld>
            <a:endParaRPr lang="en-US" altLang="en-US">
              <a:solidFill>
                <a:srgbClr val="898989"/>
              </a:solidFill>
            </a:endParaRPr>
          </a:p>
        </p:txBody>
      </p:sp>
    </p:spTree>
    <p:extLst>
      <p:ext uri="{BB962C8B-B14F-4D97-AF65-F5344CB8AC3E}">
        <p14:creationId xmlns:p14="http://schemas.microsoft.com/office/powerpoint/2010/main" val="144847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907618" y="1003343"/>
            <a:ext cx="10515600" cy="1325563"/>
          </a:xfrm>
        </p:spPr>
        <p:txBody>
          <a:bodyPr>
            <a:normAutofit/>
          </a:bodyPr>
          <a:lstStyle/>
          <a:p>
            <a:pPr algn="ctr"/>
            <a:r>
              <a:rPr lang="en-US" altLang="en-US" sz="4000" dirty="0"/>
              <a:t>Scope of the Green Guides</a:t>
            </a:r>
            <a:endParaRPr lang="en-US" sz="4000" dirty="0"/>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633205" y="2328906"/>
            <a:ext cx="10651177" cy="3967905"/>
          </a:xfrm>
        </p:spPr>
        <p:txBody>
          <a:bodyPr>
            <a:normAutofit/>
          </a:bodyPr>
          <a:lstStyle/>
          <a:p>
            <a:pPr>
              <a:lnSpc>
                <a:spcPct val="100000"/>
              </a:lnSpc>
              <a:spcBef>
                <a:spcPts val="0"/>
              </a:spcBef>
              <a:spcAft>
                <a:spcPts val="1200"/>
              </a:spcAft>
              <a:defRPr/>
            </a:pPr>
            <a:r>
              <a:rPr lang="en-US" sz="2600" dirty="0"/>
              <a:t>The Guides apply to claims about the environmental attributes </a:t>
            </a:r>
            <a:r>
              <a:rPr lang="en-US" sz="2600" b="1" dirty="0"/>
              <a:t>of a product, package, or service </a:t>
            </a:r>
            <a:r>
              <a:rPr lang="en-US" sz="2600" dirty="0"/>
              <a:t>in connection with the marketing, offering for sale, or sale of such item or service </a:t>
            </a:r>
            <a:r>
              <a:rPr lang="en-US" sz="2600" b="1" dirty="0"/>
              <a:t>to individuals, businesses, or other entities</a:t>
            </a:r>
            <a:r>
              <a:rPr lang="en-US" sz="2600" dirty="0"/>
              <a:t>. </a:t>
            </a:r>
          </a:p>
          <a:p>
            <a:pPr>
              <a:lnSpc>
                <a:spcPct val="100000"/>
              </a:lnSpc>
              <a:spcBef>
                <a:spcPts val="0"/>
              </a:spcBef>
              <a:spcAft>
                <a:spcPts val="1200"/>
              </a:spcAft>
              <a:defRPr/>
            </a:pPr>
            <a:r>
              <a:rPr lang="en-US" sz="2600" dirty="0"/>
              <a:t>The Guides apply to environmental claims in </a:t>
            </a:r>
            <a:r>
              <a:rPr lang="en-US" sz="2600" b="1" dirty="0"/>
              <a:t>any </a:t>
            </a:r>
            <a:r>
              <a:rPr lang="en-US" sz="2600" dirty="0"/>
              <a:t>marketing medium, </a:t>
            </a:r>
            <a:r>
              <a:rPr lang="en-US" sz="2600" b="1" dirty="0"/>
              <a:t>whether asserted directly or by implication</a:t>
            </a:r>
            <a:r>
              <a:rPr lang="en-US" sz="2800" dirty="0"/>
              <a:t>.</a:t>
            </a:r>
          </a:p>
          <a:p>
            <a:pPr marL="0" indent="0">
              <a:spcBef>
                <a:spcPts val="1200"/>
              </a:spcBef>
              <a:buNone/>
              <a:defRPr/>
            </a:pPr>
            <a:endParaRPr lang="en-US" sz="3200" dirty="0"/>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22</a:t>
            </a:fld>
            <a:endParaRPr lang="en-US"/>
          </a:p>
        </p:txBody>
      </p:sp>
    </p:spTree>
    <p:extLst>
      <p:ext uri="{BB962C8B-B14F-4D97-AF65-F5344CB8AC3E}">
        <p14:creationId xmlns:p14="http://schemas.microsoft.com/office/powerpoint/2010/main" val="297394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01580" y="981075"/>
            <a:ext cx="9623686" cy="1125043"/>
          </a:xfrm>
        </p:spPr>
        <p:txBody>
          <a:bodyPr>
            <a:normAutofit fontScale="90000"/>
          </a:bodyPr>
          <a:lstStyle/>
          <a:p>
            <a:pPr algn="ctr" eaLnBrk="1" hangingPunct="1"/>
            <a:r>
              <a:rPr lang="en-US" altLang="en-US" b="1" dirty="0"/>
              <a:t>FTC Act and the “Green Guides”</a:t>
            </a:r>
          </a:p>
        </p:txBody>
      </p:sp>
      <p:sp>
        <p:nvSpPr>
          <p:cNvPr id="3" name="Content Placeholder 2"/>
          <p:cNvSpPr>
            <a:spLocks noGrp="1"/>
          </p:cNvSpPr>
          <p:nvPr>
            <p:ph idx="1"/>
          </p:nvPr>
        </p:nvSpPr>
        <p:spPr>
          <a:xfrm>
            <a:off x="751367" y="1997076"/>
            <a:ext cx="10602433" cy="4644730"/>
          </a:xfrm>
        </p:spPr>
        <p:txBody>
          <a:bodyPr rtlCol="0">
            <a:normAutofit/>
          </a:bodyPr>
          <a:lstStyle/>
          <a:p>
            <a:pPr marL="0" lvl="1" indent="0">
              <a:lnSpc>
                <a:spcPct val="100000"/>
              </a:lnSpc>
              <a:spcBef>
                <a:spcPts val="600"/>
              </a:spcBef>
              <a:spcAft>
                <a:spcPts val="600"/>
              </a:spcAft>
              <a:buNone/>
              <a:defRPr/>
            </a:pPr>
            <a:r>
              <a:rPr lang="en-US" dirty="0"/>
              <a:t>For each claim covered, the Guides: </a:t>
            </a:r>
          </a:p>
          <a:p>
            <a:pPr marL="457200" lvl="1" indent="0">
              <a:lnSpc>
                <a:spcPct val="100000"/>
              </a:lnSpc>
              <a:spcBef>
                <a:spcPts val="600"/>
              </a:spcBef>
              <a:spcAft>
                <a:spcPts val="600"/>
              </a:spcAft>
              <a:buNone/>
              <a:defRPr/>
            </a:pPr>
            <a:r>
              <a:rPr lang="en-US" dirty="0"/>
              <a:t>(1) explain how reasonable consumers likely interpret it; </a:t>
            </a:r>
          </a:p>
          <a:p>
            <a:pPr marL="457200" lvl="1" indent="0">
              <a:lnSpc>
                <a:spcPct val="100000"/>
              </a:lnSpc>
              <a:spcBef>
                <a:spcPts val="600"/>
              </a:spcBef>
              <a:spcAft>
                <a:spcPts val="600"/>
              </a:spcAft>
              <a:buNone/>
              <a:defRPr/>
            </a:pPr>
            <a:r>
              <a:rPr lang="en-US" dirty="0"/>
              <a:t>(2) describe the basic elements necessary to substantiate it; and </a:t>
            </a:r>
          </a:p>
          <a:p>
            <a:pPr marL="457200" lvl="1" indent="0">
              <a:lnSpc>
                <a:spcPct val="100000"/>
              </a:lnSpc>
              <a:spcBef>
                <a:spcPts val="600"/>
              </a:spcBef>
              <a:spcAft>
                <a:spcPts val="600"/>
              </a:spcAft>
              <a:buNone/>
              <a:defRPr/>
            </a:pPr>
            <a:r>
              <a:rPr lang="en-US" dirty="0"/>
              <a:t>(3) present options for qualifications to avoid deception.</a:t>
            </a:r>
          </a:p>
          <a:p>
            <a:pPr marL="0" lvl="1" indent="0">
              <a:lnSpc>
                <a:spcPct val="100000"/>
              </a:lnSpc>
              <a:spcBef>
                <a:spcPts val="600"/>
              </a:spcBef>
              <a:spcAft>
                <a:spcPts val="600"/>
              </a:spcAft>
              <a:buNone/>
              <a:defRPr/>
            </a:pPr>
            <a:r>
              <a:rPr lang="en-US" dirty="0"/>
              <a:t>Again, deviation is allowed.  Although the illustrative qualifications provide examples for marketers seeking to make non-deceptive claims, they do not represent the only permissible approaches.  The Guides are merely guidance.</a:t>
            </a:r>
          </a:p>
          <a:p>
            <a:pP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B17CDE-803F-4168-980C-B99A48966602}" type="slidenum">
              <a:rPr lang="en-US" altLang="en-US">
                <a:solidFill>
                  <a:srgbClr val="898989"/>
                </a:solidFill>
              </a:rPr>
              <a:pPr eaLnBrk="1" hangingPunct="1"/>
              <a:t>23</a:t>
            </a:fld>
            <a:endParaRPr lang="en-US" altLang="en-US">
              <a:solidFill>
                <a:srgbClr val="898989"/>
              </a:solidFill>
            </a:endParaRPr>
          </a:p>
        </p:txBody>
      </p:sp>
    </p:spTree>
    <p:extLst>
      <p:ext uri="{BB962C8B-B14F-4D97-AF65-F5344CB8AC3E}">
        <p14:creationId xmlns:p14="http://schemas.microsoft.com/office/powerpoint/2010/main" val="308393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58505"/>
            <a:ext cx="8229600" cy="1143000"/>
          </a:xfrm>
        </p:spPr>
        <p:txBody>
          <a:bodyPr rtlCol="0">
            <a:normAutofit/>
          </a:bodyPr>
          <a:lstStyle/>
          <a:p>
            <a:pPr algn="ctr">
              <a:defRPr/>
            </a:pPr>
            <a:r>
              <a:rPr lang="en-US" sz="4000" b="1" dirty="0"/>
              <a:t>FTC Policy on Deception</a:t>
            </a:r>
          </a:p>
        </p:txBody>
      </p:sp>
      <p:sp>
        <p:nvSpPr>
          <p:cNvPr id="3" name="Content Placeholder 2"/>
          <p:cNvSpPr>
            <a:spLocks noGrp="1"/>
          </p:cNvSpPr>
          <p:nvPr>
            <p:ph idx="1"/>
          </p:nvPr>
        </p:nvSpPr>
        <p:spPr>
          <a:xfrm>
            <a:off x="780924" y="2035158"/>
            <a:ext cx="10437495" cy="4503754"/>
          </a:xfrm>
        </p:spPr>
        <p:txBody>
          <a:bodyPr rtlCol="0">
            <a:normAutofit/>
          </a:bodyPr>
          <a:lstStyle/>
          <a:p>
            <a:pPr>
              <a:lnSpc>
                <a:spcPct val="100000"/>
              </a:lnSpc>
              <a:spcBef>
                <a:spcPts val="600"/>
              </a:spcBef>
              <a:spcAft>
                <a:spcPts val="600"/>
              </a:spcAft>
              <a:defRPr/>
            </a:pPr>
            <a:r>
              <a:rPr lang="en-US" sz="2200" dirty="0"/>
              <a:t>According to the Policy, “a representation, omission, or practice is deceptive if it is </a:t>
            </a:r>
            <a:r>
              <a:rPr lang="en-US" sz="2200" b="1" dirty="0"/>
              <a:t>likely to mislead consumers acting reasonably</a:t>
            </a:r>
            <a:r>
              <a:rPr lang="en-US" sz="2200" dirty="0"/>
              <a:t> under the circumstances and is material to consumers’ decisions.”  </a:t>
            </a:r>
          </a:p>
          <a:p>
            <a:pPr>
              <a:lnSpc>
                <a:spcPct val="100000"/>
              </a:lnSpc>
              <a:spcBef>
                <a:spcPts val="600"/>
              </a:spcBef>
              <a:spcAft>
                <a:spcPts val="600"/>
              </a:spcAft>
              <a:defRPr/>
            </a:pPr>
            <a:r>
              <a:rPr lang="en-US" sz="2200" dirty="0"/>
              <a:t>A consumer is acting reasonably if its understanding of a claim is consistent with a “</a:t>
            </a:r>
            <a:r>
              <a:rPr lang="en-US" sz="2200" b="1" dirty="0"/>
              <a:t>significant minority</a:t>
            </a:r>
            <a:r>
              <a:rPr lang="en-US" sz="2200" dirty="0"/>
              <a:t>” of consumers.</a:t>
            </a:r>
          </a:p>
          <a:p>
            <a:pPr>
              <a:lnSpc>
                <a:spcPct val="100000"/>
              </a:lnSpc>
              <a:spcBef>
                <a:spcPts val="600"/>
              </a:spcBef>
              <a:spcAft>
                <a:spcPts val="600"/>
              </a:spcAft>
              <a:defRPr/>
            </a:pPr>
            <a:r>
              <a:rPr lang="en-US" sz="2200" dirty="0"/>
              <a:t>Extrinsic evidence from </a:t>
            </a:r>
            <a:r>
              <a:rPr lang="en-US" sz="2200" b="1" dirty="0"/>
              <a:t>consumer perception studies is the gold standard.</a:t>
            </a:r>
          </a:p>
          <a:p>
            <a:pPr>
              <a:lnSpc>
                <a:spcPct val="100000"/>
              </a:lnSpc>
              <a:spcBef>
                <a:spcPts val="600"/>
              </a:spcBef>
              <a:spcAft>
                <a:spcPts val="600"/>
              </a:spcAft>
            </a:pPr>
            <a:r>
              <a:rPr lang="en-US" sz="2200" dirty="0"/>
              <a:t>In absence of consumer perception data, FTC relies on its own expertise on how consumers are likely to interpret claims. </a:t>
            </a:r>
          </a:p>
          <a:p>
            <a:pPr>
              <a:lnSpc>
                <a:spcPct val="110000"/>
              </a:lnSpc>
              <a:spcBef>
                <a:spcPts val="900"/>
              </a:spcBef>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827194D-D48A-4676-A14F-E6D124DED782}" type="slidenum">
              <a:rPr lang="en-US" altLang="en-US">
                <a:solidFill>
                  <a:srgbClr val="898989"/>
                </a:solidFill>
              </a:rPr>
              <a:pPr eaLnBrk="1" hangingPunct="1"/>
              <a:t>24</a:t>
            </a:fld>
            <a:endParaRPr lang="en-US" altLang="en-US">
              <a:solidFill>
                <a:srgbClr val="898989"/>
              </a:solidFill>
            </a:endParaRPr>
          </a:p>
        </p:txBody>
      </p:sp>
    </p:spTree>
    <p:extLst>
      <p:ext uri="{BB962C8B-B14F-4D97-AF65-F5344CB8AC3E}">
        <p14:creationId xmlns:p14="http://schemas.microsoft.com/office/powerpoint/2010/main" val="1721506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67640"/>
            <a:ext cx="8229600" cy="1143000"/>
          </a:xfrm>
        </p:spPr>
        <p:txBody>
          <a:bodyPr rtlCol="0">
            <a:normAutofit/>
          </a:bodyPr>
          <a:lstStyle/>
          <a:p>
            <a:pPr algn="ctr">
              <a:defRPr/>
            </a:pPr>
            <a:r>
              <a:rPr lang="en-US" sz="4000" b="1" dirty="0"/>
              <a:t>Substantiation</a:t>
            </a:r>
            <a:endParaRPr lang="en-US" sz="4000" dirty="0"/>
          </a:p>
        </p:txBody>
      </p:sp>
      <p:sp>
        <p:nvSpPr>
          <p:cNvPr id="3" name="Content Placeholder 2"/>
          <p:cNvSpPr>
            <a:spLocks noGrp="1"/>
          </p:cNvSpPr>
          <p:nvPr>
            <p:ph idx="1"/>
          </p:nvPr>
        </p:nvSpPr>
        <p:spPr>
          <a:xfrm>
            <a:off x="647701" y="1992429"/>
            <a:ext cx="10835238" cy="4363921"/>
          </a:xfrm>
        </p:spPr>
        <p:txBody>
          <a:bodyPr rtlCol="0">
            <a:normAutofit/>
          </a:bodyPr>
          <a:lstStyle/>
          <a:p>
            <a:pPr>
              <a:lnSpc>
                <a:spcPct val="100000"/>
              </a:lnSpc>
              <a:spcBef>
                <a:spcPts val="600"/>
              </a:spcBef>
              <a:spcAft>
                <a:spcPts val="600"/>
              </a:spcAft>
              <a:defRPr/>
            </a:pPr>
            <a:r>
              <a:rPr lang="en-US" sz="2200" dirty="0"/>
              <a:t>Marketers must identify all express and implied claims that the advertisement reasonably conveys and ensure that all reasonable interpretations of their claims are truthful, not misleading, and supported by a </a:t>
            </a:r>
            <a:r>
              <a:rPr lang="en-US" sz="2200" b="1" dirty="0"/>
              <a:t>reasonable basis</a:t>
            </a:r>
            <a:r>
              <a:rPr lang="en-US" sz="2200" dirty="0"/>
              <a:t>.  (Evaluate the entire context.)</a:t>
            </a:r>
          </a:p>
          <a:p>
            <a:pPr>
              <a:lnSpc>
                <a:spcPct val="100000"/>
              </a:lnSpc>
              <a:spcBef>
                <a:spcPts val="600"/>
              </a:spcBef>
              <a:spcAft>
                <a:spcPts val="600"/>
              </a:spcAft>
              <a:defRPr/>
            </a:pPr>
            <a:r>
              <a:rPr lang="en-US" sz="2200" dirty="0"/>
              <a:t>For environmental marketing claims, a “reasonable basis” often requires “</a:t>
            </a:r>
            <a:r>
              <a:rPr lang="en-US" sz="2200" b="1" dirty="0"/>
              <a:t>competent and reliable scientific evidence</a:t>
            </a:r>
            <a:r>
              <a:rPr lang="en-US" sz="2200" dirty="0"/>
              <a:t>”.</a:t>
            </a:r>
          </a:p>
          <a:p>
            <a:pPr lvl="1">
              <a:lnSpc>
                <a:spcPct val="100000"/>
              </a:lnSpc>
              <a:spcBef>
                <a:spcPts val="600"/>
              </a:spcBef>
              <a:spcAft>
                <a:spcPts val="600"/>
              </a:spcAft>
              <a:defRPr/>
            </a:pPr>
            <a:r>
              <a:rPr lang="en-US" sz="2200" dirty="0"/>
              <a:t>Basically, an objective evaluation process used by a qualified professional, and generally accepted as accurate and reliable by that person’s profession, using an amount and quality of information normally required by standards of relevant scientific fields.  </a:t>
            </a:r>
          </a:p>
          <a:p>
            <a:pPr marL="457200" lvl="1" indent="0">
              <a:lnSpc>
                <a:spcPct val="120000"/>
              </a:lnSpc>
              <a:buNone/>
              <a:defRPr/>
            </a:pPr>
            <a:endParaRPr lang="en-US" dirty="0">
              <a:solidFill>
                <a:srgbClr val="006600"/>
              </a:solidFill>
            </a:endParaRPr>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25</a:t>
            </a:fld>
            <a:endParaRPr lang="en-US" altLang="en-US">
              <a:solidFill>
                <a:srgbClr val="898989"/>
              </a:solidFill>
            </a:endParaRPr>
          </a:p>
        </p:txBody>
      </p:sp>
    </p:spTree>
    <p:extLst>
      <p:ext uri="{BB962C8B-B14F-4D97-AF65-F5344CB8AC3E}">
        <p14:creationId xmlns:p14="http://schemas.microsoft.com/office/powerpoint/2010/main" val="38826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838200" y="704493"/>
            <a:ext cx="10515600" cy="1325563"/>
          </a:xfrm>
        </p:spPr>
        <p:txBody>
          <a:bodyPr>
            <a:normAutofit/>
          </a:bodyPr>
          <a:lstStyle/>
          <a:p>
            <a:pPr algn="ctr"/>
            <a:r>
              <a:rPr lang="en-US" altLang="en-US" sz="4000" dirty="0"/>
              <a:t>Other Principles</a:t>
            </a:r>
            <a:endParaRPr lang="en-US" sz="4000" dirty="0"/>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702623" y="1877860"/>
            <a:ext cx="10651177" cy="3967905"/>
          </a:xfrm>
        </p:spPr>
        <p:txBody>
          <a:bodyPr>
            <a:normAutofit lnSpcReduction="10000"/>
          </a:bodyPr>
          <a:lstStyle/>
          <a:p>
            <a:pPr>
              <a:lnSpc>
                <a:spcPct val="120000"/>
              </a:lnSpc>
              <a:spcBef>
                <a:spcPts val="0"/>
              </a:spcBef>
              <a:spcAft>
                <a:spcPts val="1200"/>
              </a:spcAft>
              <a:defRPr/>
            </a:pPr>
            <a:r>
              <a:rPr lang="en-US" sz="2400" dirty="0"/>
              <a:t>Qualifications and disclosures should be </a:t>
            </a:r>
            <a:r>
              <a:rPr lang="en-US" sz="2400" b="1" dirty="0"/>
              <a:t>clear, prominent, and understandable</a:t>
            </a:r>
            <a:r>
              <a:rPr lang="en-US" sz="2400" dirty="0"/>
              <a:t>.  (Can’t bury them in the fine print, etc.)</a:t>
            </a:r>
          </a:p>
          <a:p>
            <a:pPr>
              <a:lnSpc>
                <a:spcPct val="120000"/>
              </a:lnSpc>
              <a:spcBef>
                <a:spcPts val="0"/>
              </a:spcBef>
              <a:spcAft>
                <a:spcPts val="1200"/>
              </a:spcAft>
              <a:defRPr/>
            </a:pPr>
            <a:r>
              <a:rPr lang="en-US" sz="2400" dirty="0"/>
              <a:t>Claim should </a:t>
            </a:r>
            <a:r>
              <a:rPr lang="en-US" sz="2400" b="1" dirty="0"/>
              <a:t>specify whether it refers to the product, the product’s packaging, a service,</a:t>
            </a:r>
            <a:r>
              <a:rPr lang="en-US" sz="2400" dirty="0"/>
              <a:t> or just to a portion thereof.</a:t>
            </a:r>
          </a:p>
          <a:p>
            <a:pPr>
              <a:lnSpc>
                <a:spcPct val="120000"/>
              </a:lnSpc>
              <a:spcBef>
                <a:spcPts val="0"/>
              </a:spcBef>
              <a:spcAft>
                <a:spcPts val="1200"/>
              </a:spcAft>
              <a:defRPr/>
            </a:pPr>
            <a:r>
              <a:rPr lang="en-US" sz="2400" b="1" dirty="0"/>
              <a:t>Don’t overstate</a:t>
            </a:r>
            <a:r>
              <a:rPr lang="en-US" sz="2400" dirty="0"/>
              <a:t>, directly or by implication, an environmental attribute or benefit – don’t emphasize negligible benefits either.</a:t>
            </a:r>
          </a:p>
          <a:p>
            <a:pPr>
              <a:lnSpc>
                <a:spcPct val="120000"/>
              </a:lnSpc>
              <a:spcBef>
                <a:spcPts val="0"/>
              </a:spcBef>
              <a:spcAft>
                <a:spcPts val="1200"/>
              </a:spcAft>
              <a:defRPr/>
            </a:pPr>
            <a:r>
              <a:rPr lang="en-US" sz="2400" b="1" dirty="0"/>
              <a:t>Comparisons should be clear </a:t>
            </a:r>
            <a:r>
              <a:rPr lang="en-US" sz="2400" dirty="0"/>
              <a:t>about what’s being compared and substantiated.</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26</a:t>
            </a:fld>
            <a:endParaRPr lang="en-US"/>
          </a:p>
        </p:txBody>
      </p:sp>
    </p:spTree>
    <p:extLst>
      <p:ext uri="{BB962C8B-B14F-4D97-AF65-F5344CB8AC3E}">
        <p14:creationId xmlns:p14="http://schemas.microsoft.com/office/powerpoint/2010/main" val="56026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838200" y="883886"/>
            <a:ext cx="10515600" cy="1325563"/>
          </a:xfrm>
        </p:spPr>
        <p:txBody>
          <a:bodyPr>
            <a:normAutofit/>
          </a:bodyPr>
          <a:lstStyle/>
          <a:p>
            <a:pPr algn="ctr"/>
            <a:r>
              <a:rPr lang="en-US" sz="4000" dirty="0"/>
              <a:t>Examples of Specific Topics Covered</a:t>
            </a:r>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655690" y="2029567"/>
            <a:ext cx="4731327" cy="3855089"/>
          </a:xfrm>
        </p:spPr>
        <p:txBody>
          <a:bodyPr>
            <a:normAutofit/>
          </a:bodyPr>
          <a:lstStyle/>
          <a:p>
            <a:pPr>
              <a:spcBef>
                <a:spcPts val="1200"/>
              </a:spcBef>
              <a:spcAft>
                <a:spcPts val="600"/>
              </a:spcAft>
              <a:buFont typeface="Calibri" pitchFamily="34" charset="0"/>
              <a:buChar char="−"/>
              <a:defRPr/>
            </a:pPr>
            <a:r>
              <a:rPr lang="en-US" sz="2200" dirty="0"/>
              <a:t>General environmental benefit claims</a:t>
            </a:r>
          </a:p>
          <a:p>
            <a:pPr>
              <a:spcBef>
                <a:spcPts val="1200"/>
              </a:spcBef>
              <a:spcAft>
                <a:spcPts val="600"/>
              </a:spcAft>
              <a:buFont typeface="Calibri" pitchFamily="34" charset="0"/>
              <a:buChar char="−"/>
              <a:defRPr/>
            </a:pPr>
            <a:r>
              <a:rPr lang="en-US" sz="2200" dirty="0"/>
              <a:t>Certifications and seals of approval</a:t>
            </a:r>
          </a:p>
          <a:p>
            <a:pPr>
              <a:spcBef>
                <a:spcPts val="1200"/>
              </a:spcBef>
              <a:spcAft>
                <a:spcPts val="600"/>
              </a:spcAft>
              <a:buFont typeface="Calibri" pitchFamily="34" charset="0"/>
              <a:buChar char="−"/>
              <a:defRPr/>
            </a:pPr>
            <a:r>
              <a:rPr lang="en-US" sz="2200" dirty="0"/>
              <a:t>Degradable</a:t>
            </a:r>
          </a:p>
          <a:p>
            <a:pPr>
              <a:spcBef>
                <a:spcPts val="1200"/>
              </a:spcBef>
              <a:spcAft>
                <a:spcPts val="600"/>
              </a:spcAft>
              <a:buFont typeface="Calibri" pitchFamily="34" charset="0"/>
              <a:buChar char="−"/>
              <a:defRPr/>
            </a:pPr>
            <a:r>
              <a:rPr lang="en-US" sz="2200" dirty="0"/>
              <a:t>Compostable</a:t>
            </a:r>
          </a:p>
          <a:p>
            <a:pPr>
              <a:spcBef>
                <a:spcPts val="1200"/>
              </a:spcBef>
              <a:spcAft>
                <a:spcPts val="600"/>
              </a:spcAft>
              <a:buFont typeface="Calibri" pitchFamily="34" charset="0"/>
              <a:buChar char="−"/>
              <a:defRPr/>
            </a:pPr>
            <a:r>
              <a:rPr lang="en-US" sz="2200" dirty="0"/>
              <a:t>Ozone-Safe/Ozone-Friendly</a:t>
            </a:r>
          </a:p>
          <a:p>
            <a:pPr>
              <a:spcBef>
                <a:spcPts val="1200"/>
              </a:spcBef>
              <a:spcAft>
                <a:spcPts val="600"/>
              </a:spcAft>
              <a:buFont typeface="Calibri" pitchFamily="34" charset="0"/>
              <a:buChar char="−"/>
              <a:defRPr/>
            </a:pPr>
            <a:r>
              <a:rPr lang="en-US" sz="2200" dirty="0"/>
              <a:t>Recyclable</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27</a:t>
            </a:fld>
            <a:endParaRPr lang="en-US"/>
          </a:p>
        </p:txBody>
      </p:sp>
      <p:sp>
        <p:nvSpPr>
          <p:cNvPr id="7" name="TextBox 6">
            <a:extLst>
              <a:ext uri="{FF2B5EF4-FFF2-40B4-BE49-F238E27FC236}">
                <a16:creationId xmlns:a16="http://schemas.microsoft.com/office/drawing/2014/main" id="{2525D536-8438-4AA8-8707-52CCD6BE73DA}"/>
              </a:ext>
            </a:extLst>
          </p:cNvPr>
          <p:cNvSpPr txBox="1"/>
          <p:nvPr/>
        </p:nvSpPr>
        <p:spPr>
          <a:xfrm>
            <a:off x="5651097" y="2029567"/>
            <a:ext cx="4447309" cy="3610219"/>
          </a:xfrm>
          <a:prstGeom prst="rect">
            <a:avLst/>
          </a:prstGeom>
          <a:noFill/>
        </p:spPr>
        <p:txBody>
          <a:bodyPr wrap="square">
            <a:spAutoFit/>
          </a:bodyPr>
          <a:lstStyle/>
          <a:p>
            <a:pPr>
              <a:lnSpc>
                <a:spcPct val="90000"/>
              </a:lnSpc>
              <a:spcBef>
                <a:spcPts val="1200"/>
              </a:spcBef>
              <a:spcAft>
                <a:spcPts val="600"/>
              </a:spcAft>
              <a:defRPr/>
            </a:pPr>
            <a:r>
              <a:rPr lang="en-US" sz="2200" dirty="0"/>
              <a:t>Recycled Content</a:t>
            </a:r>
          </a:p>
          <a:p>
            <a:pPr>
              <a:lnSpc>
                <a:spcPct val="90000"/>
              </a:lnSpc>
              <a:spcBef>
                <a:spcPts val="1200"/>
              </a:spcBef>
              <a:spcAft>
                <a:spcPts val="600"/>
              </a:spcAft>
              <a:defRPr/>
            </a:pPr>
            <a:r>
              <a:rPr lang="en-US" sz="2200" dirty="0"/>
              <a:t>Free-of/Non-Toxic</a:t>
            </a:r>
          </a:p>
          <a:p>
            <a:pPr>
              <a:lnSpc>
                <a:spcPct val="90000"/>
              </a:lnSpc>
              <a:spcBef>
                <a:spcPts val="1200"/>
              </a:spcBef>
              <a:spcAft>
                <a:spcPts val="600"/>
              </a:spcAft>
              <a:defRPr/>
            </a:pPr>
            <a:r>
              <a:rPr lang="en-US" sz="2200" dirty="0"/>
              <a:t>Carbon offsets</a:t>
            </a:r>
          </a:p>
          <a:p>
            <a:pPr>
              <a:lnSpc>
                <a:spcPct val="90000"/>
              </a:lnSpc>
              <a:spcBef>
                <a:spcPts val="1200"/>
              </a:spcBef>
              <a:spcAft>
                <a:spcPts val="600"/>
              </a:spcAft>
              <a:defRPr/>
            </a:pPr>
            <a:r>
              <a:rPr lang="en-US" sz="2200" dirty="0"/>
              <a:t>Made with renewable materials</a:t>
            </a:r>
          </a:p>
          <a:p>
            <a:pPr>
              <a:lnSpc>
                <a:spcPct val="90000"/>
              </a:lnSpc>
              <a:spcBef>
                <a:spcPts val="1200"/>
              </a:spcBef>
              <a:spcAft>
                <a:spcPts val="600"/>
              </a:spcAft>
              <a:defRPr/>
            </a:pPr>
            <a:r>
              <a:rPr lang="en-US" sz="2200" dirty="0"/>
              <a:t>Made with renewable energy</a:t>
            </a:r>
          </a:p>
          <a:p>
            <a:pPr>
              <a:lnSpc>
                <a:spcPct val="90000"/>
              </a:lnSpc>
              <a:spcBef>
                <a:spcPts val="1200"/>
              </a:spcBef>
              <a:spcAft>
                <a:spcPts val="600"/>
              </a:spcAft>
              <a:defRPr/>
            </a:pPr>
            <a:r>
              <a:rPr lang="en-US" sz="2200" dirty="0"/>
              <a:t>Source reduction</a:t>
            </a:r>
          </a:p>
          <a:p>
            <a:pPr>
              <a:lnSpc>
                <a:spcPct val="90000"/>
              </a:lnSpc>
              <a:spcBef>
                <a:spcPts val="1200"/>
              </a:spcBef>
              <a:spcAft>
                <a:spcPts val="600"/>
              </a:spcAft>
              <a:defRPr/>
            </a:pPr>
            <a:r>
              <a:rPr lang="en-US" sz="2200" dirty="0"/>
              <a:t>Refillable</a:t>
            </a:r>
          </a:p>
        </p:txBody>
      </p:sp>
    </p:spTree>
    <p:extLst>
      <p:ext uri="{BB962C8B-B14F-4D97-AF65-F5344CB8AC3E}">
        <p14:creationId xmlns:p14="http://schemas.microsoft.com/office/powerpoint/2010/main" val="1363145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838200" y="854140"/>
            <a:ext cx="10515600" cy="1325563"/>
          </a:xfrm>
        </p:spPr>
        <p:txBody>
          <a:bodyPr>
            <a:normAutofit/>
          </a:bodyPr>
          <a:lstStyle/>
          <a:p>
            <a:pPr algn="ctr"/>
            <a:r>
              <a:rPr lang="en-US" altLang="en-US" sz="4000" dirty="0"/>
              <a:t>General Environmental Benefit</a:t>
            </a:r>
            <a:endParaRPr lang="en-US" sz="4000" dirty="0"/>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640700" y="1974818"/>
            <a:ext cx="10651177" cy="3967905"/>
          </a:xfrm>
        </p:spPr>
        <p:txBody>
          <a:bodyPr>
            <a:normAutofit fontScale="62500" lnSpcReduction="20000"/>
          </a:bodyPr>
          <a:lstStyle/>
          <a:p>
            <a:pPr>
              <a:lnSpc>
                <a:spcPct val="120000"/>
              </a:lnSpc>
              <a:spcBef>
                <a:spcPts val="900"/>
              </a:spcBef>
              <a:defRPr/>
            </a:pPr>
            <a:r>
              <a:rPr lang="en-US" sz="3500" dirty="0"/>
              <a:t>Includes claims such as “</a:t>
            </a:r>
            <a:r>
              <a:rPr lang="en-US" sz="3500" b="1" dirty="0"/>
              <a:t>environmentally-friendly,” “green</a:t>
            </a:r>
            <a:r>
              <a:rPr lang="en-US" sz="3500" dirty="0"/>
              <a:t>,” etc.</a:t>
            </a:r>
          </a:p>
          <a:p>
            <a:pPr>
              <a:lnSpc>
                <a:spcPct val="120000"/>
              </a:lnSpc>
              <a:spcBef>
                <a:spcPts val="900"/>
              </a:spcBef>
              <a:defRPr/>
            </a:pPr>
            <a:r>
              <a:rPr lang="en-US" sz="3500" dirty="0"/>
              <a:t>Marketers </a:t>
            </a:r>
            <a:r>
              <a:rPr lang="en-US" sz="3500" b="1" dirty="0"/>
              <a:t>should </a:t>
            </a:r>
            <a:r>
              <a:rPr lang="en-US" sz="3500" b="1" u="sng" dirty="0"/>
              <a:t>not </a:t>
            </a:r>
            <a:r>
              <a:rPr lang="en-US" sz="3500" b="1" dirty="0"/>
              <a:t>make </a:t>
            </a:r>
            <a:r>
              <a:rPr lang="en-US" sz="3500" dirty="0"/>
              <a:t>unqualified general environmental benefit claims.   It is difficult, if not impossible, to substantiate all express and implied claims.  </a:t>
            </a:r>
          </a:p>
          <a:p>
            <a:pPr>
              <a:lnSpc>
                <a:spcPct val="120000"/>
              </a:lnSpc>
              <a:spcBef>
                <a:spcPts val="900"/>
              </a:spcBef>
              <a:defRPr/>
            </a:pPr>
            <a:r>
              <a:rPr lang="en-US" sz="3500" b="1" dirty="0"/>
              <a:t>Qualifications should be clear, prominent, and should limit the claim to a specific benefit</a:t>
            </a:r>
            <a:r>
              <a:rPr lang="en-US" sz="3500" dirty="0"/>
              <a:t>.   For example, “Green – Made with Recycled Materials.”  </a:t>
            </a:r>
          </a:p>
          <a:p>
            <a:pPr lvl="1">
              <a:lnSpc>
                <a:spcPct val="120000"/>
              </a:lnSpc>
              <a:spcBef>
                <a:spcPts val="900"/>
              </a:spcBef>
              <a:defRPr/>
            </a:pPr>
            <a:r>
              <a:rPr lang="en-US" sz="3200" dirty="0"/>
              <a:t>Substantiation required for specific benefit used to qualify claim.</a:t>
            </a:r>
          </a:p>
          <a:p>
            <a:pPr lvl="1">
              <a:lnSpc>
                <a:spcPct val="120000"/>
              </a:lnSpc>
              <a:spcBef>
                <a:spcPts val="900"/>
              </a:spcBef>
              <a:defRPr/>
            </a:pPr>
            <a:r>
              <a:rPr lang="en-US" sz="3200" dirty="0"/>
              <a:t>Marketers should ensure the advertisement’s context does not imply deceptive environmental claims.   </a:t>
            </a:r>
          </a:p>
          <a:p>
            <a:pPr lvl="1">
              <a:lnSpc>
                <a:spcPct val="120000"/>
              </a:lnSpc>
              <a:spcBef>
                <a:spcPts val="900"/>
              </a:spcBef>
              <a:defRPr/>
            </a:pPr>
            <a:r>
              <a:rPr lang="en-US" sz="3200" dirty="0"/>
              <a:t>Also, be careful that attribute used for qualification doesn’t imply product provides a net environmental benefit.</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28</a:t>
            </a:fld>
            <a:endParaRPr lang="en-US"/>
          </a:p>
        </p:txBody>
      </p:sp>
    </p:spTree>
    <p:extLst>
      <p:ext uri="{BB962C8B-B14F-4D97-AF65-F5344CB8AC3E}">
        <p14:creationId xmlns:p14="http://schemas.microsoft.com/office/powerpoint/2010/main" val="291194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418475" y="791663"/>
            <a:ext cx="11355050" cy="1546803"/>
          </a:xfrm>
        </p:spPr>
        <p:txBody>
          <a:bodyPr>
            <a:normAutofit/>
          </a:bodyPr>
          <a:lstStyle/>
          <a:p>
            <a:pPr algn="ctr"/>
            <a:r>
              <a:rPr lang="en-US" sz="4000" dirty="0"/>
              <a:t>Certifications and Seals of Approval </a:t>
            </a:r>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838200" y="2045856"/>
            <a:ext cx="10515600" cy="4102926"/>
          </a:xfrm>
        </p:spPr>
        <p:txBody>
          <a:bodyPr>
            <a:normAutofit fontScale="32500" lnSpcReduction="20000"/>
          </a:bodyPr>
          <a:lstStyle/>
          <a:p>
            <a:pPr marL="0" indent="0">
              <a:lnSpc>
                <a:spcPct val="120000"/>
              </a:lnSpc>
              <a:spcBef>
                <a:spcPts val="600"/>
              </a:spcBef>
              <a:spcAft>
                <a:spcPts val="1200"/>
              </a:spcAft>
              <a:buNone/>
              <a:defRPr/>
            </a:pPr>
            <a:r>
              <a:rPr lang="en-US" sz="5800" dirty="0"/>
              <a:t>Certifications and seals of approval are often “endorsements” covered by the FTC’s Endorsement Guides, 16 CFR Part 255.</a:t>
            </a:r>
          </a:p>
          <a:p>
            <a:pPr lvl="1">
              <a:lnSpc>
                <a:spcPct val="120000"/>
              </a:lnSpc>
              <a:spcBef>
                <a:spcPts val="0"/>
              </a:spcBef>
              <a:spcAft>
                <a:spcPts val="900"/>
              </a:spcAft>
              <a:defRPr/>
            </a:pPr>
            <a:r>
              <a:rPr lang="en-US" sz="5800" dirty="0"/>
              <a:t>Endorsements must reflect </a:t>
            </a:r>
            <a:r>
              <a:rPr lang="en-US" sz="5800" b="1" dirty="0"/>
              <a:t>honest opinion of endorser</a:t>
            </a:r>
            <a:r>
              <a:rPr lang="en-US" sz="5800" dirty="0"/>
              <a:t>; marketer remains liable for deception occurring through endorsements.</a:t>
            </a:r>
          </a:p>
          <a:p>
            <a:pPr lvl="1">
              <a:lnSpc>
                <a:spcPct val="120000"/>
              </a:lnSpc>
              <a:spcBef>
                <a:spcPts val="0"/>
              </a:spcBef>
              <a:spcAft>
                <a:spcPts val="900"/>
              </a:spcAft>
              <a:defRPr/>
            </a:pPr>
            <a:r>
              <a:rPr lang="en-US" sz="5800" dirty="0"/>
              <a:t>Marketer or endorser </a:t>
            </a:r>
            <a:r>
              <a:rPr lang="en-US" sz="5800" b="1" dirty="0"/>
              <a:t>must have substantiation </a:t>
            </a:r>
            <a:r>
              <a:rPr lang="en-US" sz="5800" dirty="0"/>
              <a:t>for all conveyed claims.</a:t>
            </a:r>
          </a:p>
          <a:p>
            <a:pPr lvl="1">
              <a:lnSpc>
                <a:spcPct val="120000"/>
              </a:lnSpc>
              <a:spcBef>
                <a:spcPts val="0"/>
              </a:spcBef>
              <a:spcAft>
                <a:spcPts val="900"/>
              </a:spcAft>
              <a:defRPr/>
            </a:pPr>
            <a:r>
              <a:rPr lang="en-US" sz="5800" dirty="0"/>
              <a:t>Marketer must </a:t>
            </a:r>
            <a:r>
              <a:rPr lang="en-US" sz="5800" b="1" dirty="0"/>
              <a:t>disclose “material connection” with endorser if endorser appears independent </a:t>
            </a:r>
            <a:r>
              <a:rPr lang="en-US" sz="5800" dirty="0"/>
              <a:t>(e.g., member of association giving the certification </a:t>
            </a:r>
            <a:r>
              <a:rPr lang="en-US" sz="5800" b="1" i="1" dirty="0"/>
              <a:t>may be </a:t>
            </a:r>
            <a:r>
              <a:rPr lang="en-US" sz="5800" dirty="0"/>
              <a:t>material).  Connection affects independence of endorsement.</a:t>
            </a:r>
          </a:p>
          <a:p>
            <a:pPr lvl="1">
              <a:lnSpc>
                <a:spcPct val="120000"/>
              </a:lnSpc>
              <a:spcBef>
                <a:spcPts val="0"/>
              </a:spcBef>
              <a:spcAft>
                <a:spcPts val="900"/>
              </a:spcAft>
              <a:defRPr/>
            </a:pPr>
            <a:r>
              <a:rPr lang="en-US" sz="5800" dirty="0"/>
              <a:t>Environmental endorsements require expertise - </a:t>
            </a:r>
            <a:r>
              <a:rPr lang="en-US" sz="5800" b="1" dirty="0"/>
              <a:t>qualified experts must be used </a:t>
            </a:r>
            <a:r>
              <a:rPr lang="en-US" sz="5800" dirty="0"/>
              <a:t>and their </a:t>
            </a:r>
            <a:r>
              <a:rPr lang="en-US" sz="5800" b="1" dirty="0"/>
              <a:t>evaluation must be based on actual exercise of that expertise</a:t>
            </a:r>
            <a:r>
              <a:rPr lang="en-US" sz="5800" dirty="0"/>
              <a:t>.</a:t>
            </a:r>
          </a:p>
          <a:p>
            <a:pPr lvl="1">
              <a:lnSpc>
                <a:spcPct val="120000"/>
              </a:lnSpc>
              <a:spcBef>
                <a:spcPts val="0"/>
              </a:spcBef>
              <a:spcAft>
                <a:spcPts val="900"/>
              </a:spcAft>
              <a:defRPr/>
            </a:pPr>
            <a:r>
              <a:rPr lang="en-US" sz="5800" dirty="0"/>
              <a:t>Endorsements of an </a:t>
            </a:r>
            <a:r>
              <a:rPr lang="en-US" sz="5800" b="1" dirty="0"/>
              <a:t>organization must reflect its collective judgment</a:t>
            </a:r>
            <a:r>
              <a:rPr lang="en-US" sz="5800" dirty="0"/>
              <a:t>.</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29</a:t>
            </a:fld>
            <a:endParaRPr lang="en-US"/>
          </a:p>
        </p:txBody>
      </p:sp>
    </p:spTree>
    <p:extLst>
      <p:ext uri="{BB962C8B-B14F-4D97-AF65-F5344CB8AC3E}">
        <p14:creationId xmlns:p14="http://schemas.microsoft.com/office/powerpoint/2010/main" val="148324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2C66-505F-4D7D-A61B-D4EC2C24D3E7}"/>
              </a:ext>
            </a:extLst>
          </p:cNvPr>
          <p:cNvSpPr>
            <a:spLocks noGrp="1"/>
          </p:cNvSpPr>
          <p:nvPr>
            <p:ph type="title"/>
          </p:nvPr>
        </p:nvSpPr>
        <p:spPr/>
        <p:txBody>
          <a:bodyPr>
            <a:normAutofit/>
          </a:bodyPr>
          <a:lstStyle/>
          <a:p>
            <a:pPr algn="r"/>
            <a:r>
              <a:rPr lang="en-US" sz="4000" dirty="0"/>
              <a:t>Irene A. Hantman</a:t>
            </a:r>
          </a:p>
        </p:txBody>
      </p:sp>
      <p:sp>
        <p:nvSpPr>
          <p:cNvPr id="3" name="Content Placeholder 2">
            <a:extLst>
              <a:ext uri="{FF2B5EF4-FFF2-40B4-BE49-F238E27FC236}">
                <a16:creationId xmlns:a16="http://schemas.microsoft.com/office/drawing/2014/main" id="{9432F964-7494-4412-A236-40F54CB1747A}"/>
              </a:ext>
            </a:extLst>
          </p:cNvPr>
          <p:cNvSpPr>
            <a:spLocks noGrp="1"/>
          </p:cNvSpPr>
          <p:nvPr>
            <p:ph idx="1"/>
          </p:nvPr>
        </p:nvSpPr>
        <p:spPr>
          <a:xfrm>
            <a:off x="4669436" y="1690687"/>
            <a:ext cx="6684364" cy="3458433"/>
          </a:xfrm>
        </p:spPr>
        <p:txBody>
          <a:bodyPr>
            <a:normAutofit/>
          </a:bodyPr>
          <a:lstStyle/>
          <a:p>
            <a:pPr marL="0" indent="0">
              <a:lnSpc>
                <a:spcPct val="110000"/>
              </a:lnSpc>
              <a:spcBef>
                <a:spcPts val="600"/>
              </a:spcBef>
              <a:spcAft>
                <a:spcPts val="600"/>
              </a:spcAft>
              <a:buNone/>
            </a:pPr>
            <a:r>
              <a:rPr lang="en-US" sz="2400" dirty="0">
                <a:effectLst/>
                <a:ea typeface="Times New Roman" panose="02020603050405020304" pitchFamily="18" charset="0"/>
              </a:rPr>
              <a:t>Irene A. Hantman is an attorney with Verdant Law.  Her practice focuses on the domestic regulation of chemicals and has written extensively on these issues.  Ms. Hantman advises clients on the practical implications of final and proposed state and federal legislation and regulations. Her practice also includes enforcement defense.</a:t>
            </a:r>
            <a:endParaRPr lang="en-US" sz="2400" dirty="0"/>
          </a:p>
          <a:p>
            <a:endParaRPr lang="en-US" dirty="0"/>
          </a:p>
        </p:txBody>
      </p:sp>
      <p:sp>
        <p:nvSpPr>
          <p:cNvPr id="4" name="Slide Number Placeholder 3">
            <a:extLst>
              <a:ext uri="{FF2B5EF4-FFF2-40B4-BE49-F238E27FC236}">
                <a16:creationId xmlns:a16="http://schemas.microsoft.com/office/drawing/2014/main" id="{95F2DDBC-C3CE-440F-B7D9-556B64A41763}"/>
              </a:ext>
            </a:extLst>
          </p:cNvPr>
          <p:cNvSpPr>
            <a:spLocks noGrp="1"/>
          </p:cNvSpPr>
          <p:nvPr>
            <p:ph type="sldNum" sz="quarter" idx="12"/>
          </p:nvPr>
        </p:nvSpPr>
        <p:spPr/>
        <p:txBody>
          <a:bodyPr/>
          <a:lstStyle/>
          <a:p>
            <a:fld id="{799D8CAA-0D91-4F88-86F2-5F19090A4E2C}" type="slidenum">
              <a:rPr lang="en-US" smtClean="0"/>
              <a:t>3</a:t>
            </a:fld>
            <a:endParaRPr lang="en-US"/>
          </a:p>
        </p:txBody>
      </p:sp>
      <p:pic>
        <p:nvPicPr>
          <p:cNvPr id="5" name="Picture 4">
            <a:extLst>
              <a:ext uri="{FF2B5EF4-FFF2-40B4-BE49-F238E27FC236}">
                <a16:creationId xmlns:a16="http://schemas.microsoft.com/office/drawing/2014/main" id="{4E8E3A11-0EDF-3BA6-A60A-0DA00DD93976}"/>
              </a:ext>
            </a:extLst>
          </p:cNvPr>
          <p:cNvPicPr>
            <a:picLocks noChangeAspect="1"/>
          </p:cNvPicPr>
          <p:nvPr/>
        </p:nvPicPr>
        <p:blipFill>
          <a:blip r:embed="rId2"/>
          <a:stretch>
            <a:fillRect/>
          </a:stretch>
        </p:blipFill>
        <p:spPr>
          <a:xfrm>
            <a:off x="968052" y="1690688"/>
            <a:ext cx="3188355" cy="3323522"/>
          </a:xfrm>
          <a:prstGeom prst="rect">
            <a:avLst/>
          </a:prstGeom>
        </p:spPr>
      </p:pic>
    </p:spTree>
    <p:extLst>
      <p:ext uri="{BB962C8B-B14F-4D97-AF65-F5344CB8AC3E}">
        <p14:creationId xmlns:p14="http://schemas.microsoft.com/office/powerpoint/2010/main" val="2179798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419724" y="1076476"/>
            <a:ext cx="11467476" cy="1321949"/>
          </a:xfrm>
        </p:spPr>
        <p:txBody>
          <a:bodyPr>
            <a:normAutofit/>
          </a:bodyPr>
          <a:lstStyle/>
          <a:p>
            <a:pPr algn="ctr"/>
            <a:r>
              <a:rPr lang="en-US" sz="4000" dirty="0"/>
              <a:t>Certifications and Seals of Approval </a:t>
            </a:r>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838200" y="2318172"/>
            <a:ext cx="10515600" cy="4102926"/>
          </a:xfrm>
        </p:spPr>
        <p:txBody>
          <a:bodyPr>
            <a:normAutofit/>
          </a:bodyPr>
          <a:lstStyle/>
          <a:p>
            <a:pPr>
              <a:spcBef>
                <a:spcPts val="0"/>
              </a:spcBef>
              <a:spcAft>
                <a:spcPts val="1800"/>
              </a:spcAft>
            </a:pPr>
            <a:r>
              <a:rPr lang="en-US" altLang="en-US" sz="2400" dirty="0"/>
              <a:t>Unqualified certifications or seals convey general environmental benefit claim.</a:t>
            </a:r>
          </a:p>
          <a:p>
            <a:pPr>
              <a:spcBef>
                <a:spcPts val="0"/>
              </a:spcBef>
              <a:spcAft>
                <a:spcPts val="1800"/>
              </a:spcAft>
            </a:pPr>
            <a:r>
              <a:rPr lang="en-US" altLang="en-US" sz="2400" dirty="0"/>
              <a:t>Marketers should use clear and prominent language limiting the claim to particular attribute(s) for which they have substantiation. </a:t>
            </a:r>
          </a:p>
          <a:p>
            <a:pPr>
              <a:spcBef>
                <a:spcPts val="0"/>
              </a:spcBef>
              <a:spcAft>
                <a:spcPts val="1800"/>
              </a:spcAft>
            </a:pPr>
            <a:r>
              <a:rPr lang="en-US" altLang="en-US" sz="2400" dirty="0"/>
              <a:t>In-house labels are an easy target if their ownership isn’t clearly disclosed – i.e., it’s a material connection</a:t>
            </a:r>
            <a:r>
              <a:rPr lang="en-US" altLang="en-US" sz="2700" dirty="0"/>
              <a:t>.</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30</a:t>
            </a:fld>
            <a:endParaRPr lang="en-US"/>
          </a:p>
        </p:txBody>
      </p:sp>
    </p:spTree>
    <p:extLst>
      <p:ext uri="{BB962C8B-B14F-4D97-AF65-F5344CB8AC3E}">
        <p14:creationId xmlns:p14="http://schemas.microsoft.com/office/powerpoint/2010/main" val="3825613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838200" y="544325"/>
            <a:ext cx="10515600" cy="1325563"/>
          </a:xfrm>
        </p:spPr>
        <p:txBody>
          <a:bodyPr>
            <a:normAutofit/>
          </a:bodyPr>
          <a:lstStyle/>
          <a:p>
            <a:pPr algn="ctr"/>
            <a:r>
              <a:rPr lang="en-US" sz="4000" dirty="0"/>
              <a:t>Free-of</a:t>
            </a:r>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838200" y="1749966"/>
            <a:ext cx="10515600" cy="4102926"/>
          </a:xfrm>
        </p:spPr>
        <p:txBody>
          <a:bodyPr>
            <a:normAutofit fontScale="92500" lnSpcReduction="10000"/>
          </a:bodyPr>
          <a:lstStyle/>
          <a:p>
            <a:pPr>
              <a:lnSpc>
                <a:spcPct val="100000"/>
              </a:lnSpc>
              <a:spcBef>
                <a:spcPts val="0"/>
              </a:spcBef>
              <a:spcAft>
                <a:spcPts val="1200"/>
              </a:spcAft>
              <a:defRPr/>
            </a:pPr>
            <a:r>
              <a:rPr lang="en-US" sz="2600" dirty="0"/>
              <a:t>Claims that an item is “free-of” a substance may be deceptive if: </a:t>
            </a:r>
          </a:p>
          <a:p>
            <a:pPr lvl="1">
              <a:lnSpc>
                <a:spcPct val="100000"/>
              </a:lnSpc>
              <a:spcBef>
                <a:spcPts val="0"/>
              </a:spcBef>
              <a:spcAft>
                <a:spcPts val="1200"/>
              </a:spcAft>
              <a:defRPr/>
            </a:pPr>
            <a:r>
              <a:rPr lang="en-US" sz="2000" dirty="0"/>
              <a:t>item has substances that pose the same/similar risk as the substance not present; </a:t>
            </a:r>
            <a:r>
              <a:rPr lang="en-US" sz="2000" u="sng" dirty="0"/>
              <a:t>or</a:t>
            </a:r>
          </a:p>
          <a:p>
            <a:pPr lvl="1">
              <a:lnSpc>
                <a:spcPct val="100000"/>
              </a:lnSpc>
              <a:spcBef>
                <a:spcPts val="0"/>
              </a:spcBef>
              <a:spcAft>
                <a:spcPts val="1200"/>
              </a:spcAft>
              <a:defRPr/>
            </a:pPr>
            <a:r>
              <a:rPr lang="en-US" sz="2000" dirty="0"/>
              <a:t>substance has never been associated with the product category. </a:t>
            </a:r>
          </a:p>
          <a:p>
            <a:pPr>
              <a:lnSpc>
                <a:spcPct val="100000"/>
              </a:lnSpc>
              <a:spcBef>
                <a:spcPts val="0"/>
              </a:spcBef>
              <a:spcAft>
                <a:spcPts val="1200"/>
              </a:spcAft>
              <a:defRPr/>
            </a:pPr>
            <a:r>
              <a:rPr lang="en-US" sz="2600" dirty="0"/>
              <a:t>Free-of claims may be appropriate when item contains or uses </a:t>
            </a:r>
            <a:r>
              <a:rPr lang="en-US" sz="2600" u="sng" dirty="0"/>
              <a:t>trace</a:t>
            </a:r>
            <a:r>
              <a:rPr lang="en-US" sz="2600" dirty="0"/>
              <a:t> amount of a substance, if:</a:t>
            </a:r>
          </a:p>
          <a:p>
            <a:pPr lvl="1">
              <a:lnSpc>
                <a:spcPct val="100000"/>
              </a:lnSpc>
              <a:spcBef>
                <a:spcPts val="0"/>
              </a:spcBef>
              <a:spcAft>
                <a:spcPts val="1200"/>
              </a:spcAft>
              <a:defRPr/>
            </a:pPr>
            <a:r>
              <a:rPr lang="en-US" sz="2000" dirty="0"/>
              <a:t>level is no more than what would be found as acknowledged trace contaminant or background level;</a:t>
            </a:r>
          </a:p>
          <a:p>
            <a:pPr lvl="1">
              <a:lnSpc>
                <a:spcPct val="100000"/>
              </a:lnSpc>
              <a:spcBef>
                <a:spcPts val="0"/>
              </a:spcBef>
              <a:spcAft>
                <a:spcPts val="1200"/>
              </a:spcAft>
              <a:defRPr/>
            </a:pPr>
            <a:r>
              <a:rPr lang="en-US" sz="2000" dirty="0"/>
              <a:t>presence doesn’t cause material harm that consumers typically associate with substance; </a:t>
            </a:r>
            <a:r>
              <a:rPr lang="en-US" sz="2000" u="sng" dirty="0"/>
              <a:t>and</a:t>
            </a:r>
          </a:p>
          <a:p>
            <a:pPr lvl="1">
              <a:lnSpc>
                <a:spcPct val="100000"/>
              </a:lnSpc>
              <a:spcBef>
                <a:spcPts val="0"/>
              </a:spcBef>
              <a:spcAft>
                <a:spcPts val="1200"/>
              </a:spcAft>
              <a:defRPr/>
            </a:pPr>
            <a:r>
              <a:rPr lang="en-US" sz="2000" dirty="0"/>
              <a:t>substance has not been intentionally added to product.</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31</a:t>
            </a:fld>
            <a:endParaRPr lang="en-US"/>
          </a:p>
        </p:txBody>
      </p:sp>
    </p:spTree>
    <p:extLst>
      <p:ext uri="{BB962C8B-B14F-4D97-AF65-F5344CB8AC3E}">
        <p14:creationId xmlns:p14="http://schemas.microsoft.com/office/powerpoint/2010/main" val="1078228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3600"/>
            <a:ext cx="8382000" cy="1524000"/>
          </a:xfrm>
        </p:spPr>
        <p:txBody>
          <a:bodyPr>
            <a:normAutofit/>
          </a:bodyPr>
          <a:lstStyle/>
          <a:p>
            <a:r>
              <a:rPr lang="en-US" sz="4400" b="1" dirty="0"/>
              <a:t>FTC Request for Comment</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86DE4FF-30C8-4754-958A-E7FEB1517563}" type="slidenum">
              <a:rPr lang="en-US" smtClean="0"/>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63550"/>
            <a:ext cx="1962150" cy="571500"/>
          </a:xfrm>
          <a:prstGeom prst="rect">
            <a:avLst/>
          </a:prstGeom>
        </p:spPr>
      </p:pic>
    </p:spTree>
    <p:extLst>
      <p:ext uri="{BB962C8B-B14F-4D97-AF65-F5344CB8AC3E}">
        <p14:creationId xmlns:p14="http://schemas.microsoft.com/office/powerpoint/2010/main" val="745506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371" y="202165"/>
            <a:ext cx="10624457" cy="1583091"/>
          </a:xfrm>
        </p:spPr>
        <p:txBody>
          <a:bodyPr>
            <a:normAutofit/>
          </a:bodyPr>
          <a:lstStyle/>
          <a:p>
            <a:pPr marL="0" marR="0">
              <a:spcBef>
                <a:spcPts val="0"/>
              </a:spcBef>
              <a:spcAft>
                <a:spcPts val="0"/>
              </a:spcAft>
            </a:pPr>
            <a:r>
              <a:rPr lang="en-US" sz="4000" b="1" dirty="0">
                <a:effectLst/>
                <a:ea typeface="Calibri" panose="020F0502020204030204" pitchFamily="34" charset="0"/>
              </a:rPr>
              <a:t>Statement of Chair Lina M. Khan</a:t>
            </a:r>
          </a:p>
        </p:txBody>
      </p:sp>
      <p:sp>
        <p:nvSpPr>
          <p:cNvPr id="6" name="Subtitle 5"/>
          <p:cNvSpPr>
            <a:spLocks noGrp="1"/>
          </p:cNvSpPr>
          <p:nvPr>
            <p:ph type="subTitle" idx="1"/>
          </p:nvPr>
        </p:nvSpPr>
        <p:spPr>
          <a:xfrm>
            <a:off x="542925" y="1726166"/>
            <a:ext cx="11017704" cy="4123091"/>
          </a:xfrm>
        </p:spPr>
        <p:txBody>
          <a:bodyPr>
            <a:noAutofit/>
          </a:bodyPr>
          <a:lstStyle/>
          <a:p>
            <a:pPr marL="0" marR="0" algn="l">
              <a:lnSpc>
                <a:spcPct val="100000"/>
              </a:lnSpc>
              <a:spcBef>
                <a:spcPts val="600"/>
              </a:spcBef>
              <a:spcAft>
                <a:spcPts val="600"/>
              </a:spcAft>
            </a:pPr>
            <a:r>
              <a:rPr lang="en-US" sz="2000" dirty="0">
                <a:effectLst/>
                <a:ea typeface="Calibri" panose="020F0502020204030204" pitchFamily="34" charset="0"/>
              </a:rPr>
              <a:t>People decide what to buy, or not to buy, for all kinds of reasons. One of those reasons increasingly seems to be environmental impact. </a:t>
            </a:r>
            <a:r>
              <a:rPr lang="en-US" sz="2000" u="sng" dirty="0">
                <a:effectLst/>
                <a:ea typeface="Calibri" panose="020F0502020204030204" pitchFamily="34" charset="0"/>
              </a:rPr>
              <a:t>Before making a purchase, many American consumers want to know how a product contributes to climate change, or pollution, or the spread of microplastics</a:t>
            </a:r>
            <a:r>
              <a:rPr lang="en-US" sz="2000" dirty="0">
                <a:effectLst/>
                <a:ea typeface="Calibri" panose="020F0502020204030204" pitchFamily="34" charset="0"/>
              </a:rPr>
              <a:t>. Businesses have noticed. Walk down the aisle at any major store—you’re likely to see packages trumpeting their low carbon footprint, their energy efficiency, or their quote unquote “sustainability.” </a:t>
            </a:r>
          </a:p>
          <a:p>
            <a:pPr marL="0" marR="0" algn="l">
              <a:lnSpc>
                <a:spcPct val="100000"/>
              </a:lnSpc>
              <a:spcBef>
                <a:spcPts val="600"/>
              </a:spcBef>
              <a:spcAft>
                <a:spcPts val="600"/>
              </a:spcAft>
            </a:pPr>
            <a:r>
              <a:rPr lang="en-US" sz="2000" u="sng" dirty="0">
                <a:effectLst/>
                <a:ea typeface="Calibri" panose="020F0502020204030204" pitchFamily="34" charset="0"/>
              </a:rPr>
              <a:t>For the average consumer, it’s impossible to verify these claims. People who want to buy green products generally have to trust what it says on the box</a:t>
            </a:r>
            <a:r>
              <a:rPr lang="en-US" sz="2000" dirty="0">
                <a:effectLst/>
                <a:ea typeface="Calibri" panose="020F0502020204030204" pitchFamily="34" charset="0"/>
              </a:rPr>
              <a:t>. </a:t>
            </a:r>
          </a:p>
          <a:p>
            <a:pPr marL="0" marR="0" algn="l">
              <a:lnSpc>
                <a:spcPct val="100000"/>
              </a:lnSpc>
              <a:spcBef>
                <a:spcPts val="600"/>
              </a:spcBef>
              <a:spcAft>
                <a:spcPts val="600"/>
              </a:spcAft>
            </a:pPr>
            <a:r>
              <a:rPr lang="en-US" sz="2000" dirty="0">
                <a:effectLst/>
                <a:ea typeface="Calibri" panose="020F0502020204030204" pitchFamily="34" charset="0"/>
              </a:rPr>
              <a:t>That’s why it’s so important for companies making these claims to tell the truth. If they don’t, </a:t>
            </a:r>
            <a:r>
              <a:rPr lang="en-US" sz="2000" u="sng" dirty="0">
                <a:effectLst/>
                <a:ea typeface="Calibri" panose="020F0502020204030204" pitchFamily="34" charset="0"/>
              </a:rPr>
              <a:t>it distorts the market</a:t>
            </a:r>
            <a:r>
              <a:rPr lang="en-US" sz="2000" dirty="0">
                <a:effectLst/>
                <a:ea typeface="Calibri" panose="020F0502020204030204" pitchFamily="34" charset="0"/>
              </a:rPr>
              <a:t> for environmentally friendly products. It puts </a:t>
            </a:r>
            <a:r>
              <a:rPr lang="en-US" sz="2000" u="sng" dirty="0">
                <a:effectLst/>
                <a:ea typeface="Calibri" panose="020F0502020204030204" pitchFamily="34" charset="0"/>
              </a:rPr>
              <a:t>honest companies, who bear the costs of green business practices, at a competitive disadvantage</a:t>
            </a:r>
            <a:r>
              <a:rPr lang="en-US" sz="2000" dirty="0">
                <a:effectLst/>
                <a:ea typeface="Calibri" panose="020F0502020204030204" pitchFamily="34" charset="0"/>
              </a:rPr>
              <a:t>. And it </a:t>
            </a:r>
            <a:r>
              <a:rPr lang="en-US" sz="2000" u="sng" dirty="0">
                <a:effectLst/>
                <a:ea typeface="Calibri" panose="020F0502020204030204" pitchFamily="34" charset="0"/>
              </a:rPr>
              <a:t>harms consumers </a:t>
            </a:r>
            <a:r>
              <a:rPr lang="en-US" sz="2000" dirty="0">
                <a:effectLst/>
                <a:ea typeface="Calibri" panose="020F0502020204030204" pitchFamily="34" charset="0"/>
              </a:rPr>
              <a:t>who want to make conscientious decisions about what products to buy and what businesses to support. </a:t>
            </a:r>
          </a:p>
        </p:txBody>
      </p:sp>
      <p:sp>
        <p:nvSpPr>
          <p:cNvPr id="4" name="Slide Number Placeholder 3"/>
          <p:cNvSpPr>
            <a:spLocks noGrp="1"/>
          </p:cNvSpPr>
          <p:nvPr>
            <p:ph type="sldNum" sz="quarter" idx="12"/>
          </p:nvPr>
        </p:nvSpPr>
        <p:spPr/>
        <p:txBody>
          <a:bodyPr/>
          <a:lstStyle/>
          <a:p>
            <a:fld id="{086DE4FF-30C8-4754-958A-E7FEB1517563}" type="slidenum">
              <a:rPr lang="en-US" smtClean="0"/>
              <a:t>33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63550"/>
            <a:ext cx="1962150" cy="571500"/>
          </a:xfrm>
          <a:prstGeom prst="rect">
            <a:avLst/>
          </a:prstGeom>
        </p:spPr>
      </p:pic>
    </p:spTree>
    <p:extLst>
      <p:ext uri="{BB962C8B-B14F-4D97-AF65-F5344CB8AC3E}">
        <p14:creationId xmlns:p14="http://schemas.microsoft.com/office/powerpoint/2010/main" val="3535898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11" y="914610"/>
            <a:ext cx="10882859" cy="989141"/>
          </a:xfrm>
        </p:spPr>
        <p:txBody>
          <a:bodyPr rtlCol="0">
            <a:noAutofit/>
          </a:bodyPr>
          <a:lstStyle/>
          <a:p>
            <a:pPr algn="ctr">
              <a:defRPr/>
            </a:pPr>
            <a:r>
              <a:rPr lang="en-US" sz="4000" b="1" dirty="0"/>
              <a:t>Effectiveness of the Green Guides</a:t>
            </a:r>
          </a:p>
        </p:txBody>
      </p:sp>
      <p:sp>
        <p:nvSpPr>
          <p:cNvPr id="3" name="Content Placeholder 2"/>
          <p:cNvSpPr>
            <a:spLocks noGrp="1"/>
          </p:cNvSpPr>
          <p:nvPr>
            <p:ph idx="1"/>
          </p:nvPr>
        </p:nvSpPr>
        <p:spPr>
          <a:xfrm>
            <a:off x="717030" y="1798821"/>
            <a:ext cx="11100217" cy="4294680"/>
          </a:xfrm>
        </p:spPr>
        <p:txBody>
          <a:bodyPr rtlCol="0">
            <a:normAutofit/>
          </a:bodyPr>
          <a:lstStyle/>
          <a:p>
            <a:pPr marL="0" indent="0">
              <a:lnSpc>
                <a:spcPct val="100000"/>
              </a:lnSpc>
              <a:spcBef>
                <a:spcPts val="600"/>
              </a:spcBef>
              <a:buNone/>
            </a:pPr>
            <a:r>
              <a:rPr lang="en-US" sz="2200" b="1" i="0" u="none" strike="noStrike" baseline="0" dirty="0"/>
              <a:t>FTC seeks comment on a variety of topics, including…</a:t>
            </a:r>
          </a:p>
          <a:p>
            <a:pPr>
              <a:lnSpc>
                <a:spcPct val="100000"/>
              </a:lnSpc>
              <a:spcBef>
                <a:spcPts val="600"/>
              </a:spcBef>
            </a:pPr>
            <a:r>
              <a:rPr lang="en-US" sz="2200" b="0" i="0" u="none" strike="noStrike" baseline="0" dirty="0"/>
              <a:t>Effect of the Green Guides on the accuracy of various environmental claims. </a:t>
            </a:r>
          </a:p>
          <a:p>
            <a:pPr>
              <a:lnSpc>
                <a:spcPct val="100000"/>
              </a:lnSpc>
              <a:spcBef>
                <a:spcPts val="600"/>
              </a:spcBef>
            </a:pPr>
            <a:r>
              <a:rPr lang="en-US" sz="2200" b="0" i="0" u="none" strike="noStrike" baseline="0" dirty="0"/>
              <a:t>Whether the Green Guides reflect changes in the marketplace over time (FTC notes the proliferation of environmental benefit claims includes claims not currently addressed in the Guides).</a:t>
            </a:r>
          </a:p>
          <a:p>
            <a:pPr>
              <a:lnSpc>
                <a:spcPct val="100000"/>
              </a:lnSpc>
              <a:spcBef>
                <a:spcPts val="600"/>
              </a:spcBef>
            </a:pPr>
            <a:r>
              <a:rPr lang="en-US" sz="2200" b="0" i="0" u="none" strike="noStrike" baseline="0" dirty="0"/>
              <a:t>Whether the Green Guides appropriately respond to changes in consumer perception.</a:t>
            </a:r>
          </a:p>
          <a:p>
            <a:pPr lvl="1">
              <a:lnSpc>
                <a:spcPct val="100000"/>
              </a:lnSpc>
              <a:spcBef>
                <a:spcPts val="600"/>
              </a:spcBef>
            </a:pPr>
            <a:r>
              <a:rPr lang="en-US" sz="2200" b="0" i="0" strike="noStrike" baseline="0" dirty="0"/>
              <a:t>Remember consumer perception is key to assessing whether a claim is potentially deceptive.</a:t>
            </a:r>
          </a:p>
          <a:p>
            <a:pPr lvl="1">
              <a:lnSpc>
                <a:spcPct val="100000"/>
              </a:lnSpc>
              <a:spcBef>
                <a:spcPts val="600"/>
              </a:spcBef>
            </a:pPr>
            <a:r>
              <a:rPr lang="en-US" sz="2200" dirty="0"/>
              <a:t>The FTC will be looking for stakeholders to submit data from consumer perception studies.  This is </a:t>
            </a:r>
            <a:r>
              <a:rPr lang="en-US" sz="2200" u="sng" dirty="0"/>
              <a:t>not</a:t>
            </a:r>
            <a:r>
              <a:rPr lang="en-US" sz="2200" dirty="0"/>
              <a:t> the same thing as consumer opinion data.</a:t>
            </a:r>
          </a:p>
          <a:p>
            <a:pPr>
              <a:lnSpc>
                <a:spcPct val="100000"/>
              </a:lnSpc>
              <a:spcBef>
                <a:spcPts val="600"/>
              </a:spcBef>
            </a:pPr>
            <a:r>
              <a:rPr lang="en-US" sz="2200" dirty="0"/>
              <a:t>Data concerning costs and benefits to companies and consumers.</a:t>
            </a:r>
          </a:p>
          <a:p>
            <a:pPr lvl="1">
              <a:spcBef>
                <a:spcPts val="1200"/>
              </a:spcBef>
            </a:pPr>
            <a:endParaRPr lang="en-US" sz="2000" dirty="0">
              <a:solidFill>
                <a:srgbClr val="006600"/>
              </a:solidFill>
            </a:endParaRPr>
          </a:p>
          <a:p>
            <a:pPr>
              <a:spcBef>
                <a:spcPts val="1200"/>
              </a:spcBef>
            </a:pPr>
            <a:endParaRPr lang="en-US" sz="2400" b="0" i="0" strike="noStrike" baseline="0" dirty="0">
              <a:solidFill>
                <a:srgbClr val="006600"/>
              </a:solidFill>
            </a:endParaRPr>
          </a:p>
          <a:p>
            <a:pPr lvl="1">
              <a:spcBef>
                <a:spcPts val="2400"/>
              </a:spcBef>
            </a:pPr>
            <a:endParaRPr lang="en-US" sz="2000" dirty="0">
              <a:solidFill>
                <a:srgbClr val="006600"/>
              </a:solidFill>
            </a:endParaRPr>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34</a:t>
            </a:fld>
            <a:endParaRPr lang="en-US" altLang="en-US">
              <a:solidFill>
                <a:srgbClr val="898989"/>
              </a:solidFill>
            </a:endParaRPr>
          </a:p>
        </p:txBody>
      </p:sp>
    </p:spTree>
    <p:extLst>
      <p:ext uri="{BB962C8B-B14F-4D97-AF65-F5344CB8AC3E}">
        <p14:creationId xmlns:p14="http://schemas.microsoft.com/office/powerpoint/2010/main" val="2716609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98" y="979577"/>
            <a:ext cx="11549922" cy="894193"/>
          </a:xfrm>
        </p:spPr>
        <p:txBody>
          <a:bodyPr rtlCol="0">
            <a:noAutofit/>
          </a:bodyPr>
          <a:lstStyle/>
          <a:p>
            <a:pPr algn="ctr">
              <a:defRPr/>
            </a:pPr>
            <a:r>
              <a:rPr lang="en-US" sz="4000" b="1" dirty="0"/>
              <a:t>Should the Green Guides become Rules?</a:t>
            </a:r>
          </a:p>
        </p:txBody>
      </p:sp>
      <p:sp>
        <p:nvSpPr>
          <p:cNvPr id="3" name="Content Placeholder 2"/>
          <p:cNvSpPr>
            <a:spLocks noGrp="1"/>
          </p:cNvSpPr>
          <p:nvPr>
            <p:ph idx="1"/>
          </p:nvPr>
        </p:nvSpPr>
        <p:spPr>
          <a:xfrm>
            <a:off x="754911" y="1873770"/>
            <a:ext cx="10682177" cy="4025753"/>
          </a:xfrm>
        </p:spPr>
        <p:txBody>
          <a:bodyPr rtlCol="0">
            <a:normAutofit fontScale="92500"/>
          </a:bodyPr>
          <a:lstStyle/>
          <a:p>
            <a:pPr>
              <a:lnSpc>
                <a:spcPct val="100000"/>
              </a:lnSpc>
              <a:spcBef>
                <a:spcPts val="1800"/>
              </a:spcBef>
            </a:pPr>
            <a:r>
              <a:rPr lang="en-US" sz="2000" dirty="0"/>
              <a:t>Under Section 18 of the FTC Act, the FTC is authorized to prescribe “rules </a:t>
            </a:r>
            <a:r>
              <a:rPr lang="en-US" sz="2000" u="sng" dirty="0"/>
              <a:t>which define with </a:t>
            </a:r>
            <a:r>
              <a:rPr lang="en-US" sz="2000" b="1" u="sng" dirty="0"/>
              <a:t>specificity </a:t>
            </a:r>
            <a:r>
              <a:rPr lang="en-US" sz="2000" u="sng" dirty="0"/>
              <a:t>acts or practices which are unfair or deceptive acts or practices </a:t>
            </a:r>
            <a:r>
              <a:rPr lang="en-US" sz="2000" dirty="0"/>
              <a:t>in or affecting commerce” within the meaning of Section 5(a)(1) of the Act. </a:t>
            </a:r>
          </a:p>
          <a:p>
            <a:pPr>
              <a:lnSpc>
                <a:spcPct val="100000"/>
              </a:lnSpc>
              <a:spcBef>
                <a:spcPts val="1800"/>
              </a:spcBef>
            </a:pPr>
            <a:r>
              <a:rPr lang="en-US" sz="2000" dirty="0"/>
              <a:t>Before commencing a rulemaking proceeding, the Commission must have reason to believe that the practices to be addressed by the rulemaking are “</a:t>
            </a:r>
            <a:r>
              <a:rPr lang="en-US" sz="2000" b="1" u="sng" dirty="0"/>
              <a:t>prevalent</a:t>
            </a:r>
            <a:r>
              <a:rPr lang="en-US" sz="2000" dirty="0"/>
              <a:t>.” 15 U.S.C. 57a(b)(3). </a:t>
            </a:r>
          </a:p>
          <a:p>
            <a:pPr>
              <a:lnSpc>
                <a:spcPct val="100000"/>
              </a:lnSpc>
              <a:spcBef>
                <a:spcPts val="1800"/>
              </a:spcBef>
            </a:pPr>
            <a:r>
              <a:rPr lang="en-US" sz="2000" dirty="0"/>
              <a:t>Once the Commission has promulgated a trade regulation rule, anyone who violates the rule “with </a:t>
            </a:r>
            <a:r>
              <a:rPr lang="en-US" sz="2000" b="1" u="sng" dirty="0"/>
              <a:t>actual knowledge or knowledge fairly implied </a:t>
            </a:r>
            <a:r>
              <a:rPr lang="en-US" sz="2000" dirty="0"/>
              <a:t>on the basis of objective circumstances that such act is unfair or deceptive and is prohibited by such rule” is liable for civil penalties for each violation. </a:t>
            </a:r>
          </a:p>
          <a:p>
            <a:pPr>
              <a:lnSpc>
                <a:spcPct val="100000"/>
              </a:lnSpc>
              <a:spcBef>
                <a:spcPts val="1800"/>
              </a:spcBef>
            </a:pPr>
            <a:r>
              <a:rPr lang="en-US" sz="2000" dirty="0"/>
              <a:t>The Commission obtains such penalties by referring a suit to the Department of Justice for filing in federal district court under Section 5(m)(1)(A) of the FTC Act, 15 U.S.C. 45(m)(1)(A)</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35</a:t>
            </a:fld>
            <a:endParaRPr lang="en-US" altLang="en-US">
              <a:solidFill>
                <a:srgbClr val="898989"/>
              </a:solidFill>
            </a:endParaRPr>
          </a:p>
        </p:txBody>
      </p:sp>
    </p:spTree>
    <p:extLst>
      <p:ext uri="{BB962C8B-B14F-4D97-AF65-F5344CB8AC3E}">
        <p14:creationId xmlns:p14="http://schemas.microsoft.com/office/powerpoint/2010/main" val="278879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75" y="902798"/>
            <a:ext cx="11507449" cy="1098389"/>
          </a:xfrm>
        </p:spPr>
        <p:txBody>
          <a:bodyPr rtlCol="0">
            <a:noAutofit/>
          </a:bodyPr>
          <a:lstStyle/>
          <a:p>
            <a:pPr algn="ctr">
              <a:defRPr/>
            </a:pPr>
            <a:r>
              <a:rPr lang="en-US" sz="4000" b="1" dirty="0"/>
              <a:t>Should the Green Guides become Rules?</a:t>
            </a:r>
          </a:p>
        </p:txBody>
      </p:sp>
      <p:sp>
        <p:nvSpPr>
          <p:cNvPr id="3" name="Content Placeholder 2"/>
          <p:cNvSpPr>
            <a:spLocks noGrp="1"/>
          </p:cNvSpPr>
          <p:nvPr>
            <p:ph idx="1"/>
          </p:nvPr>
        </p:nvSpPr>
        <p:spPr>
          <a:xfrm>
            <a:off x="770744" y="1917574"/>
            <a:ext cx="11078981" cy="4438776"/>
          </a:xfrm>
        </p:spPr>
        <p:txBody>
          <a:bodyPr rtlCol="0">
            <a:normAutofit fontScale="25000" lnSpcReduction="20000"/>
          </a:bodyPr>
          <a:lstStyle/>
          <a:p>
            <a:pPr>
              <a:spcBef>
                <a:spcPts val="2400"/>
              </a:spcBef>
            </a:pPr>
            <a:r>
              <a:rPr lang="en-US" sz="8800" b="1" i="0" u="none" strike="noStrike" baseline="0" dirty="0"/>
              <a:t>Certainty and Predictability</a:t>
            </a:r>
          </a:p>
          <a:p>
            <a:pPr lvl="1">
              <a:lnSpc>
                <a:spcPct val="120000"/>
              </a:lnSpc>
              <a:spcBef>
                <a:spcPts val="600"/>
              </a:spcBef>
            </a:pPr>
            <a:r>
              <a:rPr lang="en-US" sz="8000" dirty="0"/>
              <a:t>A rulemaking might provide more certainty to marketers about the standard for making green marketing claims.</a:t>
            </a:r>
          </a:p>
          <a:p>
            <a:pPr>
              <a:lnSpc>
                <a:spcPct val="120000"/>
              </a:lnSpc>
              <a:spcBef>
                <a:spcPts val="600"/>
              </a:spcBef>
            </a:pPr>
            <a:r>
              <a:rPr lang="en-US" sz="8800" b="1" dirty="0"/>
              <a:t>Enforcement Program</a:t>
            </a:r>
          </a:p>
          <a:p>
            <a:pPr lvl="1">
              <a:lnSpc>
                <a:spcPct val="120000"/>
              </a:lnSpc>
              <a:spcBef>
                <a:spcPts val="600"/>
              </a:spcBef>
            </a:pPr>
            <a:r>
              <a:rPr lang="en-US" sz="8000" b="0" i="0" u="none" strike="noStrike" baseline="0" dirty="0"/>
              <a:t>As administrative interpretations of the law, the Guides themselves are not enforceable. In any enforcement action, the Commission must prove the challenged act or practice is unfair or deceptive in violation of Section 5 of the FTC Act.</a:t>
            </a:r>
          </a:p>
          <a:p>
            <a:pPr lvl="1">
              <a:lnSpc>
                <a:spcPct val="120000"/>
              </a:lnSpc>
              <a:spcBef>
                <a:spcPts val="600"/>
              </a:spcBef>
            </a:pPr>
            <a:r>
              <a:rPr lang="en-US" sz="8000" dirty="0"/>
              <a:t>A rulemaking might enhance deterrence by authorizing civil penalties against those making unlawful green marketing claims.</a:t>
            </a:r>
          </a:p>
          <a:p>
            <a:pPr lvl="1">
              <a:lnSpc>
                <a:spcPct val="120000"/>
              </a:lnSpc>
              <a:spcBef>
                <a:spcPts val="600"/>
              </a:spcBef>
            </a:pPr>
            <a:r>
              <a:rPr lang="en-US" sz="8000" b="1" i="1" dirty="0"/>
              <a:t>But</a:t>
            </a:r>
            <a:r>
              <a:rPr lang="en-US" sz="8000" dirty="0"/>
              <a:t>… are environmental marketing claims amenable to regulations?  Numerous categories of claims.  Can FTC identify those that are deceptive with specificity and demonstrate that they are prevalent?</a:t>
            </a:r>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36</a:t>
            </a:fld>
            <a:endParaRPr lang="en-US" altLang="en-US">
              <a:solidFill>
                <a:srgbClr val="898989"/>
              </a:solidFill>
            </a:endParaRPr>
          </a:p>
        </p:txBody>
      </p:sp>
    </p:spTree>
    <p:extLst>
      <p:ext uri="{BB962C8B-B14F-4D97-AF65-F5344CB8AC3E}">
        <p14:creationId xmlns:p14="http://schemas.microsoft.com/office/powerpoint/2010/main" val="1174514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59523"/>
            <a:ext cx="9448800" cy="1113467"/>
          </a:xfrm>
        </p:spPr>
        <p:txBody>
          <a:bodyPr rtlCol="0">
            <a:normAutofit/>
          </a:bodyPr>
          <a:lstStyle/>
          <a:p>
            <a:pPr algn="ctr">
              <a:defRPr/>
            </a:pPr>
            <a:r>
              <a:rPr lang="en-US" sz="4000" b="1" dirty="0"/>
              <a:t>Specific Claims</a:t>
            </a:r>
          </a:p>
        </p:txBody>
      </p:sp>
      <p:sp>
        <p:nvSpPr>
          <p:cNvPr id="3" name="Content Placeholder 2"/>
          <p:cNvSpPr>
            <a:spLocks noGrp="1"/>
          </p:cNvSpPr>
          <p:nvPr>
            <p:ph idx="1"/>
          </p:nvPr>
        </p:nvSpPr>
        <p:spPr>
          <a:xfrm>
            <a:off x="973955" y="1866459"/>
            <a:ext cx="10512055" cy="4132018"/>
          </a:xfrm>
        </p:spPr>
        <p:txBody>
          <a:bodyPr rtlCol="0">
            <a:normAutofit/>
          </a:bodyPr>
          <a:lstStyle/>
          <a:p>
            <a:r>
              <a:rPr lang="en-US" sz="2400" dirty="0"/>
              <a:t>Carbon Offsets and Renewable Energy</a:t>
            </a:r>
          </a:p>
          <a:p>
            <a:r>
              <a:rPr lang="en-US" sz="2400" dirty="0"/>
              <a:t>Recyclable</a:t>
            </a:r>
          </a:p>
          <a:p>
            <a:r>
              <a:rPr lang="en-US" sz="2400" dirty="0"/>
              <a:t>Recycled Content</a:t>
            </a:r>
          </a:p>
          <a:p>
            <a:r>
              <a:rPr lang="en-US" sz="2400" dirty="0"/>
              <a:t>Compostable</a:t>
            </a:r>
          </a:p>
          <a:p>
            <a:r>
              <a:rPr lang="en-US" sz="2400" dirty="0"/>
              <a:t>Degradable</a:t>
            </a:r>
          </a:p>
          <a:p>
            <a:r>
              <a:rPr lang="en-US" sz="2400" dirty="0"/>
              <a:t>Ozone-Friendly</a:t>
            </a:r>
          </a:p>
          <a:p>
            <a:r>
              <a:rPr lang="en-US" sz="2400" dirty="0"/>
              <a:t>Organic</a:t>
            </a:r>
          </a:p>
          <a:p>
            <a:r>
              <a:rPr lang="en-US" sz="2400" dirty="0"/>
              <a:t>Sustainable</a:t>
            </a:r>
          </a:p>
          <a:p>
            <a:r>
              <a:rPr lang="en-US" sz="2400" dirty="0"/>
              <a:t>Energy Use/Energy Efficiency</a:t>
            </a:r>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37</a:t>
            </a:fld>
            <a:endParaRPr lang="en-US" altLang="en-US">
              <a:solidFill>
                <a:srgbClr val="898989"/>
              </a:solidFill>
            </a:endParaRPr>
          </a:p>
        </p:txBody>
      </p:sp>
    </p:spTree>
    <p:extLst>
      <p:ext uri="{BB962C8B-B14F-4D97-AF65-F5344CB8AC3E}">
        <p14:creationId xmlns:p14="http://schemas.microsoft.com/office/powerpoint/2010/main" val="892075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282" y="877357"/>
            <a:ext cx="9726118" cy="1087194"/>
          </a:xfrm>
        </p:spPr>
        <p:txBody>
          <a:bodyPr rtlCol="0">
            <a:noAutofit/>
          </a:bodyPr>
          <a:lstStyle/>
          <a:p>
            <a:pPr algn="ctr">
              <a:defRPr/>
            </a:pPr>
            <a:r>
              <a:rPr lang="en-US" sz="4000" b="1" dirty="0">
                <a:latin typeface="+mn-lt"/>
              </a:rPr>
              <a:t>Carbon Offsets and Renewable Energy</a:t>
            </a:r>
          </a:p>
        </p:txBody>
      </p:sp>
      <p:sp>
        <p:nvSpPr>
          <p:cNvPr id="3" name="Content Placeholder 2"/>
          <p:cNvSpPr>
            <a:spLocks noGrp="1"/>
          </p:cNvSpPr>
          <p:nvPr>
            <p:ph idx="1"/>
          </p:nvPr>
        </p:nvSpPr>
        <p:spPr>
          <a:xfrm>
            <a:off x="921896" y="1964550"/>
            <a:ext cx="10547497" cy="4112533"/>
          </a:xfrm>
        </p:spPr>
        <p:txBody>
          <a:bodyPr rtlCol="0">
            <a:normAutofit fontScale="92500"/>
          </a:bodyPr>
          <a:lstStyle/>
          <a:p>
            <a:pPr>
              <a:spcBef>
                <a:spcPts val="1200"/>
              </a:spcBef>
            </a:pPr>
            <a:r>
              <a:rPr lang="en-US" sz="2400" b="0" i="0" u="none" strike="noStrike" baseline="0" dirty="0"/>
              <a:t>Should FTC revise this section or provide additional guidance addressing claims related to carbon offsets and /or climate change? </a:t>
            </a:r>
          </a:p>
          <a:p>
            <a:pPr>
              <a:spcBef>
                <a:spcPts val="1200"/>
              </a:spcBef>
            </a:pPr>
            <a:r>
              <a:rPr lang="en-US" sz="2400" b="0" i="0" u="none" strike="noStrike" baseline="0" dirty="0"/>
              <a:t>Are there any specific claims related to carbon offsets not currently addressed by the Green Guides that are appropriate for further consideration review? </a:t>
            </a:r>
          </a:p>
          <a:p>
            <a:pPr>
              <a:spcBef>
                <a:spcPts val="1200"/>
              </a:spcBef>
            </a:pPr>
            <a:r>
              <a:rPr lang="en-US" sz="2400" b="0" i="0" u="none" strike="noStrike" baseline="0" dirty="0"/>
              <a:t>What, if any, evidence is there of deceptive claims related to climate change in the market? </a:t>
            </a:r>
          </a:p>
          <a:p>
            <a:pPr>
              <a:spcBef>
                <a:spcPts val="1200"/>
              </a:spcBef>
            </a:pPr>
            <a:r>
              <a:rPr lang="en-US" sz="2400" b="0" i="0" u="none" strike="noStrike" baseline="0" dirty="0"/>
              <a:t>Is there any consumer research available regarding consumer perception of climate change-related claims such as “net zero,” “carbon neutral,” “low carbon,” or “carbon negative”? </a:t>
            </a:r>
          </a:p>
          <a:p>
            <a:pPr>
              <a:spcBef>
                <a:spcPts val="1200"/>
              </a:spcBef>
            </a:pPr>
            <a:r>
              <a:rPr lang="en-US" sz="2400" b="0" i="0" u="none" strike="noStrike" baseline="0" dirty="0"/>
              <a:t>What specific guidance should the FTC provide to help marketers avoid deceptive claims? </a:t>
            </a:r>
            <a:endParaRPr lang="en-US" sz="2400" dirty="0"/>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38</a:t>
            </a:fld>
            <a:endParaRPr lang="en-US" altLang="en-US">
              <a:solidFill>
                <a:srgbClr val="898989"/>
              </a:solidFill>
            </a:endParaRPr>
          </a:p>
        </p:txBody>
      </p:sp>
    </p:spTree>
    <p:extLst>
      <p:ext uri="{BB962C8B-B14F-4D97-AF65-F5344CB8AC3E}">
        <p14:creationId xmlns:p14="http://schemas.microsoft.com/office/powerpoint/2010/main" val="2488758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8098"/>
            <a:ext cx="9448800" cy="1113467"/>
          </a:xfrm>
        </p:spPr>
        <p:txBody>
          <a:bodyPr rtlCol="0">
            <a:normAutofit/>
          </a:bodyPr>
          <a:lstStyle/>
          <a:p>
            <a:pPr algn="ctr">
              <a:defRPr/>
            </a:pPr>
            <a:r>
              <a:rPr lang="en-US" sz="4000" b="1" dirty="0"/>
              <a:t>Recyclable</a:t>
            </a:r>
          </a:p>
        </p:txBody>
      </p:sp>
      <p:sp>
        <p:nvSpPr>
          <p:cNvPr id="3" name="Content Placeholder 2"/>
          <p:cNvSpPr>
            <a:spLocks noGrp="1"/>
          </p:cNvSpPr>
          <p:nvPr>
            <p:ph idx="1"/>
          </p:nvPr>
        </p:nvSpPr>
        <p:spPr>
          <a:xfrm>
            <a:off x="581248" y="1928037"/>
            <a:ext cx="11001152" cy="4508205"/>
          </a:xfrm>
        </p:spPr>
        <p:txBody>
          <a:bodyPr rtlCol="0">
            <a:normAutofit fontScale="92500"/>
          </a:bodyPr>
          <a:lstStyle/>
          <a:p>
            <a:pPr>
              <a:lnSpc>
                <a:spcPct val="100000"/>
              </a:lnSpc>
              <a:spcBef>
                <a:spcPts val="1200"/>
              </a:spcBef>
            </a:pPr>
            <a:r>
              <a:rPr lang="en-US" sz="2200" b="0" i="0" u="none" strike="noStrike" baseline="0" dirty="0"/>
              <a:t>Should FTC revise the Green Guides to include updated guidance on “recyclable” claims? </a:t>
            </a:r>
          </a:p>
          <a:p>
            <a:pPr>
              <a:lnSpc>
                <a:spcPct val="100000"/>
              </a:lnSpc>
              <a:spcBef>
                <a:spcPts val="1200"/>
              </a:spcBef>
            </a:pPr>
            <a:r>
              <a:rPr lang="en-US" sz="2200" b="0" i="0" u="none" strike="noStrike" baseline="0" dirty="0"/>
              <a:t>What evidence is available concerning consumer understanding of the term “recyclable”? </a:t>
            </a:r>
          </a:p>
          <a:p>
            <a:pPr>
              <a:lnSpc>
                <a:spcPct val="100000"/>
              </a:lnSpc>
              <a:spcBef>
                <a:spcPts val="1200"/>
              </a:spcBef>
            </a:pPr>
            <a:r>
              <a:rPr lang="en-US" sz="2200" b="0" i="0" u="none" strike="noStrike" baseline="0" dirty="0"/>
              <a:t>What evidence constitutes a reasonable basis to support a “recyclable” claim? </a:t>
            </a:r>
          </a:p>
          <a:p>
            <a:pPr>
              <a:lnSpc>
                <a:spcPct val="100000"/>
              </a:lnSpc>
              <a:spcBef>
                <a:spcPts val="1200"/>
              </a:spcBef>
            </a:pPr>
            <a:r>
              <a:rPr lang="en-US" sz="2200" b="0" i="0" u="none" strike="noStrike" baseline="0" dirty="0"/>
              <a:t>Unqualified “recyclable” claims permitted when recycling facilities are available to a substantial majority of consumers or communities where the item is sold. (“Substantial majority” is defined as 60%.) </a:t>
            </a:r>
          </a:p>
          <a:p>
            <a:pPr lvl="1">
              <a:lnSpc>
                <a:spcPct val="100000"/>
              </a:lnSpc>
              <a:spcBef>
                <a:spcPts val="1200"/>
              </a:spcBef>
            </a:pPr>
            <a:r>
              <a:rPr lang="en-US" sz="2200" b="0" i="0" u="none" strike="noStrike" baseline="0" dirty="0"/>
              <a:t>Should the Guides be revised to update the 60% threshold? </a:t>
            </a:r>
          </a:p>
          <a:p>
            <a:pPr>
              <a:lnSpc>
                <a:spcPct val="100000"/>
              </a:lnSpc>
              <a:spcBef>
                <a:spcPts val="1200"/>
              </a:spcBef>
            </a:pPr>
            <a:r>
              <a:rPr lang="en-US" sz="2200" b="0" i="0" u="none" strike="noStrike" baseline="0" dirty="0"/>
              <a:t>Should FTC revise the Green Guides to include guidance related to unqualified “recyclable” claims for items collected by recycling programs for a substantial majority of consumers or communities but not ultimately recycled</a:t>
            </a:r>
            <a:r>
              <a:rPr lang="en-US" sz="2600" b="0" i="0" u="none" strike="noStrike" baseline="0" dirty="0"/>
              <a:t>? </a:t>
            </a:r>
            <a:endParaRPr lang="en-US" sz="2600" dirty="0"/>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39</a:t>
            </a:fld>
            <a:endParaRPr lang="en-US" altLang="en-US">
              <a:solidFill>
                <a:srgbClr val="898989"/>
              </a:solidFill>
            </a:endParaRPr>
          </a:p>
        </p:txBody>
      </p:sp>
    </p:spTree>
    <p:extLst>
      <p:ext uri="{BB962C8B-B14F-4D97-AF65-F5344CB8AC3E}">
        <p14:creationId xmlns:p14="http://schemas.microsoft.com/office/powerpoint/2010/main" val="412968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56807"/>
            <a:ext cx="8229600" cy="1143000"/>
          </a:xfrm>
        </p:spPr>
        <p:txBody>
          <a:bodyPr>
            <a:normAutofit/>
          </a:bodyPr>
          <a:lstStyle/>
          <a:p>
            <a:pPr algn="ctr"/>
            <a:r>
              <a:rPr lang="en-US" sz="4000" b="1" dirty="0"/>
              <a:t>Verdant Law</a:t>
            </a:r>
          </a:p>
        </p:txBody>
      </p:sp>
      <p:sp>
        <p:nvSpPr>
          <p:cNvPr id="3" name="Content Placeholder 2"/>
          <p:cNvSpPr>
            <a:spLocks noGrp="1"/>
          </p:cNvSpPr>
          <p:nvPr>
            <p:ph idx="1"/>
          </p:nvPr>
        </p:nvSpPr>
        <p:spPr>
          <a:xfrm>
            <a:off x="1013637" y="1879157"/>
            <a:ext cx="10340163" cy="4026343"/>
          </a:xfrm>
        </p:spPr>
        <p:txBody>
          <a:bodyPr>
            <a:normAutofit/>
          </a:bodyPr>
          <a:lstStyle/>
          <a:p>
            <a:pPr marL="0" indent="0">
              <a:lnSpc>
                <a:spcPct val="100000"/>
              </a:lnSpc>
              <a:spcBef>
                <a:spcPts val="0"/>
              </a:spcBef>
              <a:spcAft>
                <a:spcPts val="600"/>
              </a:spcAft>
              <a:buNone/>
              <a:defRPr/>
            </a:pPr>
            <a:r>
              <a:rPr lang="en-US" sz="2200" dirty="0"/>
              <a:t>Verdant is a Washington, DC law firm that focuses its practice on product risk management with an emphasis on the regulation of chemical products. </a:t>
            </a:r>
          </a:p>
          <a:p>
            <a:pPr lvl="1">
              <a:lnSpc>
                <a:spcPct val="110000"/>
              </a:lnSpc>
              <a:spcBef>
                <a:spcPts val="0"/>
              </a:spcBef>
              <a:spcAft>
                <a:spcPts val="600"/>
              </a:spcAft>
              <a:defRPr/>
            </a:pPr>
            <a:r>
              <a:rPr lang="en-US" sz="2200" dirty="0"/>
              <a:t>Green Marketing</a:t>
            </a:r>
          </a:p>
          <a:p>
            <a:pPr lvl="1">
              <a:lnSpc>
                <a:spcPct val="110000"/>
              </a:lnSpc>
              <a:spcBef>
                <a:spcPts val="0"/>
              </a:spcBef>
              <a:spcAft>
                <a:spcPts val="600"/>
              </a:spcAft>
              <a:defRPr/>
            </a:pPr>
            <a:r>
              <a:rPr lang="en-US" sz="2200" dirty="0"/>
              <a:t>TSCA, FIFRA</a:t>
            </a:r>
          </a:p>
          <a:p>
            <a:pPr lvl="1">
              <a:lnSpc>
                <a:spcPct val="110000"/>
              </a:lnSpc>
              <a:spcBef>
                <a:spcPts val="0"/>
              </a:spcBef>
              <a:spcAft>
                <a:spcPts val="600"/>
              </a:spcAft>
              <a:defRPr/>
            </a:pPr>
            <a:r>
              <a:rPr lang="en-US" sz="2200" dirty="0"/>
              <a:t>OSHA, FHSA</a:t>
            </a:r>
          </a:p>
          <a:p>
            <a:pPr lvl="1">
              <a:lnSpc>
                <a:spcPct val="110000"/>
              </a:lnSpc>
              <a:spcBef>
                <a:spcPts val="0"/>
              </a:spcBef>
              <a:spcAft>
                <a:spcPts val="600"/>
              </a:spcAft>
              <a:defRPr/>
            </a:pPr>
            <a:r>
              <a:rPr lang="en-US" sz="2200" dirty="0"/>
              <a:t>Transactional due diligence</a:t>
            </a:r>
          </a:p>
          <a:p>
            <a:pPr lvl="1">
              <a:lnSpc>
                <a:spcPct val="110000"/>
              </a:lnSpc>
              <a:spcBef>
                <a:spcPts val="0"/>
              </a:spcBef>
              <a:spcAft>
                <a:spcPts val="600"/>
              </a:spcAft>
              <a:defRPr/>
            </a:pPr>
            <a:r>
              <a:rPr lang="en-US" sz="2200" dirty="0"/>
              <a:t>Media programs (CAA, CWA, RCRA, Superfund)</a:t>
            </a:r>
          </a:p>
          <a:p>
            <a:pPr lvl="1">
              <a:lnSpc>
                <a:spcPct val="110000"/>
              </a:lnSpc>
              <a:spcBef>
                <a:spcPts val="0"/>
              </a:spcBef>
              <a:spcAft>
                <a:spcPts val="600"/>
              </a:spcAft>
              <a:defRPr/>
            </a:pPr>
            <a:r>
              <a:rPr lang="en-US" sz="2200" dirty="0"/>
              <a:t>Internal investigations and compliance audits</a:t>
            </a:r>
          </a:p>
          <a:p>
            <a:pPr lvl="1">
              <a:lnSpc>
                <a:spcPct val="110000"/>
              </a:lnSpc>
              <a:spcBef>
                <a:spcPts val="0"/>
              </a:spcBef>
              <a:spcAft>
                <a:spcPts val="600"/>
              </a:spcAft>
              <a:defRPr/>
            </a:pPr>
            <a:r>
              <a:rPr lang="en-US" sz="2200" dirty="0"/>
              <a:t>Litigation, including enforcement</a:t>
            </a:r>
          </a:p>
        </p:txBody>
      </p:sp>
      <p:sp>
        <p:nvSpPr>
          <p:cNvPr id="4" name="Slide Number Placeholder 3"/>
          <p:cNvSpPr>
            <a:spLocks noGrp="1"/>
          </p:cNvSpPr>
          <p:nvPr>
            <p:ph type="sldNum" sz="quarter" idx="12"/>
          </p:nvPr>
        </p:nvSpPr>
        <p:spPr/>
        <p:txBody>
          <a:bodyPr/>
          <a:lstStyle/>
          <a:p>
            <a:fld id="{086DE4FF-30C8-4754-958A-E7FEB1517563}" type="slidenum">
              <a:rPr lang="en-US" smtClean="0"/>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381000"/>
            <a:ext cx="1962150" cy="571500"/>
          </a:xfrm>
          <a:prstGeom prst="rect">
            <a:avLst/>
          </a:prstGeom>
        </p:spPr>
      </p:pic>
    </p:spTree>
    <p:extLst>
      <p:ext uri="{BB962C8B-B14F-4D97-AF65-F5344CB8AC3E}">
        <p14:creationId xmlns:p14="http://schemas.microsoft.com/office/powerpoint/2010/main" val="4180395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78196"/>
            <a:ext cx="9448800" cy="1113467"/>
          </a:xfrm>
        </p:spPr>
        <p:txBody>
          <a:bodyPr rtlCol="0">
            <a:normAutofit/>
          </a:bodyPr>
          <a:lstStyle/>
          <a:p>
            <a:pPr algn="ctr">
              <a:defRPr/>
            </a:pPr>
            <a:r>
              <a:rPr lang="en-US" sz="4000" b="1" dirty="0"/>
              <a:t>Recycled Content</a:t>
            </a:r>
          </a:p>
        </p:txBody>
      </p:sp>
      <p:sp>
        <p:nvSpPr>
          <p:cNvPr id="3" name="Content Placeholder 2"/>
          <p:cNvSpPr>
            <a:spLocks noGrp="1"/>
          </p:cNvSpPr>
          <p:nvPr>
            <p:ph idx="1"/>
          </p:nvPr>
        </p:nvSpPr>
        <p:spPr>
          <a:xfrm>
            <a:off x="791239" y="1831923"/>
            <a:ext cx="10609521" cy="4449255"/>
          </a:xfrm>
        </p:spPr>
        <p:txBody>
          <a:bodyPr rtlCol="0">
            <a:normAutofit/>
          </a:bodyPr>
          <a:lstStyle/>
          <a:p>
            <a:pPr>
              <a:lnSpc>
                <a:spcPct val="100000"/>
              </a:lnSpc>
              <a:spcBef>
                <a:spcPts val="1800"/>
              </a:spcBef>
              <a:spcAft>
                <a:spcPts val="600"/>
              </a:spcAft>
            </a:pPr>
            <a:r>
              <a:rPr lang="en-US" sz="2000" b="0" i="0" u="none" strike="noStrike" baseline="0" dirty="0"/>
              <a:t>Do the current Green Guides provide sufficient guidance for “recycled content” claims? </a:t>
            </a:r>
            <a:r>
              <a:rPr lang="en-US" sz="2000" dirty="0"/>
              <a:t>The Guides state marketers may make “recycled content” claims </a:t>
            </a:r>
            <a:r>
              <a:rPr lang="en-US" sz="2000" u="sng" dirty="0"/>
              <a:t>only for materials recovered or otherwise diverted from the solid waste stream</a:t>
            </a:r>
            <a:r>
              <a:rPr lang="en-US" sz="2000" dirty="0"/>
              <a:t>, either during the manufacturing process or after consumer use.</a:t>
            </a:r>
            <a:endParaRPr lang="en-US" sz="2000" b="0" i="0" u="none" strike="noStrike" baseline="0" dirty="0"/>
          </a:p>
          <a:p>
            <a:pPr>
              <a:lnSpc>
                <a:spcPct val="100000"/>
              </a:lnSpc>
              <a:spcBef>
                <a:spcPts val="1800"/>
              </a:spcBef>
              <a:spcAft>
                <a:spcPts val="600"/>
              </a:spcAft>
            </a:pPr>
            <a:r>
              <a:rPr lang="en-US" sz="2000" b="0" i="0" u="none" strike="noStrike" baseline="0" dirty="0"/>
              <a:t>The Green Guides suggest marketers can substantiate “recycled content” claims using per-product or annual weighted average calculation methods. Should the Guides be revised to provide guidance on making “recycled content” claims based on alternative method(s), </a:t>
            </a:r>
            <a:r>
              <a:rPr lang="en-US" sz="2000" b="0" i="1" u="none" strike="noStrike" baseline="0" dirty="0"/>
              <a:t>e.g.</a:t>
            </a:r>
            <a:r>
              <a:rPr lang="en-US" sz="2000" b="0" i="0" u="none" strike="noStrike" baseline="0" dirty="0"/>
              <a:t>, mass balance calculations, certificate (</a:t>
            </a:r>
            <a:r>
              <a:rPr lang="en-US" sz="2000" b="0" i="1" u="none" strike="noStrike" baseline="0" dirty="0"/>
              <a:t>i.e.</a:t>
            </a:r>
            <a:r>
              <a:rPr lang="en-US" sz="2000" b="0" i="0" u="none" strike="noStrike" baseline="0" dirty="0"/>
              <a:t>, credit or tagging) systems, or other methods? </a:t>
            </a:r>
          </a:p>
          <a:p>
            <a:pPr>
              <a:lnSpc>
                <a:spcPct val="100000"/>
              </a:lnSpc>
              <a:spcBef>
                <a:spcPts val="1800"/>
              </a:spcBef>
              <a:spcAft>
                <a:spcPts val="600"/>
              </a:spcAft>
            </a:pPr>
            <a:r>
              <a:rPr lang="en-US" sz="2000" b="0" i="0" u="none" strike="noStrike" baseline="0" dirty="0"/>
              <a:t>What changes, if any, should FTC make to its guidance on pre-consumer or post-industrial recycled content claims? </a:t>
            </a:r>
            <a:endParaRPr lang="en-US" sz="2000" dirty="0"/>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40</a:t>
            </a:fld>
            <a:endParaRPr lang="en-US" altLang="en-US">
              <a:solidFill>
                <a:srgbClr val="898989"/>
              </a:solidFill>
            </a:endParaRPr>
          </a:p>
        </p:txBody>
      </p:sp>
    </p:spTree>
    <p:extLst>
      <p:ext uri="{BB962C8B-B14F-4D97-AF65-F5344CB8AC3E}">
        <p14:creationId xmlns:p14="http://schemas.microsoft.com/office/powerpoint/2010/main" val="3165704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71391"/>
            <a:ext cx="9448800" cy="1113467"/>
          </a:xfrm>
        </p:spPr>
        <p:txBody>
          <a:bodyPr rtlCol="0">
            <a:normAutofit/>
          </a:bodyPr>
          <a:lstStyle/>
          <a:p>
            <a:pPr algn="ctr">
              <a:defRPr/>
            </a:pPr>
            <a:r>
              <a:rPr lang="en-US" sz="4000" b="1" dirty="0"/>
              <a:t>Degradable</a:t>
            </a:r>
          </a:p>
        </p:txBody>
      </p:sp>
      <p:sp>
        <p:nvSpPr>
          <p:cNvPr id="3" name="Content Placeholder 2"/>
          <p:cNvSpPr>
            <a:spLocks noGrp="1"/>
          </p:cNvSpPr>
          <p:nvPr>
            <p:ph idx="1"/>
          </p:nvPr>
        </p:nvSpPr>
        <p:spPr>
          <a:xfrm>
            <a:off x="907719" y="1811439"/>
            <a:ext cx="10540409" cy="4718330"/>
          </a:xfrm>
        </p:spPr>
        <p:txBody>
          <a:bodyPr rtlCol="0">
            <a:normAutofit/>
          </a:bodyPr>
          <a:lstStyle/>
          <a:p>
            <a:pPr>
              <a:lnSpc>
                <a:spcPct val="100000"/>
              </a:lnSpc>
              <a:spcBef>
                <a:spcPts val="1200"/>
              </a:spcBef>
              <a:spcAft>
                <a:spcPts val="600"/>
              </a:spcAft>
            </a:pPr>
            <a:r>
              <a:rPr lang="en-US" sz="2400" b="0" i="0" u="none" strike="noStrike" baseline="0" dirty="0"/>
              <a:t>Unqualified claims indicating a product or package is degradable, biodegradable, oxo-degradable, oxo-biodegradable, or photodegradable should be substantiated by competent and reliable scientific evidence demonstrating </a:t>
            </a:r>
            <a:r>
              <a:rPr lang="en-US" sz="2400" b="0" i="0" u="sng" strike="noStrike" baseline="0" dirty="0"/>
              <a:t>the entire item will completely break down and return to nature within a reasonably short period of time after customary disposal</a:t>
            </a:r>
            <a:r>
              <a:rPr lang="en-US" sz="2400" b="0" i="0" u="none" strike="noStrike" baseline="0" dirty="0"/>
              <a:t>. </a:t>
            </a:r>
          </a:p>
          <a:p>
            <a:pPr>
              <a:lnSpc>
                <a:spcPct val="100000"/>
              </a:lnSpc>
              <a:spcBef>
                <a:spcPts val="1200"/>
              </a:spcBef>
              <a:spcAft>
                <a:spcPts val="600"/>
              </a:spcAft>
            </a:pPr>
            <a:r>
              <a:rPr lang="en-US" sz="2400" b="0" i="0" u="none" strike="noStrike" baseline="0" dirty="0"/>
              <a:t>For products customarily disposed in a landfill, “reasonably short period of time” is defined as one year. </a:t>
            </a:r>
          </a:p>
          <a:p>
            <a:pPr>
              <a:lnSpc>
                <a:spcPct val="100000"/>
              </a:lnSpc>
              <a:spcBef>
                <a:spcPts val="1200"/>
              </a:spcBef>
              <a:spcAft>
                <a:spcPts val="600"/>
              </a:spcAft>
            </a:pPr>
            <a:r>
              <a:rPr lang="en-US" sz="2400" b="0" i="0" u="none" strike="noStrike" baseline="0" dirty="0"/>
              <a:t>Should FTC revise the Green Guides to provide an alternative timeframe for product decomposition for all or any category of products? Does the timeframe differ for liquid products? </a:t>
            </a:r>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41</a:t>
            </a:fld>
            <a:endParaRPr lang="en-US" altLang="en-US">
              <a:solidFill>
                <a:srgbClr val="898989"/>
              </a:solidFill>
            </a:endParaRPr>
          </a:p>
        </p:txBody>
      </p:sp>
    </p:spTree>
    <p:extLst>
      <p:ext uri="{BB962C8B-B14F-4D97-AF65-F5344CB8AC3E}">
        <p14:creationId xmlns:p14="http://schemas.microsoft.com/office/powerpoint/2010/main" val="268470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9363"/>
            <a:ext cx="9448800" cy="1113467"/>
          </a:xfrm>
        </p:spPr>
        <p:txBody>
          <a:bodyPr rtlCol="0">
            <a:normAutofit/>
          </a:bodyPr>
          <a:lstStyle/>
          <a:p>
            <a:pPr algn="ctr">
              <a:defRPr/>
            </a:pPr>
            <a:r>
              <a:rPr lang="en-US" sz="4000" b="1" dirty="0"/>
              <a:t>Organic</a:t>
            </a:r>
          </a:p>
        </p:txBody>
      </p:sp>
      <p:sp>
        <p:nvSpPr>
          <p:cNvPr id="3" name="Content Placeholder 2"/>
          <p:cNvSpPr>
            <a:spLocks noGrp="1"/>
          </p:cNvSpPr>
          <p:nvPr>
            <p:ph idx="1"/>
          </p:nvPr>
        </p:nvSpPr>
        <p:spPr>
          <a:xfrm>
            <a:off x="864782" y="2237062"/>
            <a:ext cx="10575851" cy="3905492"/>
          </a:xfrm>
        </p:spPr>
        <p:txBody>
          <a:bodyPr rtlCol="0">
            <a:normAutofit/>
          </a:bodyPr>
          <a:lstStyle/>
          <a:p>
            <a:pPr marL="0" indent="0">
              <a:spcBef>
                <a:spcPts val="1800"/>
              </a:spcBef>
              <a:buNone/>
            </a:pPr>
            <a:r>
              <a:rPr lang="en-US" sz="2600" b="0" i="0" u="none" strike="noStrike" baseline="0" dirty="0"/>
              <a:t>In 2012, FTC declined to issue guidance on “organic” claims for nonagricultural products. </a:t>
            </a:r>
          </a:p>
          <a:p>
            <a:pPr>
              <a:spcBef>
                <a:spcPts val="1800"/>
              </a:spcBef>
            </a:pPr>
            <a:r>
              <a:rPr lang="en-US" sz="2600" b="0" i="0" u="none" strike="noStrike" baseline="0" dirty="0"/>
              <a:t>Should FTC revisit this determination? </a:t>
            </a:r>
          </a:p>
          <a:p>
            <a:pPr>
              <a:spcBef>
                <a:spcPts val="1800"/>
              </a:spcBef>
            </a:pPr>
            <a:r>
              <a:rPr lang="en-US" sz="2600" b="0" i="0" u="none" strike="noStrike" baseline="0" dirty="0"/>
              <a:t>What evidence is available concerning consumer understanding of the term “organic” with respect to non-agricultural products? </a:t>
            </a:r>
          </a:p>
          <a:p>
            <a:pPr>
              <a:spcBef>
                <a:spcPts val="1800"/>
              </a:spcBef>
            </a:pPr>
            <a:r>
              <a:rPr lang="en-US" sz="2600" b="0" i="0" u="none" strike="noStrike" baseline="0" dirty="0"/>
              <a:t>What evidence constitutes a reasonable basis to support an “organic” claim in this context? </a:t>
            </a:r>
          </a:p>
          <a:p>
            <a:pPr lvl="1">
              <a:defRPr/>
            </a:pPr>
            <a:endParaRPr lang="en-US"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42</a:t>
            </a:fld>
            <a:endParaRPr lang="en-US" altLang="en-US">
              <a:solidFill>
                <a:srgbClr val="898989"/>
              </a:solidFill>
            </a:endParaRPr>
          </a:p>
        </p:txBody>
      </p:sp>
    </p:spTree>
    <p:extLst>
      <p:ext uri="{BB962C8B-B14F-4D97-AF65-F5344CB8AC3E}">
        <p14:creationId xmlns:p14="http://schemas.microsoft.com/office/powerpoint/2010/main" val="1856564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3600"/>
            <a:ext cx="8382000" cy="1524000"/>
          </a:xfrm>
        </p:spPr>
        <p:txBody>
          <a:bodyPr>
            <a:normAutofit/>
          </a:bodyPr>
          <a:lstStyle/>
          <a:p>
            <a:r>
              <a:rPr lang="en-US" sz="4400" b="1" dirty="0"/>
              <a:t>Case Study</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86DE4FF-30C8-4754-958A-E7FEB1517563}" type="slidenum">
              <a:rPr lang="en-US" smtClean="0"/>
              <a:t>43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63550"/>
            <a:ext cx="1962150" cy="571500"/>
          </a:xfrm>
          <a:prstGeom prst="rect">
            <a:avLst/>
          </a:prstGeom>
        </p:spPr>
      </p:pic>
    </p:spTree>
    <p:extLst>
      <p:ext uri="{BB962C8B-B14F-4D97-AF65-F5344CB8AC3E}">
        <p14:creationId xmlns:p14="http://schemas.microsoft.com/office/powerpoint/2010/main" val="3150131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B5FB-5A23-F214-C386-6428EC4A0099}"/>
              </a:ext>
            </a:extLst>
          </p:cNvPr>
          <p:cNvSpPr>
            <a:spLocks noGrp="1"/>
          </p:cNvSpPr>
          <p:nvPr>
            <p:ph type="title"/>
          </p:nvPr>
        </p:nvSpPr>
        <p:spPr>
          <a:xfrm>
            <a:off x="838200" y="1024467"/>
            <a:ext cx="10515600" cy="666221"/>
          </a:xfrm>
        </p:spPr>
        <p:txBody>
          <a:bodyPr>
            <a:normAutofit fontScale="90000"/>
          </a:bodyPr>
          <a:lstStyle/>
          <a:p>
            <a:pPr algn="ctr"/>
            <a:r>
              <a:rPr lang="en-US" dirty="0"/>
              <a:t>Is It Biodegradable and Recyclable?</a:t>
            </a:r>
          </a:p>
        </p:txBody>
      </p:sp>
      <p:sp>
        <p:nvSpPr>
          <p:cNvPr id="3" name="Content Placeholder 2">
            <a:extLst>
              <a:ext uri="{FF2B5EF4-FFF2-40B4-BE49-F238E27FC236}">
                <a16:creationId xmlns:a16="http://schemas.microsoft.com/office/drawing/2014/main" id="{51B9BA66-7B7D-B3E4-FEFB-B6549ADC4F20}"/>
              </a:ext>
            </a:extLst>
          </p:cNvPr>
          <p:cNvSpPr>
            <a:spLocks noGrp="1"/>
          </p:cNvSpPr>
          <p:nvPr>
            <p:ph idx="1"/>
          </p:nvPr>
        </p:nvSpPr>
        <p:spPr/>
        <p:txBody>
          <a:bodyPr/>
          <a:lstStyle/>
          <a:p>
            <a:r>
              <a:rPr lang="en-US" dirty="0"/>
              <a:t>Company X produces plastic articles.  </a:t>
            </a:r>
          </a:p>
          <a:p>
            <a:r>
              <a:rPr lang="en-US" dirty="0"/>
              <a:t>ADDITIVE is added to the raw material.</a:t>
            </a:r>
          </a:p>
          <a:p>
            <a:r>
              <a:rPr lang="en-US" dirty="0"/>
              <a:t>ADDITIVE is marketed as making plastics biodegradable and recyclable.</a:t>
            </a:r>
          </a:p>
          <a:p>
            <a:r>
              <a:rPr lang="en-US" dirty="0"/>
              <a:t>Can Company X make biodegradable and recyclable claims about the articles it produces?</a:t>
            </a:r>
          </a:p>
        </p:txBody>
      </p:sp>
      <p:sp>
        <p:nvSpPr>
          <p:cNvPr id="4" name="Slide Number Placeholder 3">
            <a:extLst>
              <a:ext uri="{FF2B5EF4-FFF2-40B4-BE49-F238E27FC236}">
                <a16:creationId xmlns:a16="http://schemas.microsoft.com/office/drawing/2014/main" id="{C02F791A-5E82-ABD8-70DE-C890ACB67B1B}"/>
              </a:ext>
            </a:extLst>
          </p:cNvPr>
          <p:cNvSpPr>
            <a:spLocks noGrp="1"/>
          </p:cNvSpPr>
          <p:nvPr>
            <p:ph type="sldNum" sz="quarter" idx="12"/>
          </p:nvPr>
        </p:nvSpPr>
        <p:spPr/>
        <p:txBody>
          <a:bodyPr/>
          <a:lstStyle/>
          <a:p>
            <a:fld id="{799D8CAA-0D91-4F88-86F2-5F19090A4E2C}" type="slidenum">
              <a:rPr lang="en-US" smtClean="0"/>
              <a:pPr/>
              <a:t>44</a:t>
            </a:fld>
            <a:endParaRPr lang="en-US" dirty="0"/>
          </a:p>
        </p:txBody>
      </p:sp>
    </p:spTree>
    <p:extLst>
      <p:ext uri="{BB962C8B-B14F-4D97-AF65-F5344CB8AC3E}">
        <p14:creationId xmlns:p14="http://schemas.microsoft.com/office/powerpoint/2010/main" val="2160125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9363"/>
            <a:ext cx="9448800" cy="1113467"/>
          </a:xfrm>
        </p:spPr>
        <p:txBody>
          <a:bodyPr rtlCol="0">
            <a:normAutofit/>
          </a:bodyPr>
          <a:lstStyle/>
          <a:p>
            <a:pPr algn="ctr">
              <a:defRPr/>
            </a:pPr>
            <a:r>
              <a:rPr lang="en-US" sz="4000" b="1" dirty="0"/>
              <a:t>Does The Product Biodegrade?</a:t>
            </a:r>
          </a:p>
        </p:txBody>
      </p:sp>
      <p:sp>
        <p:nvSpPr>
          <p:cNvPr id="3" name="Content Placeholder 2"/>
          <p:cNvSpPr>
            <a:spLocks noGrp="1"/>
          </p:cNvSpPr>
          <p:nvPr>
            <p:ph idx="1"/>
          </p:nvPr>
        </p:nvSpPr>
        <p:spPr>
          <a:xfrm>
            <a:off x="864782" y="2237062"/>
            <a:ext cx="10575851" cy="3905492"/>
          </a:xfrm>
        </p:spPr>
        <p:txBody>
          <a:bodyPr rtlCol="0">
            <a:normAutofit/>
          </a:bodyPr>
          <a:lstStyle/>
          <a:p>
            <a:pPr marL="0" lvl="1" indent="0">
              <a:buNone/>
              <a:defRPr/>
            </a:pPr>
            <a:r>
              <a:rPr lang="en-US" sz="2600" b="0" i="0" dirty="0">
                <a:effectLst/>
              </a:rPr>
              <a:t>Supplier’s claims:</a:t>
            </a:r>
          </a:p>
          <a:p>
            <a:pPr marL="457200" lvl="1" indent="0">
              <a:spcBef>
                <a:spcPts val="1800"/>
              </a:spcBef>
              <a:buNone/>
              <a:defRPr/>
            </a:pPr>
            <a:r>
              <a:rPr lang="en-US" sz="2600" b="0" i="0" dirty="0">
                <a:effectLst/>
              </a:rPr>
              <a:t>Technology to enhance the biodegradation of traditional materials, including PET, PE, PS, PVC, Nitrile, Rubber, Latex, Phenol, PP, adhesives and more. These materials enhanced with ADDITIVE biodegrade 90% faster than without ADDITIVE. This includes biodegradation within landfills, as validated by independent certified laboratories using ASTM International test methods.</a:t>
            </a:r>
            <a:endParaRPr lang="en-US" sz="26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45</a:t>
            </a:fld>
            <a:endParaRPr lang="en-US" altLang="en-US">
              <a:solidFill>
                <a:srgbClr val="898989"/>
              </a:solidFill>
            </a:endParaRPr>
          </a:p>
        </p:txBody>
      </p:sp>
    </p:spTree>
    <p:extLst>
      <p:ext uri="{BB962C8B-B14F-4D97-AF65-F5344CB8AC3E}">
        <p14:creationId xmlns:p14="http://schemas.microsoft.com/office/powerpoint/2010/main" val="782845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9363"/>
            <a:ext cx="9448800" cy="1113467"/>
          </a:xfrm>
        </p:spPr>
        <p:txBody>
          <a:bodyPr rtlCol="0">
            <a:normAutofit/>
          </a:bodyPr>
          <a:lstStyle/>
          <a:p>
            <a:pPr algn="ctr">
              <a:defRPr/>
            </a:pPr>
            <a:r>
              <a:rPr lang="en-US" sz="4000" b="1" dirty="0"/>
              <a:t>Does The Product Biodegrade?</a:t>
            </a:r>
          </a:p>
        </p:txBody>
      </p:sp>
      <p:sp>
        <p:nvSpPr>
          <p:cNvPr id="3" name="Content Placeholder 2"/>
          <p:cNvSpPr>
            <a:spLocks noGrp="1"/>
          </p:cNvSpPr>
          <p:nvPr>
            <p:ph idx="1"/>
          </p:nvPr>
        </p:nvSpPr>
        <p:spPr>
          <a:xfrm>
            <a:off x="864782" y="2237062"/>
            <a:ext cx="10575851" cy="3905492"/>
          </a:xfrm>
        </p:spPr>
        <p:txBody>
          <a:bodyPr rtlCol="0">
            <a:normAutofit/>
          </a:bodyPr>
          <a:lstStyle/>
          <a:p>
            <a:pPr marL="0" lvl="1" indent="0">
              <a:buNone/>
              <a:defRPr/>
            </a:pPr>
            <a:r>
              <a:rPr lang="en-US" sz="2600" b="0" i="0" dirty="0">
                <a:effectLst/>
              </a:rPr>
              <a:t>Evaluation Questions</a:t>
            </a:r>
          </a:p>
          <a:p>
            <a:pPr marL="457200" lvl="1" indent="-457200">
              <a:defRPr/>
            </a:pPr>
            <a:r>
              <a:rPr lang="en-US" sz="2600" dirty="0"/>
              <a:t>Does supplier have data on whether our plastic biodegrades when it contains the ADDITIVE?  In what environment(s)?</a:t>
            </a:r>
          </a:p>
          <a:p>
            <a:pPr marL="457200" lvl="1" indent="-457200">
              <a:defRPr/>
            </a:pPr>
            <a:r>
              <a:rPr lang="en-US" sz="2600" b="0" i="0" dirty="0">
                <a:effectLst/>
              </a:rPr>
              <a:t>Do we need independent testing? How many rounds?</a:t>
            </a:r>
          </a:p>
          <a:p>
            <a:pPr marL="457200" lvl="1" indent="-457200">
              <a:defRPr/>
            </a:pPr>
            <a:r>
              <a:rPr lang="en-US" sz="2600" b="0" i="0" dirty="0">
                <a:effectLst/>
              </a:rPr>
              <a:t>What is the right test method?</a:t>
            </a:r>
          </a:p>
          <a:p>
            <a:pPr marL="457200" lvl="1" indent="-457200">
              <a:defRPr/>
            </a:pPr>
            <a:r>
              <a:rPr lang="en-US" sz="2600" b="0" i="0" dirty="0">
                <a:effectLst/>
              </a:rPr>
              <a:t>Can we make an unqualified biodegradation claim?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46</a:t>
            </a:fld>
            <a:endParaRPr lang="en-US" altLang="en-US">
              <a:solidFill>
                <a:srgbClr val="898989"/>
              </a:solidFill>
            </a:endParaRPr>
          </a:p>
        </p:txBody>
      </p:sp>
    </p:spTree>
    <p:extLst>
      <p:ext uri="{BB962C8B-B14F-4D97-AF65-F5344CB8AC3E}">
        <p14:creationId xmlns:p14="http://schemas.microsoft.com/office/powerpoint/2010/main" val="3672311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9363"/>
            <a:ext cx="9448800" cy="1113467"/>
          </a:xfrm>
        </p:spPr>
        <p:txBody>
          <a:bodyPr rtlCol="0">
            <a:normAutofit/>
          </a:bodyPr>
          <a:lstStyle/>
          <a:p>
            <a:pPr algn="ctr">
              <a:defRPr/>
            </a:pPr>
            <a:r>
              <a:rPr lang="en-US" sz="4000" b="1" dirty="0"/>
              <a:t>Is The Product Recyclable?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47</a:t>
            </a:fld>
            <a:endParaRPr lang="en-US" altLang="en-US">
              <a:solidFill>
                <a:srgbClr val="898989"/>
              </a:solidFill>
            </a:endParaRPr>
          </a:p>
        </p:txBody>
      </p:sp>
      <p:sp>
        <p:nvSpPr>
          <p:cNvPr id="8" name="TextBox 7">
            <a:extLst>
              <a:ext uri="{FF2B5EF4-FFF2-40B4-BE49-F238E27FC236}">
                <a16:creationId xmlns:a16="http://schemas.microsoft.com/office/drawing/2014/main" id="{6E964673-58EA-2495-6ED2-F9F633205EE1}"/>
              </a:ext>
            </a:extLst>
          </p:cNvPr>
          <p:cNvSpPr txBox="1"/>
          <p:nvPr/>
        </p:nvSpPr>
        <p:spPr>
          <a:xfrm>
            <a:off x="-638175" y="2967335"/>
            <a:ext cx="8553450" cy="646331"/>
          </a:xfrm>
          <a:prstGeom prst="rect">
            <a:avLst/>
          </a:prstGeom>
          <a:noFill/>
        </p:spPr>
        <p:txBody>
          <a:bodyPr wrap="square">
            <a:spAutoFit/>
          </a:bodyPr>
          <a:lstStyle/>
          <a:p>
            <a:endParaRPr lang="en-US" b="0" i="0" dirty="0">
              <a:solidFill>
                <a:srgbClr val="000000"/>
              </a:solidFill>
              <a:effectLst/>
              <a:latin typeface="Verdana" panose="020B0604030504040204" pitchFamily="34" charset="0"/>
            </a:endParaRPr>
          </a:p>
          <a:p>
            <a:endParaRPr lang="en-US" dirty="0">
              <a:solidFill>
                <a:srgbClr val="000000"/>
              </a:solidFill>
              <a:latin typeface="Verdana" panose="020B0604030504040204" pitchFamily="34" charset="0"/>
            </a:endParaRPr>
          </a:p>
        </p:txBody>
      </p:sp>
      <p:sp>
        <p:nvSpPr>
          <p:cNvPr id="12" name="Content Placeholder 11">
            <a:extLst>
              <a:ext uri="{FF2B5EF4-FFF2-40B4-BE49-F238E27FC236}">
                <a16:creationId xmlns:a16="http://schemas.microsoft.com/office/drawing/2014/main" id="{F902802B-75D9-23AD-3329-2E39DA82F4E2}"/>
              </a:ext>
            </a:extLst>
          </p:cNvPr>
          <p:cNvSpPr>
            <a:spLocks noGrp="1"/>
          </p:cNvSpPr>
          <p:nvPr>
            <p:ph idx="1"/>
          </p:nvPr>
        </p:nvSpPr>
        <p:spPr>
          <a:xfrm>
            <a:off x="1286256" y="2062830"/>
            <a:ext cx="10515600" cy="4351338"/>
          </a:xfrm>
        </p:spPr>
        <p:txBody>
          <a:bodyPr>
            <a:normAutofit fontScale="92500" lnSpcReduction="20000"/>
          </a:bodyPr>
          <a:lstStyle/>
          <a:p>
            <a:pPr marL="0" indent="0">
              <a:lnSpc>
                <a:spcPct val="110000"/>
              </a:lnSpc>
              <a:buNone/>
            </a:pPr>
            <a:r>
              <a:rPr lang="en-US" sz="2800" b="0" i="0" dirty="0">
                <a:effectLst/>
              </a:rPr>
              <a:t>Supplier’s claims:</a:t>
            </a:r>
          </a:p>
          <a:p>
            <a:pPr>
              <a:lnSpc>
                <a:spcPct val="110000"/>
              </a:lnSpc>
            </a:pPr>
            <a:r>
              <a:rPr lang="en-US" dirty="0">
                <a:solidFill>
                  <a:srgbClr val="000000"/>
                </a:solidFill>
              </a:rPr>
              <a:t>… </a:t>
            </a:r>
            <a:r>
              <a:rPr lang="en-US" b="0" i="0" dirty="0">
                <a:solidFill>
                  <a:srgbClr val="000000"/>
                </a:solidFill>
                <a:effectLst/>
              </a:rPr>
              <a:t>specialized technology that does not alter the host resin in any way. Polymers using ADDITIVE retain the same SPI resin code and the properties of the base polymer are retained during manufacture, use and recycling, without any known negative effects.</a:t>
            </a:r>
          </a:p>
          <a:p>
            <a:pPr>
              <a:lnSpc>
                <a:spcPct val="110000"/>
              </a:lnSpc>
            </a:pPr>
            <a:r>
              <a:rPr lang="en-US" b="0" i="0" dirty="0">
                <a:solidFill>
                  <a:srgbClr val="000000"/>
                </a:solidFill>
                <a:effectLst/>
              </a:rPr>
              <a:t>Polymers using ADDITIVE have been tested under ASTM D 1003, ASTM D 4603, ASTM F 2013 ... </a:t>
            </a:r>
          </a:p>
          <a:p>
            <a:pPr>
              <a:lnSpc>
                <a:spcPct val="110000"/>
              </a:lnSpc>
            </a:pPr>
            <a:r>
              <a:rPr lang="en-US" b="0" i="0" dirty="0">
                <a:solidFill>
                  <a:srgbClr val="000000"/>
                </a:solidFill>
                <a:effectLst/>
              </a:rPr>
              <a:t>SUPPLIER has worked with independent recycling companies validating that ADDITIVE has no adverse effects on the recycling process.</a:t>
            </a:r>
            <a:endParaRPr lang="en-US" dirty="0"/>
          </a:p>
          <a:p>
            <a:endParaRPr lang="en-US" dirty="0"/>
          </a:p>
        </p:txBody>
      </p:sp>
    </p:spTree>
    <p:extLst>
      <p:ext uri="{BB962C8B-B14F-4D97-AF65-F5344CB8AC3E}">
        <p14:creationId xmlns:p14="http://schemas.microsoft.com/office/powerpoint/2010/main" val="4181919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9363"/>
            <a:ext cx="9448800" cy="1113467"/>
          </a:xfrm>
        </p:spPr>
        <p:txBody>
          <a:bodyPr rtlCol="0">
            <a:normAutofit/>
          </a:bodyPr>
          <a:lstStyle/>
          <a:p>
            <a:pPr algn="ctr">
              <a:defRPr/>
            </a:pPr>
            <a:r>
              <a:rPr lang="en-US" sz="4000" b="1" dirty="0"/>
              <a:t>Is The Product Recyclable?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70A1AF-B334-43E9-BAC3-0E62B1A03787}" type="slidenum">
              <a:rPr lang="en-US" altLang="en-US">
                <a:solidFill>
                  <a:srgbClr val="898989"/>
                </a:solidFill>
              </a:rPr>
              <a:pPr eaLnBrk="1" hangingPunct="1"/>
              <a:t>48</a:t>
            </a:fld>
            <a:endParaRPr lang="en-US" altLang="en-US">
              <a:solidFill>
                <a:srgbClr val="898989"/>
              </a:solidFill>
            </a:endParaRPr>
          </a:p>
        </p:txBody>
      </p:sp>
      <p:sp>
        <p:nvSpPr>
          <p:cNvPr id="8" name="TextBox 7">
            <a:extLst>
              <a:ext uri="{FF2B5EF4-FFF2-40B4-BE49-F238E27FC236}">
                <a16:creationId xmlns:a16="http://schemas.microsoft.com/office/drawing/2014/main" id="{6E964673-58EA-2495-6ED2-F9F633205EE1}"/>
              </a:ext>
            </a:extLst>
          </p:cNvPr>
          <p:cNvSpPr txBox="1"/>
          <p:nvPr/>
        </p:nvSpPr>
        <p:spPr>
          <a:xfrm>
            <a:off x="-638175" y="2967335"/>
            <a:ext cx="8553450" cy="646331"/>
          </a:xfrm>
          <a:prstGeom prst="rect">
            <a:avLst/>
          </a:prstGeom>
          <a:noFill/>
        </p:spPr>
        <p:txBody>
          <a:bodyPr wrap="square">
            <a:spAutoFit/>
          </a:bodyPr>
          <a:lstStyle/>
          <a:p>
            <a:endParaRPr lang="en-US" b="0" i="0" dirty="0">
              <a:solidFill>
                <a:srgbClr val="000000"/>
              </a:solidFill>
              <a:effectLst/>
              <a:latin typeface="Verdana" panose="020B0604030504040204" pitchFamily="34" charset="0"/>
            </a:endParaRPr>
          </a:p>
          <a:p>
            <a:endParaRPr lang="en-US" dirty="0">
              <a:solidFill>
                <a:srgbClr val="000000"/>
              </a:solidFill>
              <a:latin typeface="Verdana" panose="020B0604030504040204" pitchFamily="34" charset="0"/>
            </a:endParaRPr>
          </a:p>
        </p:txBody>
      </p:sp>
      <p:sp>
        <p:nvSpPr>
          <p:cNvPr id="12" name="Content Placeholder 11">
            <a:extLst>
              <a:ext uri="{FF2B5EF4-FFF2-40B4-BE49-F238E27FC236}">
                <a16:creationId xmlns:a16="http://schemas.microsoft.com/office/drawing/2014/main" id="{F902802B-75D9-23AD-3329-2E39DA82F4E2}"/>
              </a:ext>
            </a:extLst>
          </p:cNvPr>
          <p:cNvSpPr>
            <a:spLocks noGrp="1"/>
          </p:cNvSpPr>
          <p:nvPr>
            <p:ph idx="1"/>
          </p:nvPr>
        </p:nvSpPr>
        <p:spPr>
          <a:xfrm>
            <a:off x="1286256" y="1839951"/>
            <a:ext cx="10515600" cy="4574217"/>
          </a:xfrm>
        </p:spPr>
        <p:txBody>
          <a:bodyPr>
            <a:normAutofit lnSpcReduction="10000"/>
          </a:bodyPr>
          <a:lstStyle/>
          <a:p>
            <a:pPr marL="0" indent="0">
              <a:lnSpc>
                <a:spcPct val="110000"/>
              </a:lnSpc>
              <a:buNone/>
            </a:pPr>
            <a:r>
              <a:rPr lang="en-US" sz="2800" b="0" i="0" dirty="0">
                <a:effectLst/>
              </a:rPr>
              <a:t>Evaluation Questions:</a:t>
            </a:r>
          </a:p>
          <a:p>
            <a:pPr>
              <a:lnSpc>
                <a:spcPct val="100000"/>
              </a:lnSpc>
              <a:spcBef>
                <a:spcPts val="1200"/>
              </a:spcBef>
            </a:pPr>
            <a:r>
              <a:rPr lang="en-US" b="0" i="0" dirty="0">
                <a:solidFill>
                  <a:srgbClr val="000000"/>
                </a:solidFill>
                <a:effectLst/>
              </a:rPr>
              <a:t>Does SUPPLIER have test data on the recyclability of our plastic when it contains the ADDITIVE? </a:t>
            </a:r>
            <a:endParaRPr lang="en-US" dirty="0">
              <a:solidFill>
                <a:srgbClr val="000000"/>
              </a:solidFill>
            </a:endParaRPr>
          </a:p>
          <a:p>
            <a:pPr>
              <a:lnSpc>
                <a:spcPct val="100000"/>
              </a:lnSpc>
              <a:spcBef>
                <a:spcPts val="1200"/>
              </a:spcBef>
            </a:pPr>
            <a:r>
              <a:rPr lang="en-US" sz="2800" b="0" i="0" dirty="0">
                <a:effectLst/>
              </a:rPr>
              <a:t>Do we need independent testing? How many rounds?</a:t>
            </a:r>
          </a:p>
          <a:p>
            <a:pPr>
              <a:lnSpc>
                <a:spcPct val="100000"/>
              </a:lnSpc>
              <a:spcBef>
                <a:spcPts val="1200"/>
              </a:spcBef>
            </a:pPr>
            <a:r>
              <a:rPr lang="en-US" sz="2800" b="0" i="0" dirty="0">
                <a:effectLst/>
              </a:rPr>
              <a:t>What is the right test method?</a:t>
            </a:r>
            <a:endParaRPr lang="en-US" b="0" i="0" dirty="0">
              <a:solidFill>
                <a:srgbClr val="000000"/>
              </a:solidFill>
              <a:effectLst/>
            </a:endParaRPr>
          </a:p>
          <a:p>
            <a:pPr>
              <a:lnSpc>
                <a:spcPct val="100000"/>
              </a:lnSpc>
              <a:spcBef>
                <a:spcPts val="1200"/>
              </a:spcBef>
            </a:pPr>
            <a:r>
              <a:rPr lang="en-US" dirty="0"/>
              <a:t>How prevalent are recycling facilities that accept our type of plastic?  When it is in the shape and size as the articles we produce? Will the majority of end users be served by these facilities?</a:t>
            </a:r>
          </a:p>
        </p:txBody>
      </p:sp>
    </p:spTree>
    <p:extLst>
      <p:ext uri="{BB962C8B-B14F-4D97-AF65-F5344CB8AC3E}">
        <p14:creationId xmlns:p14="http://schemas.microsoft.com/office/powerpoint/2010/main" val="584003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6CB6-629C-74B2-BB84-5928F138C904}"/>
              </a:ext>
            </a:extLst>
          </p:cNvPr>
          <p:cNvSpPr>
            <a:spLocks noGrp="1"/>
          </p:cNvSpPr>
          <p:nvPr>
            <p:ph type="title"/>
          </p:nvPr>
        </p:nvSpPr>
        <p:spPr/>
        <p:txBody>
          <a:bodyPr/>
          <a:lstStyle/>
          <a:p>
            <a:pPr algn="ctr"/>
            <a:r>
              <a:rPr lang="en-US" dirty="0"/>
              <a:t>Another Consideration</a:t>
            </a:r>
          </a:p>
        </p:txBody>
      </p:sp>
      <p:sp>
        <p:nvSpPr>
          <p:cNvPr id="3" name="Content Placeholder 2">
            <a:extLst>
              <a:ext uri="{FF2B5EF4-FFF2-40B4-BE49-F238E27FC236}">
                <a16:creationId xmlns:a16="http://schemas.microsoft.com/office/drawing/2014/main" id="{AA3AB860-ABF9-E04E-7F9B-0B6405478C0D}"/>
              </a:ext>
            </a:extLst>
          </p:cNvPr>
          <p:cNvSpPr>
            <a:spLocks noGrp="1"/>
          </p:cNvSpPr>
          <p:nvPr>
            <p:ph idx="1"/>
          </p:nvPr>
        </p:nvSpPr>
        <p:spPr>
          <a:xfrm>
            <a:off x="838200" y="1792172"/>
            <a:ext cx="10515600" cy="4351338"/>
          </a:xfrm>
        </p:spPr>
        <p:txBody>
          <a:bodyPr>
            <a:normAutofit fontScale="92500" lnSpcReduction="20000"/>
          </a:bodyPr>
          <a:lstStyle/>
          <a:p>
            <a:pPr marL="0" indent="0">
              <a:buNone/>
            </a:pPr>
            <a:r>
              <a:rPr lang="en-US" dirty="0"/>
              <a:t>State Green Marketing Statutes</a:t>
            </a:r>
          </a:p>
          <a:p>
            <a:pPr marL="0" marR="0" indent="0">
              <a:lnSpc>
                <a:spcPct val="110000"/>
              </a:lnSpc>
              <a:spcBef>
                <a:spcPts val="900"/>
              </a:spcBef>
              <a:spcAft>
                <a:spcPts val="0"/>
              </a:spcAft>
              <a:buNone/>
            </a:pPr>
            <a:r>
              <a:rPr lang="en-US" sz="2200" kern="100" dirty="0">
                <a:effectLst/>
                <a:ea typeface="Calibri" panose="020F0502020204030204" pitchFamily="34" charset="0"/>
                <a:cs typeface="Times New Roman" panose="02020603050405020304" pitchFamily="18" charset="0"/>
              </a:rPr>
              <a:t>Alabama </a:t>
            </a:r>
            <a:r>
              <a:rPr lang="en-US" sz="2200" kern="100" dirty="0">
                <a:ea typeface="Calibri" panose="020F0502020204030204" pitchFamily="34" charset="0"/>
                <a:cs typeface="Times New Roman" panose="02020603050405020304" pitchFamily="18" charset="0"/>
              </a:rPr>
              <a:t>prohibition on dual claims:</a:t>
            </a:r>
            <a:r>
              <a:rPr lang="en-US" sz="2200" kern="100" dirty="0">
                <a:effectLst/>
                <a:ea typeface="Calibri" panose="020F0502020204030204" pitchFamily="34" charset="0"/>
                <a:cs typeface="Times New Roman" panose="02020603050405020304" pitchFamily="18" charset="0"/>
              </a:rPr>
              <a:t>  </a:t>
            </a:r>
          </a:p>
          <a:p>
            <a:pPr marL="457200" lvl="1" indent="0">
              <a:lnSpc>
                <a:spcPct val="110000"/>
              </a:lnSpc>
              <a:spcBef>
                <a:spcPts val="900"/>
              </a:spcBef>
              <a:buNone/>
            </a:pPr>
            <a:r>
              <a:rPr lang="en-US" sz="1800" kern="100" dirty="0">
                <a:effectLst/>
                <a:ea typeface="Calibri" panose="020F0502020204030204" pitchFamily="34" charset="0"/>
                <a:cs typeface="Times New Roman" panose="02020603050405020304" pitchFamily="18" charset="0"/>
              </a:rPr>
              <a:t>No person shall distribute, sell, or offer for sale any rigid plastic container, including a plastic beverage container, labeled "degradable," "biodegradable," "compostable," or any other word suggesting the container will biodegrade, unless it meets the following requirements:</a:t>
            </a:r>
          </a:p>
          <a:p>
            <a:pPr marL="457200" lvl="1" indent="0">
              <a:lnSpc>
                <a:spcPct val="110000"/>
              </a:lnSpc>
              <a:spcBef>
                <a:spcPts val="900"/>
              </a:spcBef>
              <a:buNone/>
            </a:pPr>
            <a:r>
              <a:rPr lang="en-US" sz="1800" kern="100" dirty="0">
                <a:effectLst/>
                <a:ea typeface="Calibri" panose="020F0502020204030204" pitchFamily="34" charset="0"/>
                <a:cs typeface="Times New Roman" panose="02020603050405020304" pitchFamily="18" charset="0"/>
              </a:rPr>
              <a:t> (1) The container complies with the United States Federal Trade Commission's Guides for the Use of Environmental Marketing Claims, 16 CFR Part 260, as amended.</a:t>
            </a:r>
          </a:p>
          <a:p>
            <a:pPr marL="457200" lvl="1" indent="0">
              <a:lnSpc>
                <a:spcPct val="110000"/>
              </a:lnSpc>
              <a:spcBef>
                <a:spcPts val="900"/>
              </a:spcBef>
              <a:buNone/>
            </a:pPr>
            <a:r>
              <a:rPr lang="en-US" sz="1800" kern="100" dirty="0">
                <a:effectLst/>
                <a:ea typeface="Calibri" panose="020F0502020204030204" pitchFamily="34" charset="0"/>
                <a:cs typeface="Times New Roman" panose="02020603050405020304" pitchFamily="18" charset="0"/>
              </a:rPr>
              <a:t> (2) The container includes the label "Not Recyclable, Do Not Recycle" in print of the same color, contrast, font, and size as the label suggesting the container is biodegradable.</a:t>
            </a:r>
          </a:p>
          <a:p>
            <a:pPr marL="0" marR="0" indent="0">
              <a:lnSpc>
                <a:spcPct val="110000"/>
              </a:lnSpc>
              <a:spcBef>
                <a:spcPts val="900"/>
              </a:spcBef>
              <a:spcAft>
                <a:spcPts val="0"/>
              </a:spcAft>
              <a:buNone/>
            </a:pPr>
            <a:r>
              <a:rPr lang="en-US" sz="2200" kern="100" dirty="0">
                <a:effectLst/>
                <a:ea typeface="Calibri" panose="020F0502020204030204" pitchFamily="34" charset="0"/>
                <a:cs typeface="Times New Roman" panose="02020603050405020304" pitchFamily="18" charset="0"/>
              </a:rPr>
              <a:t>Colorado </a:t>
            </a:r>
            <a:r>
              <a:rPr lang="en-US" sz="2200" dirty="0">
                <a:effectLst/>
                <a:ea typeface="Calibri" panose="020F0502020204030204" pitchFamily="34" charset="0"/>
              </a:rPr>
              <a:t>biodegradable prohibition</a:t>
            </a:r>
            <a:r>
              <a:rPr lang="en-US" sz="2200" i="1" dirty="0">
                <a:effectLst/>
                <a:ea typeface="Calibri" panose="020F0502020204030204" pitchFamily="34" charset="0"/>
              </a:rPr>
              <a:t>:</a:t>
            </a:r>
          </a:p>
          <a:p>
            <a:pPr marL="457200" lvl="1" indent="0">
              <a:lnSpc>
                <a:spcPct val="110000"/>
              </a:lnSpc>
              <a:spcBef>
                <a:spcPts val="900"/>
              </a:spcBef>
              <a:buNone/>
            </a:pPr>
            <a:r>
              <a:rPr lang="en-US" sz="1800" kern="100" dirty="0">
                <a:effectLst/>
                <a:ea typeface="Calibri" panose="020F0502020204030204" pitchFamily="34" charset="0"/>
                <a:cs typeface="Times New Roman" panose="02020603050405020304" pitchFamily="18" charset="0"/>
              </a:rPr>
              <a:t>A producer of a plastic product shall </a:t>
            </a:r>
            <a:r>
              <a:rPr lang="en-US" sz="1800" b="1" kern="100" dirty="0">
                <a:effectLst/>
                <a:ea typeface="Calibri" panose="020F0502020204030204" pitchFamily="34" charset="0"/>
                <a:cs typeface="Times New Roman" panose="02020603050405020304" pitchFamily="18" charset="0"/>
              </a:rPr>
              <a:t>not</a:t>
            </a:r>
            <a:r>
              <a:rPr lang="en-US" sz="1800" kern="100" dirty="0">
                <a:effectLst/>
                <a:ea typeface="Calibri" panose="020F0502020204030204" pitchFamily="34" charset="0"/>
                <a:cs typeface="Times New Roman" panose="02020603050405020304" pitchFamily="18" charset="0"/>
              </a:rPr>
              <a:t> market or advertise the product in the state using</a:t>
            </a:r>
            <a:r>
              <a:rPr lang="en-US" sz="1800" dirty="0">
                <a:effectLst/>
                <a:ea typeface="Calibri" panose="020F0502020204030204" pitchFamily="34" charset="0"/>
              </a:rPr>
              <a:t> </a:t>
            </a:r>
            <a:r>
              <a:rPr lang="en-US" sz="1800" dirty="0">
                <a:ea typeface="Calibri" panose="020F0502020204030204" pitchFamily="34" charset="0"/>
              </a:rPr>
              <a:t>t</a:t>
            </a:r>
            <a:r>
              <a:rPr lang="en-US" sz="1800" dirty="0">
                <a:effectLst/>
                <a:ea typeface="Calibri" panose="020F0502020204030204" pitchFamily="34" charset="0"/>
              </a:rPr>
              <a:t>he words “Natural”, “Biodegradable”, “Degradable”, “Decomposable”, “Oxo-degradable”, “</a:t>
            </a:r>
            <a:r>
              <a:rPr lang="en-US" sz="1800" dirty="0" err="1">
                <a:effectLst/>
                <a:ea typeface="Calibri" panose="020F0502020204030204" pitchFamily="34" charset="0"/>
              </a:rPr>
              <a:t>Bioassimilable</a:t>
            </a:r>
            <a:r>
              <a:rPr lang="en-US" sz="1800" dirty="0">
                <a:effectLst/>
                <a:ea typeface="Calibri" panose="020F0502020204030204" pitchFamily="34" charset="0"/>
              </a:rPr>
              <a:t>”, “</a:t>
            </a:r>
            <a:r>
              <a:rPr lang="en-US" sz="1800" dirty="0" err="1">
                <a:effectLst/>
                <a:ea typeface="Calibri" panose="020F0502020204030204" pitchFamily="34" charset="0"/>
              </a:rPr>
              <a:t>Omnidegradable</a:t>
            </a:r>
            <a:r>
              <a:rPr lang="en-US" sz="1800" dirty="0">
                <a:effectLst/>
                <a:ea typeface="Calibri" panose="020F0502020204030204" pitchFamily="34" charset="0"/>
              </a:rPr>
              <a:t>”, or any other similar form of these words.</a:t>
            </a:r>
            <a:endParaRPr lang="en-US" sz="1800" dirty="0"/>
          </a:p>
          <a:p>
            <a:pPr marL="0" indent="0">
              <a:lnSpc>
                <a:spcPct val="110000"/>
              </a:lnSpc>
              <a:spcBef>
                <a:spcPts val="900"/>
              </a:spcBef>
              <a:buNone/>
            </a:pPr>
            <a:r>
              <a:rPr lang="en-US" sz="2200" dirty="0"/>
              <a:t>See also </a:t>
            </a:r>
            <a:r>
              <a:rPr lang="en-US" sz="2200" b="0" i="0" dirty="0">
                <a:solidFill>
                  <a:srgbClr val="222222"/>
                </a:solidFill>
                <a:effectLst/>
              </a:rPr>
              <a:t>CA, IN, MD, NC, &amp; WA.</a:t>
            </a:r>
            <a:endParaRPr lang="en-US" sz="2200" dirty="0"/>
          </a:p>
        </p:txBody>
      </p:sp>
      <p:sp>
        <p:nvSpPr>
          <p:cNvPr id="4" name="Slide Number Placeholder 3">
            <a:extLst>
              <a:ext uri="{FF2B5EF4-FFF2-40B4-BE49-F238E27FC236}">
                <a16:creationId xmlns:a16="http://schemas.microsoft.com/office/drawing/2014/main" id="{2ED5AC8E-CA17-6BE0-C9D2-6D219693779E}"/>
              </a:ext>
            </a:extLst>
          </p:cNvPr>
          <p:cNvSpPr>
            <a:spLocks noGrp="1"/>
          </p:cNvSpPr>
          <p:nvPr>
            <p:ph type="sldNum" sz="quarter" idx="12"/>
          </p:nvPr>
        </p:nvSpPr>
        <p:spPr/>
        <p:txBody>
          <a:bodyPr/>
          <a:lstStyle/>
          <a:p>
            <a:fld id="{799D8CAA-0D91-4F88-86F2-5F19090A4E2C}" type="slidenum">
              <a:rPr lang="en-US" smtClean="0"/>
              <a:pPr/>
              <a:t>49</a:t>
            </a:fld>
            <a:endParaRPr lang="en-US" dirty="0"/>
          </a:p>
        </p:txBody>
      </p:sp>
    </p:spTree>
    <p:extLst>
      <p:ext uri="{BB962C8B-B14F-4D97-AF65-F5344CB8AC3E}">
        <p14:creationId xmlns:p14="http://schemas.microsoft.com/office/powerpoint/2010/main" val="403975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02506"/>
            <a:ext cx="8229600" cy="1143000"/>
          </a:xfrm>
        </p:spPr>
        <p:txBody>
          <a:bodyPr>
            <a:normAutofit/>
          </a:bodyPr>
          <a:lstStyle/>
          <a:p>
            <a:pPr algn="ctr"/>
            <a:r>
              <a:rPr lang="en-US" sz="4000" b="1" dirty="0"/>
              <a:t>Overview of Presentation</a:t>
            </a:r>
          </a:p>
        </p:txBody>
      </p:sp>
      <p:sp>
        <p:nvSpPr>
          <p:cNvPr id="3" name="Content Placeholder 2"/>
          <p:cNvSpPr>
            <a:spLocks noGrp="1"/>
          </p:cNvSpPr>
          <p:nvPr>
            <p:ph idx="1"/>
          </p:nvPr>
        </p:nvSpPr>
        <p:spPr>
          <a:xfrm>
            <a:off x="1183759" y="2195512"/>
            <a:ext cx="9881190" cy="4160838"/>
          </a:xfrm>
        </p:spPr>
        <p:txBody>
          <a:bodyPr>
            <a:normAutofit/>
          </a:bodyPr>
          <a:lstStyle/>
          <a:p>
            <a:pPr>
              <a:lnSpc>
                <a:spcPct val="107000"/>
              </a:lnSpc>
              <a:spcBef>
                <a:spcPts val="0"/>
              </a:spcBef>
              <a:spcAft>
                <a:spcPts val="600"/>
              </a:spcAft>
            </a:pPr>
            <a:r>
              <a:rPr lang="en-US" dirty="0">
                <a:effectLst/>
                <a:ea typeface="Calibri" panose="020F0502020204030204" pitchFamily="34" charset="0"/>
                <a:cs typeface="Times New Roman" panose="02020603050405020304" pitchFamily="18" charset="0"/>
              </a:rPr>
              <a:t>What is green marketing</a:t>
            </a:r>
          </a:p>
          <a:p>
            <a:pPr>
              <a:lnSpc>
                <a:spcPct val="107000"/>
              </a:lnSpc>
              <a:spcBef>
                <a:spcPts val="0"/>
              </a:spcBef>
              <a:spcAft>
                <a:spcPts val="600"/>
              </a:spcAft>
            </a:pPr>
            <a:r>
              <a:rPr lang="en-US" dirty="0">
                <a:effectLst/>
                <a:ea typeface="Calibri" panose="020F0502020204030204" pitchFamily="34" charset="0"/>
                <a:cs typeface="Times New Roman" panose="02020603050405020304" pitchFamily="18" charset="0"/>
              </a:rPr>
              <a:t>What is greenwashing</a:t>
            </a:r>
          </a:p>
          <a:p>
            <a:pPr>
              <a:lnSpc>
                <a:spcPct val="107000"/>
              </a:lnSpc>
              <a:spcBef>
                <a:spcPts val="0"/>
              </a:spcBef>
              <a:spcAft>
                <a:spcPts val="600"/>
              </a:spcAft>
            </a:pPr>
            <a:r>
              <a:rPr lang="en-US" dirty="0">
                <a:effectLst/>
                <a:ea typeface="Calibri" panose="020F0502020204030204" pitchFamily="34" charset="0"/>
                <a:cs typeface="Times New Roman" panose="02020603050405020304" pitchFamily="18" charset="0"/>
              </a:rPr>
              <a:t>How is green marketing regulated</a:t>
            </a:r>
          </a:p>
          <a:p>
            <a:pPr>
              <a:lnSpc>
                <a:spcPct val="107000"/>
              </a:lnSpc>
              <a:spcBef>
                <a:spcPts val="0"/>
              </a:spcBef>
              <a:spcAft>
                <a:spcPts val="600"/>
              </a:spcAft>
            </a:pPr>
            <a:r>
              <a:rPr lang="en-US" dirty="0">
                <a:ea typeface="Calibri" panose="020F0502020204030204" pitchFamily="34" charset="0"/>
                <a:cs typeface="Times New Roman" panose="02020603050405020304" pitchFamily="18" charset="0"/>
              </a:rPr>
              <a:t>Case Study</a:t>
            </a:r>
            <a:endParaRPr lang="en-US" dirty="0">
              <a:effectLst/>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dirty="0">
                <a:effectLst/>
                <a:ea typeface="Calibri" panose="020F0502020204030204" pitchFamily="34" charset="0"/>
                <a:cs typeface="Times New Roman" panose="02020603050405020304" pitchFamily="18" charset="0"/>
              </a:rPr>
              <a:t>Enforcement and litigation</a:t>
            </a:r>
          </a:p>
          <a:p>
            <a:pPr marL="285750" indent="-285750">
              <a:lnSpc>
                <a:spcPct val="107000"/>
              </a:lnSpc>
              <a:spcBef>
                <a:spcPts val="0"/>
              </a:spcBef>
              <a:spcAft>
                <a:spcPts val="600"/>
              </a:spcAft>
              <a:buFont typeface="Courier New" panose="02070309020205020404" pitchFamily="49" charset="0"/>
              <a:buChar char="o"/>
            </a:pPr>
            <a:endParaRPr lang="en-US" dirty="0">
              <a:solidFill>
                <a:srgbClr val="006600"/>
              </a:solidFill>
              <a:effectLst/>
              <a:ea typeface="Calibri" panose="020F0502020204030204" pitchFamily="34" charset="0"/>
              <a:cs typeface="Times New Roman" panose="02020603050405020304" pitchFamily="18" charset="0"/>
            </a:endParaRPr>
          </a:p>
          <a:p>
            <a:pPr>
              <a:lnSpc>
                <a:spcPct val="110000"/>
              </a:lnSpc>
              <a:spcBef>
                <a:spcPts val="1800"/>
              </a:spcBef>
            </a:pPr>
            <a:endParaRPr lang="en-US" dirty="0">
              <a:solidFill>
                <a:srgbClr val="006600"/>
              </a:solidFill>
            </a:endParaRPr>
          </a:p>
          <a:p>
            <a:pPr>
              <a:lnSpc>
                <a:spcPct val="110000"/>
              </a:lnSpc>
              <a:spcBef>
                <a:spcPts val="1800"/>
              </a:spcBef>
            </a:pPr>
            <a:endParaRPr lang="en-US" dirty="0">
              <a:solidFill>
                <a:srgbClr val="006600"/>
              </a:solidFill>
            </a:endParaRPr>
          </a:p>
        </p:txBody>
      </p:sp>
      <p:sp>
        <p:nvSpPr>
          <p:cNvPr id="4" name="Slide Number Placeholder 3"/>
          <p:cNvSpPr>
            <a:spLocks noGrp="1"/>
          </p:cNvSpPr>
          <p:nvPr>
            <p:ph type="sldNum" sz="quarter" idx="12"/>
          </p:nvPr>
        </p:nvSpPr>
        <p:spPr/>
        <p:txBody>
          <a:bodyPr/>
          <a:lstStyle/>
          <a:p>
            <a:fld id="{086DE4FF-30C8-4754-958A-E7FEB1517563}" type="slidenum">
              <a:rPr lang="en-US" smtClean="0"/>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381000"/>
            <a:ext cx="1962150" cy="571500"/>
          </a:xfrm>
          <a:prstGeom prst="rect">
            <a:avLst/>
          </a:prstGeom>
        </p:spPr>
      </p:pic>
    </p:spTree>
    <p:extLst>
      <p:ext uri="{BB962C8B-B14F-4D97-AF65-F5344CB8AC3E}">
        <p14:creationId xmlns:p14="http://schemas.microsoft.com/office/powerpoint/2010/main" val="1491619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3600"/>
            <a:ext cx="8382000" cy="1524000"/>
          </a:xfrm>
        </p:spPr>
        <p:txBody>
          <a:bodyPr>
            <a:normAutofit/>
          </a:bodyPr>
          <a:lstStyle/>
          <a:p>
            <a:r>
              <a:rPr lang="en-US" sz="4400" b="1" dirty="0"/>
              <a:t>Enforcement, Litigation, and Related Issues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86DE4FF-30C8-4754-958A-E7FEB1517563}" type="slidenum">
              <a:rPr lang="en-US" smtClean="0"/>
              <a:t>50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63550"/>
            <a:ext cx="1962150" cy="571500"/>
          </a:xfrm>
          <a:prstGeom prst="rect">
            <a:avLst/>
          </a:prstGeom>
        </p:spPr>
      </p:pic>
    </p:spTree>
    <p:extLst>
      <p:ext uri="{BB962C8B-B14F-4D97-AF65-F5344CB8AC3E}">
        <p14:creationId xmlns:p14="http://schemas.microsoft.com/office/powerpoint/2010/main" val="1688601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0748-4CDB-41BB-9795-1DE29D1AB88B}"/>
              </a:ext>
            </a:extLst>
          </p:cNvPr>
          <p:cNvSpPr>
            <a:spLocks noGrp="1"/>
          </p:cNvSpPr>
          <p:nvPr>
            <p:ph type="title"/>
          </p:nvPr>
        </p:nvSpPr>
        <p:spPr>
          <a:xfrm>
            <a:off x="768532" y="773067"/>
            <a:ext cx="10515600" cy="812800"/>
          </a:xfrm>
        </p:spPr>
        <p:txBody>
          <a:bodyPr>
            <a:normAutofit/>
          </a:bodyPr>
          <a:lstStyle/>
          <a:p>
            <a:pPr algn="ctr"/>
            <a:r>
              <a:rPr lang="en-US" sz="4000" dirty="0"/>
              <a:t>FTC and Other Agencies</a:t>
            </a:r>
          </a:p>
        </p:txBody>
      </p:sp>
      <p:sp>
        <p:nvSpPr>
          <p:cNvPr id="3" name="Content Placeholder 2">
            <a:extLst>
              <a:ext uri="{FF2B5EF4-FFF2-40B4-BE49-F238E27FC236}">
                <a16:creationId xmlns:a16="http://schemas.microsoft.com/office/drawing/2014/main" id="{50140023-F95D-4D73-ACEF-923F493D7B19}"/>
              </a:ext>
            </a:extLst>
          </p:cNvPr>
          <p:cNvSpPr>
            <a:spLocks noGrp="1"/>
          </p:cNvSpPr>
          <p:nvPr>
            <p:ph idx="1"/>
          </p:nvPr>
        </p:nvSpPr>
        <p:spPr>
          <a:xfrm>
            <a:off x="515019" y="1585867"/>
            <a:ext cx="11296446" cy="4571093"/>
          </a:xfrm>
        </p:spPr>
        <p:txBody>
          <a:bodyPr>
            <a:normAutofit fontScale="77500" lnSpcReduction="20000"/>
          </a:bodyPr>
          <a:lstStyle/>
          <a:p>
            <a:pPr marL="0" indent="0">
              <a:lnSpc>
                <a:spcPct val="110000"/>
              </a:lnSpc>
              <a:buNone/>
            </a:pPr>
            <a:r>
              <a:rPr lang="en-US" sz="3000" dirty="0"/>
              <a:t>Multiple agencies can regulate the same claims, sometimes differently.</a:t>
            </a:r>
          </a:p>
          <a:p>
            <a:pPr>
              <a:lnSpc>
                <a:spcPct val="110000"/>
              </a:lnSpc>
            </a:pPr>
            <a:r>
              <a:rPr lang="en-US" sz="2600" dirty="0"/>
              <a:t>FIFRA Treated Articles exemption</a:t>
            </a:r>
          </a:p>
          <a:p>
            <a:pPr lvl="1">
              <a:lnSpc>
                <a:spcPct val="110000"/>
              </a:lnSpc>
            </a:pPr>
            <a:r>
              <a:rPr lang="en-US" sz="2200" dirty="0"/>
              <a:t>FTC Commented on Treated Articles exemption last time EPA revised it:</a:t>
            </a:r>
          </a:p>
          <a:p>
            <a:pPr lvl="2">
              <a:lnSpc>
                <a:spcPct val="110000"/>
              </a:lnSpc>
            </a:pPr>
            <a:r>
              <a:rPr lang="en-US" sz="1800" dirty="0">
                <a:hlinkClick r:id="rId3"/>
              </a:rPr>
              <a:t>https://www.ftc.gov/sites/default/files/documents/advocacy_documents/ftc-staff-comment-environmental-protection-agency-concerning-treated-articles-exemption-under-epas/v980017.pdf</a:t>
            </a:r>
            <a:endParaRPr lang="en-US" sz="1800" dirty="0"/>
          </a:p>
          <a:p>
            <a:pPr lvl="2">
              <a:lnSpc>
                <a:spcPct val="110000"/>
              </a:lnSpc>
            </a:pPr>
            <a:r>
              <a:rPr lang="en-US" sz="1800" dirty="0">
                <a:hlinkClick r:id="rId4"/>
              </a:rPr>
              <a:t>https://www.epa.gov/sites/default/files/2014-04/documents/pr2000-1.pdf</a:t>
            </a:r>
            <a:r>
              <a:rPr lang="en-US" sz="1800" dirty="0"/>
              <a:t> </a:t>
            </a:r>
          </a:p>
          <a:p>
            <a:pPr>
              <a:lnSpc>
                <a:spcPct val="110000"/>
              </a:lnSpc>
            </a:pPr>
            <a:r>
              <a:rPr lang="en-US" sz="2600" dirty="0"/>
              <a:t>Organics &amp; USDA</a:t>
            </a:r>
          </a:p>
          <a:p>
            <a:pPr lvl="1">
              <a:lnSpc>
                <a:spcPct val="110000"/>
              </a:lnSpc>
            </a:pPr>
            <a:r>
              <a:rPr lang="en-US" sz="2200" b="0" i="0" dirty="0">
                <a:solidFill>
                  <a:srgbClr val="000000"/>
                </a:solidFill>
                <a:effectLst/>
              </a:rPr>
              <a:t>ROI Urban Farms</a:t>
            </a:r>
          </a:p>
          <a:p>
            <a:pPr lvl="2">
              <a:lnSpc>
                <a:spcPct val="110000"/>
              </a:lnSpc>
            </a:pPr>
            <a:r>
              <a:rPr lang="en-US" sz="1800" b="0" i="0" dirty="0">
                <a:solidFill>
                  <a:srgbClr val="000000"/>
                </a:solidFill>
                <a:effectLst/>
              </a:rPr>
              <a:t>Denied organic certification</a:t>
            </a:r>
          </a:p>
          <a:p>
            <a:pPr lvl="2">
              <a:lnSpc>
                <a:spcPct val="110000"/>
              </a:lnSpc>
            </a:pPr>
            <a:r>
              <a:rPr lang="en-US" sz="1800" b="0" i="0" dirty="0">
                <a:solidFill>
                  <a:srgbClr val="000000"/>
                </a:solidFill>
                <a:effectLst/>
              </a:rPr>
              <a:t>Prohibited from selling, labeling, or representing its products as organic while it is not certified.</a:t>
            </a:r>
            <a:endParaRPr lang="en-US" sz="1800" dirty="0"/>
          </a:p>
          <a:p>
            <a:pPr>
              <a:lnSpc>
                <a:spcPct val="110000"/>
              </a:lnSpc>
            </a:pPr>
            <a:r>
              <a:rPr lang="en-US" sz="2600" dirty="0"/>
              <a:t>SEC</a:t>
            </a:r>
          </a:p>
          <a:p>
            <a:pPr lvl="1">
              <a:lnSpc>
                <a:spcPct val="110000"/>
              </a:lnSpc>
            </a:pPr>
            <a:r>
              <a:rPr lang="en-US" sz="2200" i="0" dirty="0">
                <a:effectLst/>
              </a:rPr>
              <a:t>SEC Charges Keurig with Making Inaccurate Statements Regarding Recyclability of K-Cup Beverage Pod</a:t>
            </a:r>
          </a:p>
          <a:p>
            <a:pPr lvl="2">
              <a:lnSpc>
                <a:spcPct val="110000"/>
              </a:lnSpc>
            </a:pPr>
            <a:r>
              <a:rPr lang="en-US" sz="1800" b="0" i="0" dirty="0">
                <a:effectLst/>
              </a:rPr>
              <a:t>$1.5 million civil penalty</a:t>
            </a:r>
            <a:endParaRPr lang="en-US" sz="1800" i="0" dirty="0">
              <a:effectLst/>
            </a:endParaRPr>
          </a:p>
          <a:p>
            <a:pPr lvl="2">
              <a:lnSpc>
                <a:spcPct val="110000"/>
              </a:lnSpc>
            </a:pPr>
            <a:r>
              <a:rPr lang="en-US" sz="1800" dirty="0"/>
              <a:t>https://www.sec.gov/newsroom/press-releases/2024-122</a:t>
            </a:r>
          </a:p>
          <a:p>
            <a:pPr algn="l"/>
            <a:endParaRPr lang="en-US" sz="6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D1ABABC3-313A-4868-9579-9E4064641717}"/>
              </a:ext>
            </a:extLst>
          </p:cNvPr>
          <p:cNvSpPr>
            <a:spLocks noGrp="1"/>
          </p:cNvSpPr>
          <p:nvPr>
            <p:ph type="sldNum" sz="quarter" idx="12"/>
          </p:nvPr>
        </p:nvSpPr>
        <p:spPr/>
        <p:txBody>
          <a:bodyPr/>
          <a:lstStyle/>
          <a:p>
            <a:fld id="{007DE01E-53D4-48D3-B13F-A3D6DBCABD7F}" type="slidenum">
              <a:rPr lang="en-US" smtClean="0"/>
              <a:t>51</a:t>
            </a:fld>
            <a:endParaRPr lang="en-US"/>
          </a:p>
        </p:txBody>
      </p:sp>
    </p:spTree>
    <p:extLst>
      <p:ext uri="{BB962C8B-B14F-4D97-AF65-F5344CB8AC3E}">
        <p14:creationId xmlns:p14="http://schemas.microsoft.com/office/powerpoint/2010/main" val="4240941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BEB8-16DC-416F-9102-C7C1210775A9}"/>
              </a:ext>
            </a:extLst>
          </p:cNvPr>
          <p:cNvSpPr>
            <a:spLocks noGrp="1"/>
          </p:cNvSpPr>
          <p:nvPr>
            <p:ph type="title"/>
          </p:nvPr>
        </p:nvSpPr>
        <p:spPr>
          <a:xfrm>
            <a:off x="838200" y="898394"/>
            <a:ext cx="10515600" cy="1325563"/>
          </a:xfrm>
        </p:spPr>
        <p:txBody>
          <a:bodyPr>
            <a:normAutofit/>
          </a:bodyPr>
          <a:lstStyle/>
          <a:p>
            <a:pPr algn="ctr"/>
            <a:r>
              <a:rPr lang="en-US" sz="4000" dirty="0"/>
              <a:t>Enforcement and Litigation</a:t>
            </a:r>
          </a:p>
        </p:txBody>
      </p:sp>
      <p:sp>
        <p:nvSpPr>
          <p:cNvPr id="3" name="Content Placeholder 2">
            <a:extLst>
              <a:ext uri="{FF2B5EF4-FFF2-40B4-BE49-F238E27FC236}">
                <a16:creationId xmlns:a16="http://schemas.microsoft.com/office/drawing/2014/main" id="{D62D652B-B472-473B-BD4B-D4F90DE49617}"/>
              </a:ext>
            </a:extLst>
          </p:cNvPr>
          <p:cNvSpPr>
            <a:spLocks noGrp="1"/>
          </p:cNvSpPr>
          <p:nvPr>
            <p:ph idx="1"/>
          </p:nvPr>
        </p:nvSpPr>
        <p:spPr>
          <a:xfrm>
            <a:off x="838200" y="2065468"/>
            <a:ext cx="10515600" cy="4351338"/>
          </a:xfrm>
        </p:spPr>
        <p:txBody>
          <a:bodyPr/>
          <a:lstStyle/>
          <a:p>
            <a:r>
              <a:rPr lang="en-US" dirty="0"/>
              <a:t>FTC enforcement</a:t>
            </a:r>
          </a:p>
          <a:p>
            <a:r>
              <a:rPr lang="en-US" dirty="0"/>
              <a:t>NAD actions</a:t>
            </a:r>
          </a:p>
          <a:p>
            <a:r>
              <a:rPr lang="en-US" dirty="0"/>
              <a:t>State Attorneys General enforcement</a:t>
            </a:r>
          </a:p>
          <a:p>
            <a:r>
              <a:rPr lang="en-US" dirty="0"/>
              <a:t>Private party litigation</a:t>
            </a:r>
          </a:p>
        </p:txBody>
      </p:sp>
      <p:sp>
        <p:nvSpPr>
          <p:cNvPr id="4" name="Slide Number Placeholder 3">
            <a:extLst>
              <a:ext uri="{FF2B5EF4-FFF2-40B4-BE49-F238E27FC236}">
                <a16:creationId xmlns:a16="http://schemas.microsoft.com/office/drawing/2014/main" id="{27027780-C19E-408F-B60F-664F48D9E130}"/>
              </a:ext>
            </a:extLst>
          </p:cNvPr>
          <p:cNvSpPr>
            <a:spLocks noGrp="1"/>
          </p:cNvSpPr>
          <p:nvPr>
            <p:ph type="sldNum" sz="quarter" idx="12"/>
          </p:nvPr>
        </p:nvSpPr>
        <p:spPr/>
        <p:txBody>
          <a:bodyPr/>
          <a:lstStyle/>
          <a:p>
            <a:fld id="{007DE01E-53D4-48D3-B13F-A3D6DBCABD7F}" type="slidenum">
              <a:rPr lang="en-US" smtClean="0"/>
              <a:t>52</a:t>
            </a:fld>
            <a:endParaRPr lang="en-US"/>
          </a:p>
        </p:txBody>
      </p:sp>
    </p:spTree>
    <p:extLst>
      <p:ext uri="{BB962C8B-B14F-4D97-AF65-F5344CB8AC3E}">
        <p14:creationId xmlns:p14="http://schemas.microsoft.com/office/powerpoint/2010/main" val="3113094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0748-4CDB-41BB-9795-1DE29D1AB88B}"/>
              </a:ext>
            </a:extLst>
          </p:cNvPr>
          <p:cNvSpPr>
            <a:spLocks noGrp="1"/>
          </p:cNvSpPr>
          <p:nvPr>
            <p:ph type="title"/>
          </p:nvPr>
        </p:nvSpPr>
        <p:spPr>
          <a:xfrm>
            <a:off x="838200" y="777354"/>
            <a:ext cx="10515600" cy="1325563"/>
          </a:xfrm>
        </p:spPr>
        <p:txBody>
          <a:bodyPr>
            <a:normAutofit/>
          </a:bodyPr>
          <a:lstStyle/>
          <a:p>
            <a:pPr algn="ctr"/>
            <a:r>
              <a:rPr lang="en-US" sz="4000" dirty="0"/>
              <a:t>Enforcement Outcomes</a:t>
            </a:r>
          </a:p>
        </p:txBody>
      </p:sp>
      <p:sp>
        <p:nvSpPr>
          <p:cNvPr id="3" name="Content Placeholder 2">
            <a:extLst>
              <a:ext uri="{FF2B5EF4-FFF2-40B4-BE49-F238E27FC236}">
                <a16:creationId xmlns:a16="http://schemas.microsoft.com/office/drawing/2014/main" id="{50140023-F95D-4D73-ACEF-923F493D7B19}"/>
              </a:ext>
            </a:extLst>
          </p:cNvPr>
          <p:cNvSpPr>
            <a:spLocks noGrp="1"/>
          </p:cNvSpPr>
          <p:nvPr>
            <p:ph idx="1"/>
          </p:nvPr>
        </p:nvSpPr>
        <p:spPr>
          <a:xfrm>
            <a:off x="838200" y="1908071"/>
            <a:ext cx="10515600" cy="4009117"/>
          </a:xfrm>
        </p:spPr>
        <p:txBody>
          <a:bodyPr>
            <a:normAutofit/>
          </a:bodyPr>
          <a:lstStyle/>
          <a:p>
            <a:r>
              <a:rPr lang="en-US" dirty="0"/>
              <a:t>Cease and Desist Order </a:t>
            </a:r>
          </a:p>
          <a:p>
            <a:r>
              <a:rPr lang="en-US" dirty="0"/>
              <a:t>Corrective advertising</a:t>
            </a:r>
          </a:p>
          <a:p>
            <a:r>
              <a:rPr lang="en-US" dirty="0"/>
              <a:t>Consumer redress (e.g., disgorgement) – requires court involvement</a:t>
            </a:r>
          </a:p>
          <a:p>
            <a:r>
              <a:rPr lang="en-US" dirty="0"/>
              <a:t>Product recalls</a:t>
            </a:r>
          </a:p>
          <a:p>
            <a:r>
              <a:rPr lang="en-US" dirty="0"/>
              <a:t>FTC press releases to warn the public</a:t>
            </a:r>
          </a:p>
          <a:p>
            <a:r>
              <a:rPr lang="en-US" dirty="0"/>
              <a:t>If company violates an order enforcing above the Commission can impose penalties of up to $51,744 per violation</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1ABABC3-313A-4868-9579-9E4064641717}"/>
              </a:ext>
            </a:extLst>
          </p:cNvPr>
          <p:cNvSpPr>
            <a:spLocks noGrp="1"/>
          </p:cNvSpPr>
          <p:nvPr>
            <p:ph type="sldNum" sz="quarter" idx="12"/>
          </p:nvPr>
        </p:nvSpPr>
        <p:spPr/>
        <p:txBody>
          <a:bodyPr/>
          <a:lstStyle/>
          <a:p>
            <a:fld id="{007DE01E-53D4-48D3-B13F-A3D6DBCABD7F}" type="slidenum">
              <a:rPr lang="en-US" smtClean="0"/>
              <a:t>53</a:t>
            </a:fld>
            <a:endParaRPr lang="en-US"/>
          </a:p>
        </p:txBody>
      </p:sp>
    </p:spTree>
    <p:extLst>
      <p:ext uri="{BB962C8B-B14F-4D97-AF65-F5344CB8AC3E}">
        <p14:creationId xmlns:p14="http://schemas.microsoft.com/office/powerpoint/2010/main" val="4246329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833-0126-4A34-A842-2948305507C7}"/>
              </a:ext>
            </a:extLst>
          </p:cNvPr>
          <p:cNvSpPr>
            <a:spLocks noGrp="1"/>
          </p:cNvSpPr>
          <p:nvPr>
            <p:ph type="title"/>
          </p:nvPr>
        </p:nvSpPr>
        <p:spPr>
          <a:xfrm>
            <a:off x="838200" y="747399"/>
            <a:ext cx="10515600" cy="1325563"/>
          </a:xfrm>
        </p:spPr>
        <p:txBody>
          <a:bodyPr>
            <a:normAutofit/>
          </a:bodyPr>
          <a:lstStyle/>
          <a:p>
            <a:pPr algn="ctr"/>
            <a:r>
              <a:rPr lang="en-US" sz="4000" dirty="0"/>
              <a:t>FTC Enforcement</a:t>
            </a:r>
          </a:p>
        </p:txBody>
      </p:sp>
      <p:sp>
        <p:nvSpPr>
          <p:cNvPr id="3" name="Content Placeholder 2">
            <a:extLst>
              <a:ext uri="{FF2B5EF4-FFF2-40B4-BE49-F238E27FC236}">
                <a16:creationId xmlns:a16="http://schemas.microsoft.com/office/drawing/2014/main" id="{398EEEF7-10F4-46D8-A4F0-1D1AFEE55A91}"/>
              </a:ext>
            </a:extLst>
          </p:cNvPr>
          <p:cNvSpPr>
            <a:spLocks noGrp="1"/>
          </p:cNvSpPr>
          <p:nvPr>
            <p:ph idx="1"/>
          </p:nvPr>
        </p:nvSpPr>
        <p:spPr>
          <a:xfrm>
            <a:off x="838200" y="2072962"/>
            <a:ext cx="10515600" cy="4351338"/>
          </a:xfrm>
        </p:spPr>
        <p:txBody>
          <a:bodyPr/>
          <a:lstStyle/>
          <a:p>
            <a:r>
              <a:rPr lang="en-US" dirty="0"/>
              <a:t>Warning Letters:</a:t>
            </a:r>
          </a:p>
          <a:p>
            <a:pPr marL="0" indent="0">
              <a:buNone/>
            </a:pPr>
            <a:r>
              <a:rPr lang="en-US" dirty="0"/>
              <a:t>	</a:t>
            </a:r>
            <a:r>
              <a:rPr lang="en-US" dirty="0">
                <a:hlinkClick r:id="rId2"/>
              </a:rPr>
              <a:t>https://www.ftc.gov/enforcement/warning-letters</a:t>
            </a:r>
            <a:r>
              <a:rPr lang="en-US" dirty="0"/>
              <a:t>. </a:t>
            </a:r>
          </a:p>
          <a:p>
            <a:r>
              <a:rPr lang="en-US" dirty="0"/>
              <a:t>Enforcement Cases:</a:t>
            </a:r>
          </a:p>
          <a:p>
            <a:pPr marL="0" indent="0">
              <a:buNone/>
            </a:pPr>
            <a:r>
              <a:rPr lang="en-US" dirty="0"/>
              <a:t>	 </a:t>
            </a:r>
            <a:r>
              <a:rPr lang="en-US" dirty="0">
                <a:hlinkClick r:id="rId3"/>
              </a:rPr>
              <a:t>https://www.ftc.gov/news-events/media-resources/truth-advertising/green-guides</a:t>
            </a:r>
            <a:r>
              <a:rPr lang="en-US" dirty="0"/>
              <a:t> </a:t>
            </a:r>
          </a:p>
        </p:txBody>
      </p:sp>
      <p:sp>
        <p:nvSpPr>
          <p:cNvPr id="4" name="Slide Number Placeholder 3">
            <a:extLst>
              <a:ext uri="{FF2B5EF4-FFF2-40B4-BE49-F238E27FC236}">
                <a16:creationId xmlns:a16="http://schemas.microsoft.com/office/drawing/2014/main" id="{BDC3DE5A-A757-421A-B923-77A28959690C}"/>
              </a:ext>
            </a:extLst>
          </p:cNvPr>
          <p:cNvSpPr>
            <a:spLocks noGrp="1"/>
          </p:cNvSpPr>
          <p:nvPr>
            <p:ph type="sldNum" sz="quarter" idx="12"/>
          </p:nvPr>
        </p:nvSpPr>
        <p:spPr/>
        <p:txBody>
          <a:bodyPr/>
          <a:lstStyle/>
          <a:p>
            <a:fld id="{007DE01E-53D4-48D3-B13F-A3D6DBCABD7F}" type="slidenum">
              <a:rPr lang="en-US" smtClean="0"/>
              <a:t>54</a:t>
            </a:fld>
            <a:endParaRPr lang="en-US"/>
          </a:p>
        </p:txBody>
      </p:sp>
    </p:spTree>
    <p:extLst>
      <p:ext uri="{BB962C8B-B14F-4D97-AF65-F5344CB8AC3E}">
        <p14:creationId xmlns:p14="http://schemas.microsoft.com/office/powerpoint/2010/main" val="1633372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F847-2C35-48F3-94ED-BC49858C34AC}"/>
              </a:ext>
            </a:extLst>
          </p:cNvPr>
          <p:cNvSpPr>
            <a:spLocks noGrp="1"/>
          </p:cNvSpPr>
          <p:nvPr>
            <p:ph type="title"/>
          </p:nvPr>
        </p:nvSpPr>
        <p:spPr>
          <a:xfrm>
            <a:off x="838200" y="739879"/>
            <a:ext cx="10515600" cy="1325563"/>
          </a:xfrm>
        </p:spPr>
        <p:txBody>
          <a:bodyPr>
            <a:normAutofit/>
          </a:bodyPr>
          <a:lstStyle/>
          <a:p>
            <a:r>
              <a:rPr lang="en-US" sz="4000" dirty="0"/>
              <a:t>Sample Warning Letter Language</a:t>
            </a:r>
          </a:p>
        </p:txBody>
      </p:sp>
      <p:sp>
        <p:nvSpPr>
          <p:cNvPr id="3" name="Content Placeholder 2">
            <a:extLst>
              <a:ext uri="{FF2B5EF4-FFF2-40B4-BE49-F238E27FC236}">
                <a16:creationId xmlns:a16="http://schemas.microsoft.com/office/drawing/2014/main" id="{9584EC68-9FA4-4788-B894-2489232BE803}"/>
              </a:ext>
            </a:extLst>
          </p:cNvPr>
          <p:cNvSpPr>
            <a:spLocks noGrp="1"/>
          </p:cNvSpPr>
          <p:nvPr>
            <p:ph idx="1"/>
          </p:nvPr>
        </p:nvSpPr>
        <p:spPr>
          <a:xfrm>
            <a:off x="838200" y="1870595"/>
            <a:ext cx="10515600" cy="4351338"/>
          </a:xfrm>
        </p:spPr>
        <p:txBody>
          <a:bodyPr>
            <a:normAutofit fontScale="85000" lnSpcReduction="20000"/>
          </a:bodyPr>
          <a:lstStyle/>
          <a:p>
            <a:pPr marL="0" indent="0">
              <a:lnSpc>
                <a:spcPct val="120000"/>
              </a:lnSpc>
              <a:buNone/>
            </a:pPr>
            <a:r>
              <a:rPr lang="en-US" dirty="0"/>
              <a:t>After reviewing your website, we are concerned that your use of the environmental certification “______________” fails to conform to the Green Guides and therefore may be deceptive, in violation of Section 5 of the FTC Act. FTC staff has not determined whether your environmental claims violate the law. However, we recommend that you review your marketing materials, both on your website and in any other medium …</a:t>
            </a:r>
          </a:p>
          <a:p>
            <a:pPr marL="0" indent="0">
              <a:lnSpc>
                <a:spcPct val="120000"/>
              </a:lnSpc>
              <a:buNone/>
            </a:pPr>
            <a:r>
              <a:rPr lang="en-US" dirty="0"/>
              <a:t>Please advise us by ____________ of the steps you are taking to bring your marketing into compliance.</a:t>
            </a:r>
          </a:p>
          <a:p>
            <a:pPr marL="0" indent="0">
              <a:spcBef>
                <a:spcPts val="0"/>
              </a:spcBef>
              <a:buNone/>
            </a:pPr>
            <a:endParaRPr lang="en-US" sz="1900" dirty="0"/>
          </a:p>
          <a:p>
            <a:pPr marL="0" indent="0">
              <a:lnSpc>
                <a:spcPct val="120000"/>
              </a:lnSpc>
              <a:buNone/>
            </a:pPr>
            <a:r>
              <a:rPr lang="en-US" sz="2300" dirty="0"/>
              <a:t>(</a:t>
            </a:r>
            <a:r>
              <a:rPr lang="en-US" sz="2300" dirty="0">
                <a:hlinkClick r:id="rId2"/>
              </a:rPr>
              <a:t>https://www.ftc.gov/system/files/attachments/press-releases/ftc-sends-warning-letters-about-green-certification-seals/150914greencert-businessletter.pdf</a:t>
            </a:r>
            <a:r>
              <a:rPr lang="en-US" sz="2300" dirty="0"/>
              <a:t>) </a:t>
            </a:r>
          </a:p>
        </p:txBody>
      </p:sp>
      <p:sp>
        <p:nvSpPr>
          <p:cNvPr id="4" name="Slide Number Placeholder 3">
            <a:extLst>
              <a:ext uri="{FF2B5EF4-FFF2-40B4-BE49-F238E27FC236}">
                <a16:creationId xmlns:a16="http://schemas.microsoft.com/office/drawing/2014/main" id="{7C88A116-C9B5-4DC3-844E-47F8F3ABD0B5}"/>
              </a:ext>
            </a:extLst>
          </p:cNvPr>
          <p:cNvSpPr>
            <a:spLocks noGrp="1"/>
          </p:cNvSpPr>
          <p:nvPr>
            <p:ph type="sldNum" sz="quarter" idx="12"/>
          </p:nvPr>
        </p:nvSpPr>
        <p:spPr/>
        <p:txBody>
          <a:bodyPr/>
          <a:lstStyle/>
          <a:p>
            <a:fld id="{007DE01E-53D4-48D3-B13F-A3D6DBCABD7F}" type="slidenum">
              <a:rPr lang="en-US" smtClean="0"/>
              <a:t>55</a:t>
            </a:fld>
            <a:endParaRPr lang="en-US"/>
          </a:p>
        </p:txBody>
      </p:sp>
    </p:spTree>
    <p:extLst>
      <p:ext uri="{BB962C8B-B14F-4D97-AF65-F5344CB8AC3E}">
        <p14:creationId xmlns:p14="http://schemas.microsoft.com/office/powerpoint/2010/main" val="2946955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C5F2-B7A9-4286-AAB5-F6979C9358BB}"/>
              </a:ext>
            </a:extLst>
          </p:cNvPr>
          <p:cNvSpPr>
            <a:spLocks noGrp="1"/>
          </p:cNvSpPr>
          <p:nvPr>
            <p:ph type="title"/>
          </p:nvPr>
        </p:nvSpPr>
        <p:spPr>
          <a:xfrm>
            <a:off x="838200" y="747374"/>
            <a:ext cx="10515600" cy="1325563"/>
          </a:xfrm>
        </p:spPr>
        <p:txBody>
          <a:bodyPr>
            <a:normAutofit/>
          </a:bodyPr>
          <a:lstStyle/>
          <a:p>
            <a:pPr algn="ctr"/>
            <a:r>
              <a:rPr lang="en-US" sz="4000" dirty="0"/>
              <a:t>Warning Letters</a:t>
            </a:r>
          </a:p>
        </p:txBody>
      </p:sp>
      <p:sp>
        <p:nvSpPr>
          <p:cNvPr id="3" name="Content Placeholder 2">
            <a:extLst>
              <a:ext uri="{FF2B5EF4-FFF2-40B4-BE49-F238E27FC236}">
                <a16:creationId xmlns:a16="http://schemas.microsoft.com/office/drawing/2014/main" id="{413E2EDF-DB9A-4A4B-A840-5A8D8F9A4235}"/>
              </a:ext>
            </a:extLst>
          </p:cNvPr>
          <p:cNvSpPr>
            <a:spLocks noGrp="1"/>
          </p:cNvSpPr>
          <p:nvPr>
            <p:ph idx="1"/>
          </p:nvPr>
        </p:nvSpPr>
        <p:spPr/>
        <p:txBody>
          <a:bodyPr>
            <a:normAutofit fontScale="85000" lnSpcReduction="20000"/>
          </a:bodyPr>
          <a:lstStyle/>
          <a:p>
            <a:pPr>
              <a:lnSpc>
                <a:spcPct val="120000"/>
              </a:lnSpc>
            </a:pPr>
            <a:r>
              <a:rPr lang="en-US" sz="2600" dirty="0">
                <a:latin typeface="Helvetica" panose="020B0604020202020204" pitchFamily="34" charset="0"/>
              </a:rPr>
              <a:t>Plastic Bags (2014)</a:t>
            </a:r>
          </a:p>
          <a:p>
            <a:pPr lvl="1">
              <a:lnSpc>
                <a:spcPct val="120000"/>
              </a:lnSpc>
            </a:pPr>
            <a:r>
              <a:rPr lang="en-US" sz="2200" b="0" i="0" dirty="0">
                <a:effectLst/>
                <a:latin typeface="Helvetica" panose="020B0604020202020204" pitchFamily="34" charset="0"/>
              </a:rPr>
              <a:t>Issued to </a:t>
            </a:r>
            <a:r>
              <a:rPr lang="en-US" sz="2200" b="0" i="0" u="none" strike="noStrike" dirty="0">
                <a:effectLst/>
                <a:latin typeface="Helvetica" panose="020B0604020202020204" pitchFamily="34" charset="0"/>
              </a:rPr>
              <a:t>15 </a:t>
            </a:r>
            <a:r>
              <a:rPr lang="en-US" sz="2200" b="0" i="0" dirty="0">
                <a:effectLst/>
                <a:latin typeface="Helvetica" panose="020B0604020202020204" pitchFamily="34" charset="0"/>
              </a:rPr>
              <a:t>companies making certain environmental marketing claims for plastic bags.</a:t>
            </a:r>
          </a:p>
          <a:p>
            <a:pPr lvl="1">
              <a:lnSpc>
                <a:spcPct val="120000"/>
              </a:lnSpc>
            </a:pPr>
            <a:r>
              <a:rPr lang="en-US" sz="2200" b="0" i="0" u="none" strike="noStrike" dirty="0">
                <a:effectLst/>
                <a:latin typeface="Helvetica" panose="020B0604020202020204" pitchFamily="34" charset="0"/>
              </a:rPr>
              <a:t>Unqualified “degradable” or “biodegradable” claims for items that are customarily disposed in landfills, incinerators, or recycling facilities</a:t>
            </a:r>
            <a:r>
              <a:rPr lang="en-US" sz="2200" b="0" i="0" dirty="0">
                <a:effectLst/>
                <a:latin typeface="Helvetica" panose="020B0604020202020204" pitchFamily="34" charset="0"/>
              </a:rPr>
              <a:t> are deceptive. </a:t>
            </a:r>
          </a:p>
          <a:p>
            <a:pPr>
              <a:lnSpc>
                <a:spcPct val="120000"/>
              </a:lnSpc>
            </a:pPr>
            <a:r>
              <a:rPr lang="en-US" sz="2600" b="0" i="0" dirty="0">
                <a:effectLst/>
                <a:latin typeface="Helvetica" panose="020B0604020202020204" pitchFamily="34" charset="0"/>
              </a:rPr>
              <a:t>Green Seals (2015)</a:t>
            </a:r>
          </a:p>
          <a:p>
            <a:pPr lvl="1">
              <a:lnSpc>
                <a:spcPct val="120000"/>
              </a:lnSpc>
            </a:pPr>
            <a:r>
              <a:rPr lang="en-US" sz="2200" b="0" i="0" dirty="0">
                <a:effectLst/>
                <a:latin typeface="Helvetica" panose="020B0604020202020204" pitchFamily="34" charset="0"/>
              </a:rPr>
              <a:t>Issued to </a:t>
            </a:r>
            <a:r>
              <a:rPr lang="en-US" sz="2200" b="0" i="0" u="none" strike="noStrike" dirty="0">
                <a:effectLst/>
                <a:latin typeface="Helvetica" panose="020B0604020202020204" pitchFamily="34" charset="0"/>
              </a:rPr>
              <a:t>five providers of environmental certification seals</a:t>
            </a:r>
            <a:r>
              <a:rPr lang="en-US" sz="2200" b="0" i="0" dirty="0">
                <a:effectLst/>
                <a:latin typeface="Helvetica" panose="020B0604020202020204" pitchFamily="34" charset="0"/>
              </a:rPr>
              <a:t> and </a:t>
            </a:r>
            <a:r>
              <a:rPr lang="en-US" sz="2200" b="0" i="0" u="none" strike="noStrike" dirty="0">
                <a:effectLst/>
                <a:latin typeface="Helvetica" panose="020B0604020202020204" pitchFamily="34" charset="0"/>
              </a:rPr>
              <a:t>28 businesses using those seals.</a:t>
            </a:r>
          </a:p>
          <a:p>
            <a:pPr lvl="2">
              <a:lnSpc>
                <a:spcPct val="120000"/>
              </a:lnSpc>
            </a:pPr>
            <a:r>
              <a:rPr lang="en-US" sz="1800" b="0" i="0" u="none" strike="noStrike" dirty="0">
                <a:effectLst/>
                <a:latin typeface="Helvetica" panose="020B0604020202020204" pitchFamily="34" charset="0"/>
              </a:rPr>
              <a:t>General environmental benefit.</a:t>
            </a:r>
          </a:p>
          <a:p>
            <a:pPr lvl="1">
              <a:lnSpc>
                <a:spcPct val="120000"/>
              </a:lnSpc>
            </a:pPr>
            <a:r>
              <a:rPr lang="en-US" sz="2200" b="0" i="0" dirty="0">
                <a:effectLst/>
                <a:latin typeface="Helvetica" panose="020B0604020202020204" pitchFamily="34" charset="0"/>
              </a:rPr>
              <a:t>Asserting that seals could be considered deceptive and may not comply with the FTC’s environmental marketing guidelines.</a:t>
            </a:r>
          </a:p>
          <a:p>
            <a:pPr marL="0" indent="0">
              <a:lnSpc>
                <a:spcPct val="120000"/>
              </a:lnSpc>
              <a:buNone/>
            </a:pPr>
            <a:r>
              <a:rPr lang="en-US" sz="2200" dirty="0">
                <a:solidFill>
                  <a:srgbClr val="323232"/>
                </a:solidFill>
                <a:latin typeface="Helvetica" panose="020B0604020202020204" pitchFamily="34" charset="0"/>
                <a:hlinkClick r:id="rId2"/>
              </a:rPr>
              <a:t>(https://www.ftc.gov/system/files/attachments/press-releases/ftc-sends-warning-letters-about-green-certification-seals/150914greencert-businessletter.pdf</a:t>
            </a:r>
            <a:r>
              <a:rPr lang="en-US" sz="2200" dirty="0">
                <a:solidFill>
                  <a:srgbClr val="323232"/>
                </a:solidFill>
                <a:latin typeface="Helvetica" panose="020B0604020202020204" pitchFamily="34" charset="0"/>
              </a:rPr>
              <a:t>)</a:t>
            </a:r>
          </a:p>
        </p:txBody>
      </p:sp>
      <p:sp>
        <p:nvSpPr>
          <p:cNvPr id="4" name="Slide Number Placeholder 3">
            <a:extLst>
              <a:ext uri="{FF2B5EF4-FFF2-40B4-BE49-F238E27FC236}">
                <a16:creationId xmlns:a16="http://schemas.microsoft.com/office/drawing/2014/main" id="{E14B5015-AC10-45A8-A09A-73B3B989F6AF}"/>
              </a:ext>
            </a:extLst>
          </p:cNvPr>
          <p:cNvSpPr>
            <a:spLocks noGrp="1"/>
          </p:cNvSpPr>
          <p:nvPr>
            <p:ph type="sldNum" sz="quarter" idx="12"/>
          </p:nvPr>
        </p:nvSpPr>
        <p:spPr/>
        <p:txBody>
          <a:bodyPr/>
          <a:lstStyle/>
          <a:p>
            <a:fld id="{007DE01E-53D4-48D3-B13F-A3D6DBCABD7F}" type="slidenum">
              <a:rPr lang="en-US" smtClean="0"/>
              <a:t>56</a:t>
            </a:fld>
            <a:endParaRPr lang="en-US"/>
          </a:p>
        </p:txBody>
      </p:sp>
    </p:spTree>
    <p:extLst>
      <p:ext uri="{BB962C8B-B14F-4D97-AF65-F5344CB8AC3E}">
        <p14:creationId xmlns:p14="http://schemas.microsoft.com/office/powerpoint/2010/main" val="1758716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6FBA-412E-426F-84CB-7E3DE8C39E44}"/>
              </a:ext>
            </a:extLst>
          </p:cNvPr>
          <p:cNvSpPr>
            <a:spLocks noGrp="1"/>
          </p:cNvSpPr>
          <p:nvPr>
            <p:ph type="title"/>
          </p:nvPr>
        </p:nvSpPr>
        <p:spPr/>
        <p:txBody>
          <a:bodyPr>
            <a:normAutofit/>
          </a:bodyPr>
          <a:lstStyle/>
          <a:p>
            <a:pPr algn="ctr"/>
            <a:r>
              <a:rPr lang="en-US" sz="4000" dirty="0"/>
              <a:t>Cases</a:t>
            </a:r>
          </a:p>
        </p:txBody>
      </p:sp>
      <p:sp>
        <p:nvSpPr>
          <p:cNvPr id="3" name="Content Placeholder 2">
            <a:extLst>
              <a:ext uri="{FF2B5EF4-FFF2-40B4-BE49-F238E27FC236}">
                <a16:creationId xmlns:a16="http://schemas.microsoft.com/office/drawing/2014/main" id="{6CCCAB5B-974D-4253-B77D-A1674FB9FBAA}"/>
              </a:ext>
            </a:extLst>
          </p:cNvPr>
          <p:cNvSpPr>
            <a:spLocks noGrp="1"/>
          </p:cNvSpPr>
          <p:nvPr>
            <p:ph idx="1"/>
          </p:nvPr>
        </p:nvSpPr>
        <p:spPr>
          <a:xfrm>
            <a:off x="408588" y="1381804"/>
            <a:ext cx="11374823" cy="4094392"/>
          </a:xfrm>
        </p:spPr>
        <p:txBody>
          <a:bodyPr>
            <a:noAutofit/>
          </a:bodyPr>
          <a:lstStyle/>
          <a:p>
            <a:pPr>
              <a:lnSpc>
                <a:spcPct val="120000"/>
              </a:lnSpc>
              <a:spcBef>
                <a:spcPts val="600"/>
              </a:spcBef>
              <a:spcAft>
                <a:spcPts val="600"/>
              </a:spcAft>
            </a:pPr>
            <a:r>
              <a:rPr lang="en-US" sz="1800" dirty="0"/>
              <a:t>YOLO </a:t>
            </a:r>
            <a:r>
              <a:rPr lang="en-US" sz="1800" dirty="0" err="1"/>
              <a:t>Colorhouse</a:t>
            </a:r>
            <a:r>
              <a:rPr lang="en-US" sz="1800" dirty="0"/>
              <a:t>, </a:t>
            </a:r>
            <a:r>
              <a:rPr lang="en-US" sz="1800" b="0" i="0" dirty="0">
                <a:effectLst/>
              </a:rPr>
              <a:t>Benjamin Moore, </a:t>
            </a:r>
            <a:r>
              <a:rPr lang="en-US" sz="1800" b="0" i="0" u="none" strike="noStrike" dirty="0">
                <a:effectLst/>
              </a:rPr>
              <a:t>Imperial Paints, </a:t>
            </a:r>
            <a:r>
              <a:rPr lang="en-US" sz="1800" b="0" i="0" dirty="0">
                <a:effectLst/>
              </a:rPr>
              <a:t>ICP Construction </a:t>
            </a:r>
            <a:r>
              <a:rPr lang="en-US" sz="1800" b="0" i="0" dirty="0">
                <a:solidFill>
                  <a:srgbClr val="244873"/>
                </a:solidFill>
                <a:effectLst/>
              </a:rPr>
              <a:t>(</a:t>
            </a:r>
            <a:r>
              <a:rPr lang="en-US" sz="1800" dirty="0">
                <a:solidFill>
                  <a:srgbClr val="323232"/>
                </a:solidFill>
              </a:rPr>
              <a:t>2018).</a:t>
            </a:r>
          </a:p>
          <a:p>
            <a:pPr lvl="1">
              <a:spcBef>
                <a:spcPts val="600"/>
              </a:spcBef>
              <a:spcAft>
                <a:spcPts val="600"/>
              </a:spcAft>
            </a:pPr>
            <a:r>
              <a:rPr lang="en-US" sz="1800" dirty="0">
                <a:solidFill>
                  <a:srgbClr val="323232"/>
                </a:solidFill>
              </a:rPr>
              <a:t>Unsubstantiated zero VOC claims.</a:t>
            </a:r>
          </a:p>
          <a:p>
            <a:pPr lvl="1">
              <a:spcBef>
                <a:spcPts val="600"/>
              </a:spcBef>
              <a:spcAft>
                <a:spcPts val="600"/>
              </a:spcAft>
            </a:pPr>
            <a:r>
              <a:rPr lang="en-US" sz="1800" dirty="0"/>
              <a:t>Some making claims such as:</a:t>
            </a:r>
          </a:p>
          <a:p>
            <a:pPr lvl="2">
              <a:spcBef>
                <a:spcPts val="600"/>
              </a:spcBef>
              <a:spcAft>
                <a:spcPts val="600"/>
              </a:spcAft>
            </a:pPr>
            <a:r>
              <a:rPr lang="en-US" sz="1800" dirty="0"/>
              <a:t>Newborn baby-safe. </a:t>
            </a:r>
          </a:p>
          <a:p>
            <a:pPr lvl="2">
              <a:spcBef>
                <a:spcPts val="600"/>
              </a:spcBef>
              <a:spcAft>
                <a:spcPts val="600"/>
              </a:spcAft>
            </a:pPr>
            <a:r>
              <a:rPr lang="en-US" sz="1800" dirty="0"/>
              <a:t>Pregnant mom-safe. </a:t>
            </a:r>
          </a:p>
          <a:p>
            <a:pPr>
              <a:spcBef>
                <a:spcPts val="600"/>
              </a:spcBef>
              <a:spcAft>
                <a:spcPts val="600"/>
              </a:spcAft>
            </a:pPr>
            <a:r>
              <a:rPr lang="en-US" sz="1800" b="0" i="0" dirty="0">
                <a:solidFill>
                  <a:srgbClr val="323232"/>
                </a:solidFill>
                <a:effectLst/>
              </a:rPr>
              <a:t>Truly Organic Inc. (2019).</a:t>
            </a:r>
          </a:p>
          <a:p>
            <a:pPr lvl="1">
              <a:spcBef>
                <a:spcPts val="600"/>
              </a:spcBef>
              <a:spcAft>
                <a:spcPts val="600"/>
              </a:spcAft>
            </a:pPr>
            <a:r>
              <a:rPr lang="en-US" sz="1800" b="0" i="0" dirty="0">
                <a:solidFill>
                  <a:srgbClr val="323232"/>
                </a:solidFill>
                <a:effectLst/>
              </a:rPr>
              <a:t>$1.76 million penalty.</a:t>
            </a:r>
          </a:p>
          <a:p>
            <a:pPr lvl="1">
              <a:lnSpc>
                <a:spcPct val="110000"/>
              </a:lnSpc>
              <a:spcBef>
                <a:spcPts val="600"/>
              </a:spcBef>
              <a:spcAft>
                <a:spcPts val="600"/>
              </a:spcAft>
            </a:pPr>
            <a:r>
              <a:rPr lang="en-US" sz="1800" b="0" i="0" dirty="0">
                <a:solidFill>
                  <a:srgbClr val="323232"/>
                </a:solidFill>
                <a:effectLst/>
              </a:rPr>
              <a:t>Bath and beauty products are neither “100% organic” nor “certified organic” by the U.S. Department of Agriculture (USDA).</a:t>
            </a:r>
          </a:p>
        </p:txBody>
      </p:sp>
      <p:sp>
        <p:nvSpPr>
          <p:cNvPr id="4" name="Slide Number Placeholder 3">
            <a:extLst>
              <a:ext uri="{FF2B5EF4-FFF2-40B4-BE49-F238E27FC236}">
                <a16:creationId xmlns:a16="http://schemas.microsoft.com/office/drawing/2014/main" id="{E880B345-8C1B-4E2C-A591-FDBE650D22B5}"/>
              </a:ext>
            </a:extLst>
          </p:cNvPr>
          <p:cNvSpPr>
            <a:spLocks noGrp="1"/>
          </p:cNvSpPr>
          <p:nvPr>
            <p:ph type="sldNum" sz="quarter" idx="12"/>
          </p:nvPr>
        </p:nvSpPr>
        <p:spPr/>
        <p:txBody>
          <a:bodyPr/>
          <a:lstStyle/>
          <a:p>
            <a:fld id="{007DE01E-53D4-48D3-B13F-A3D6DBCABD7F}" type="slidenum">
              <a:rPr lang="en-US" smtClean="0"/>
              <a:t>57</a:t>
            </a:fld>
            <a:endParaRPr lang="en-US"/>
          </a:p>
        </p:txBody>
      </p:sp>
    </p:spTree>
    <p:extLst>
      <p:ext uri="{BB962C8B-B14F-4D97-AF65-F5344CB8AC3E}">
        <p14:creationId xmlns:p14="http://schemas.microsoft.com/office/powerpoint/2010/main" val="488397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AEC1-B438-FEAD-1F9E-360D40ADD5A7}"/>
              </a:ext>
            </a:extLst>
          </p:cNvPr>
          <p:cNvSpPr>
            <a:spLocks noGrp="1"/>
          </p:cNvSpPr>
          <p:nvPr>
            <p:ph type="title"/>
          </p:nvPr>
        </p:nvSpPr>
        <p:spPr>
          <a:xfrm>
            <a:off x="838200" y="813816"/>
            <a:ext cx="10515600" cy="876872"/>
          </a:xfrm>
        </p:spPr>
        <p:txBody>
          <a:bodyPr/>
          <a:lstStyle/>
          <a:p>
            <a:pPr algn="ctr"/>
            <a:r>
              <a:rPr lang="en-US" dirty="0"/>
              <a:t>Cases</a:t>
            </a:r>
          </a:p>
        </p:txBody>
      </p:sp>
      <p:sp>
        <p:nvSpPr>
          <p:cNvPr id="3" name="Content Placeholder 2">
            <a:extLst>
              <a:ext uri="{FF2B5EF4-FFF2-40B4-BE49-F238E27FC236}">
                <a16:creationId xmlns:a16="http://schemas.microsoft.com/office/drawing/2014/main" id="{693C36D8-B325-C68A-7B96-A7A2BB6946D9}"/>
              </a:ext>
            </a:extLst>
          </p:cNvPr>
          <p:cNvSpPr>
            <a:spLocks noGrp="1"/>
          </p:cNvSpPr>
          <p:nvPr>
            <p:ph idx="1"/>
          </p:nvPr>
        </p:nvSpPr>
        <p:spPr/>
        <p:txBody>
          <a:bodyPr/>
          <a:lstStyle/>
          <a:p>
            <a:pPr marL="0" indent="0" algn="l">
              <a:buNone/>
            </a:pPr>
            <a:endParaRPr lang="en-US" sz="1800" b="0" i="0" u="none" strike="noStrike" baseline="0" dirty="0">
              <a:solidFill>
                <a:srgbClr val="020202"/>
              </a:solidFill>
              <a:latin typeface="Arial" panose="020B0604020202020204" pitchFamily="34" charset="0"/>
            </a:endParaRPr>
          </a:p>
          <a:p>
            <a:pPr marL="0" indent="0" algn="l">
              <a:buNone/>
            </a:pPr>
            <a:endParaRPr lang="en-US" sz="1800" dirty="0">
              <a:solidFill>
                <a:srgbClr val="020202"/>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D50F2632-AEA6-8A81-EA94-EF1FB360B538}"/>
              </a:ext>
            </a:extLst>
          </p:cNvPr>
          <p:cNvSpPr>
            <a:spLocks noGrp="1"/>
          </p:cNvSpPr>
          <p:nvPr>
            <p:ph type="sldNum" sz="quarter" idx="12"/>
          </p:nvPr>
        </p:nvSpPr>
        <p:spPr/>
        <p:txBody>
          <a:bodyPr/>
          <a:lstStyle/>
          <a:p>
            <a:fld id="{799D8CAA-0D91-4F88-86F2-5F19090A4E2C}" type="slidenum">
              <a:rPr lang="en-US" smtClean="0"/>
              <a:pPr/>
              <a:t>58</a:t>
            </a:fld>
            <a:endParaRPr lang="en-US" dirty="0"/>
          </a:p>
        </p:txBody>
      </p:sp>
      <p:pic>
        <p:nvPicPr>
          <p:cNvPr id="6" name="Picture 5">
            <a:extLst>
              <a:ext uri="{FF2B5EF4-FFF2-40B4-BE49-F238E27FC236}">
                <a16:creationId xmlns:a16="http://schemas.microsoft.com/office/drawing/2014/main" id="{9A359781-A137-8442-AD1B-766C24CBF9C5}"/>
              </a:ext>
            </a:extLst>
          </p:cNvPr>
          <p:cNvPicPr>
            <a:picLocks noChangeAspect="1"/>
          </p:cNvPicPr>
          <p:nvPr/>
        </p:nvPicPr>
        <p:blipFill>
          <a:blip r:embed="rId3"/>
          <a:stretch>
            <a:fillRect/>
          </a:stretch>
        </p:blipFill>
        <p:spPr>
          <a:xfrm>
            <a:off x="1189940" y="1971471"/>
            <a:ext cx="9812119" cy="2915057"/>
          </a:xfrm>
          <a:prstGeom prst="rect">
            <a:avLst/>
          </a:prstGeom>
        </p:spPr>
      </p:pic>
    </p:spTree>
    <p:extLst>
      <p:ext uri="{BB962C8B-B14F-4D97-AF65-F5344CB8AC3E}">
        <p14:creationId xmlns:p14="http://schemas.microsoft.com/office/powerpoint/2010/main" val="1587035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AEC1-B438-FEAD-1F9E-360D40ADD5A7}"/>
              </a:ext>
            </a:extLst>
          </p:cNvPr>
          <p:cNvSpPr>
            <a:spLocks noGrp="1"/>
          </p:cNvSpPr>
          <p:nvPr>
            <p:ph type="title"/>
          </p:nvPr>
        </p:nvSpPr>
        <p:spPr>
          <a:xfrm>
            <a:off x="838200" y="813816"/>
            <a:ext cx="10515600" cy="876872"/>
          </a:xfrm>
        </p:spPr>
        <p:txBody>
          <a:bodyPr/>
          <a:lstStyle/>
          <a:p>
            <a:pPr algn="ctr"/>
            <a:r>
              <a:rPr lang="en-US" dirty="0"/>
              <a:t>Cases</a:t>
            </a:r>
          </a:p>
        </p:txBody>
      </p:sp>
      <p:sp>
        <p:nvSpPr>
          <p:cNvPr id="3" name="Content Placeholder 2">
            <a:extLst>
              <a:ext uri="{FF2B5EF4-FFF2-40B4-BE49-F238E27FC236}">
                <a16:creationId xmlns:a16="http://schemas.microsoft.com/office/drawing/2014/main" id="{693C36D8-B325-C68A-7B96-A7A2BB6946D9}"/>
              </a:ext>
            </a:extLst>
          </p:cNvPr>
          <p:cNvSpPr>
            <a:spLocks noGrp="1"/>
          </p:cNvSpPr>
          <p:nvPr>
            <p:ph idx="1"/>
          </p:nvPr>
        </p:nvSpPr>
        <p:spPr/>
        <p:txBody>
          <a:bodyPr/>
          <a:lstStyle/>
          <a:p>
            <a:pPr marL="0" indent="0" algn="l">
              <a:buNone/>
            </a:pPr>
            <a:r>
              <a:rPr lang="en-US" b="0" i="0" u="none" strike="noStrike" baseline="0" dirty="0">
                <a:solidFill>
                  <a:srgbClr val="020202"/>
                </a:solidFill>
                <a:latin typeface="Arial" panose="020B0604020202020204" pitchFamily="34" charset="0"/>
              </a:rPr>
              <a:t>Kohl's</a:t>
            </a:r>
            <a:r>
              <a:rPr lang="en-US" b="0" i="0" u="none" strike="noStrike" baseline="0" dirty="0">
                <a:solidFill>
                  <a:srgbClr val="1E1E1E"/>
                </a:solidFill>
                <a:latin typeface="Arial" panose="020B0604020202020204" pitchFamily="34" charset="0"/>
              </a:rPr>
              <a:t> </a:t>
            </a:r>
            <a:r>
              <a:rPr lang="en-US" b="0" i="0" u="none" strike="noStrike" baseline="0" dirty="0">
                <a:solidFill>
                  <a:srgbClr val="020202"/>
                </a:solidFill>
                <a:latin typeface="Arial" panose="020B0604020202020204" pitchFamily="34" charset="0"/>
              </a:rPr>
              <a:t>and Walmart (2022)</a:t>
            </a:r>
          </a:p>
          <a:p>
            <a:pPr algn="l"/>
            <a:r>
              <a:rPr lang="en-US" b="0" i="0" u="none" strike="noStrike" baseline="0" dirty="0">
                <a:solidFill>
                  <a:srgbClr val="020202"/>
                </a:solidFill>
                <a:latin typeface="Arial" panose="020B0604020202020204" pitchFamily="34" charset="0"/>
              </a:rPr>
              <a:t>Deceptive environmental claims</a:t>
            </a:r>
          </a:p>
          <a:p>
            <a:pPr algn="l"/>
            <a:r>
              <a:rPr lang="en-US" b="0" i="0" u="none" strike="noStrike" baseline="0" dirty="0">
                <a:solidFill>
                  <a:srgbClr val="020202"/>
                </a:solidFill>
                <a:latin typeface="Arial" panose="020B0604020202020204" pitchFamily="34" charset="0"/>
              </a:rPr>
              <a:t>Penalties of $2.5 million and $3 million</a:t>
            </a:r>
            <a:endParaRPr lang="en-US" b="0" i="0" u="none" strike="noStrike" baseline="0" dirty="0">
              <a:solidFill>
                <a:srgbClr val="1E1E1E"/>
              </a:solidFill>
              <a:latin typeface="Arial" panose="020B0604020202020204" pitchFamily="34" charset="0"/>
            </a:endParaRPr>
          </a:p>
          <a:p>
            <a:pPr algn="l"/>
            <a:endParaRPr lang="en-US" sz="1800" dirty="0">
              <a:solidFill>
                <a:srgbClr val="1E1E1E"/>
              </a:solidFill>
              <a:latin typeface="Arial" panose="020B0604020202020204" pitchFamily="34" charset="0"/>
            </a:endParaRPr>
          </a:p>
          <a:p>
            <a:pPr marL="0" indent="0" algn="l">
              <a:buNone/>
            </a:pPr>
            <a:r>
              <a:rPr lang="en-US" sz="1800" dirty="0">
                <a:solidFill>
                  <a:srgbClr val="1E1E1E"/>
                </a:solidFill>
                <a:latin typeface="Arial" panose="020B0604020202020204" pitchFamily="34" charset="0"/>
                <a:hlinkClick r:id="rId3"/>
              </a:rPr>
              <a:t>U.S. v. Kohl’s</a:t>
            </a:r>
            <a:endParaRPr lang="en-US" sz="1800" dirty="0">
              <a:solidFill>
                <a:srgbClr val="1E1E1E"/>
              </a:solidFill>
              <a:latin typeface="Arial" panose="020B0604020202020204" pitchFamily="34" charset="0"/>
            </a:endParaRPr>
          </a:p>
          <a:p>
            <a:pPr marL="0" indent="0" algn="l">
              <a:buNone/>
            </a:pPr>
            <a:r>
              <a:rPr lang="en-US" sz="1800" dirty="0">
                <a:solidFill>
                  <a:srgbClr val="1E1E1E"/>
                </a:solidFill>
                <a:latin typeface="Arial" panose="020B0604020202020204" pitchFamily="34" charset="0"/>
                <a:hlinkClick r:id="rId4"/>
              </a:rPr>
              <a:t>U.S. v. Walmart</a:t>
            </a:r>
            <a:endParaRPr lang="en-US" dirty="0"/>
          </a:p>
        </p:txBody>
      </p:sp>
      <p:sp>
        <p:nvSpPr>
          <p:cNvPr id="4" name="Slide Number Placeholder 3">
            <a:extLst>
              <a:ext uri="{FF2B5EF4-FFF2-40B4-BE49-F238E27FC236}">
                <a16:creationId xmlns:a16="http://schemas.microsoft.com/office/drawing/2014/main" id="{D50F2632-AEA6-8A81-EA94-EF1FB360B538}"/>
              </a:ext>
            </a:extLst>
          </p:cNvPr>
          <p:cNvSpPr>
            <a:spLocks noGrp="1"/>
          </p:cNvSpPr>
          <p:nvPr>
            <p:ph type="sldNum" sz="quarter" idx="12"/>
          </p:nvPr>
        </p:nvSpPr>
        <p:spPr/>
        <p:txBody>
          <a:bodyPr/>
          <a:lstStyle/>
          <a:p>
            <a:fld id="{799D8CAA-0D91-4F88-86F2-5F19090A4E2C}" type="slidenum">
              <a:rPr lang="en-US" smtClean="0"/>
              <a:pPr/>
              <a:t>59</a:t>
            </a:fld>
            <a:endParaRPr lang="en-US" dirty="0"/>
          </a:p>
        </p:txBody>
      </p:sp>
    </p:spTree>
    <p:extLst>
      <p:ext uri="{BB962C8B-B14F-4D97-AF65-F5344CB8AC3E}">
        <p14:creationId xmlns:p14="http://schemas.microsoft.com/office/powerpoint/2010/main" val="149419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02506"/>
            <a:ext cx="8229600" cy="1143000"/>
          </a:xfrm>
        </p:spPr>
        <p:txBody>
          <a:bodyPr>
            <a:normAutofit/>
          </a:bodyPr>
          <a:lstStyle/>
          <a:p>
            <a:pPr algn="ctr"/>
            <a:r>
              <a:rPr lang="en-US" sz="4000" b="1" dirty="0"/>
              <a:t>Reminder</a:t>
            </a:r>
          </a:p>
        </p:txBody>
      </p:sp>
      <p:sp>
        <p:nvSpPr>
          <p:cNvPr id="3" name="Content Placeholder 2"/>
          <p:cNvSpPr>
            <a:spLocks noGrp="1"/>
          </p:cNvSpPr>
          <p:nvPr>
            <p:ph idx="1"/>
          </p:nvPr>
        </p:nvSpPr>
        <p:spPr>
          <a:xfrm>
            <a:off x="838200" y="2195513"/>
            <a:ext cx="10515600" cy="4049344"/>
          </a:xfrm>
        </p:spPr>
        <p:txBody>
          <a:bodyPr>
            <a:normAutofit/>
          </a:bodyPr>
          <a:lstStyle/>
          <a:p>
            <a:pPr marL="0" indent="0">
              <a:lnSpc>
                <a:spcPct val="100000"/>
              </a:lnSpc>
              <a:buNone/>
            </a:pPr>
            <a:r>
              <a:rPr lang="en-US" sz="2800" dirty="0"/>
              <a:t>This presentation provides information about the law. Such information is not the same as legal advice. Legal advice involves application of the law to a person’s specific circumstance. This presentation is not intended to provide legal advice. </a:t>
            </a:r>
            <a:endParaRPr lang="en-US" dirty="0"/>
          </a:p>
          <a:p>
            <a:pPr>
              <a:lnSpc>
                <a:spcPct val="110000"/>
              </a:lnSpc>
              <a:spcBef>
                <a:spcPts val="1800"/>
              </a:spcBef>
            </a:pPr>
            <a:endParaRPr lang="en-US" dirty="0">
              <a:solidFill>
                <a:srgbClr val="006600"/>
              </a:solidFill>
            </a:endParaRPr>
          </a:p>
        </p:txBody>
      </p:sp>
      <p:sp>
        <p:nvSpPr>
          <p:cNvPr id="4" name="Slide Number Placeholder 3"/>
          <p:cNvSpPr>
            <a:spLocks noGrp="1"/>
          </p:cNvSpPr>
          <p:nvPr>
            <p:ph type="sldNum" sz="quarter" idx="12"/>
          </p:nvPr>
        </p:nvSpPr>
        <p:spPr/>
        <p:txBody>
          <a:bodyPr/>
          <a:lstStyle/>
          <a:p>
            <a:fld id="{086DE4FF-30C8-4754-958A-E7FEB1517563}" type="slidenum">
              <a:rPr lang="en-US" smtClean="0"/>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381000"/>
            <a:ext cx="1962150" cy="571500"/>
          </a:xfrm>
          <a:prstGeom prst="rect">
            <a:avLst/>
          </a:prstGeom>
        </p:spPr>
      </p:pic>
    </p:spTree>
    <p:extLst>
      <p:ext uri="{BB962C8B-B14F-4D97-AF65-F5344CB8AC3E}">
        <p14:creationId xmlns:p14="http://schemas.microsoft.com/office/powerpoint/2010/main" val="3797567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5ECA-03D0-429B-97B7-3ED7B328C6AE}"/>
              </a:ext>
            </a:extLst>
          </p:cNvPr>
          <p:cNvSpPr>
            <a:spLocks noGrp="1"/>
          </p:cNvSpPr>
          <p:nvPr>
            <p:ph type="title"/>
          </p:nvPr>
        </p:nvSpPr>
        <p:spPr>
          <a:xfrm>
            <a:off x="838200" y="739879"/>
            <a:ext cx="10515600" cy="1325563"/>
          </a:xfrm>
        </p:spPr>
        <p:txBody>
          <a:bodyPr>
            <a:normAutofit/>
          </a:bodyPr>
          <a:lstStyle/>
          <a:p>
            <a:pPr algn="ctr"/>
            <a:r>
              <a:rPr lang="en-US" sz="4000" dirty="0"/>
              <a:t>NAD</a:t>
            </a:r>
          </a:p>
        </p:txBody>
      </p:sp>
      <p:sp>
        <p:nvSpPr>
          <p:cNvPr id="3" name="Content Placeholder 2">
            <a:extLst>
              <a:ext uri="{FF2B5EF4-FFF2-40B4-BE49-F238E27FC236}">
                <a16:creationId xmlns:a16="http://schemas.microsoft.com/office/drawing/2014/main" id="{DD6C4D41-46A9-49A7-BE12-A3474224DAA3}"/>
              </a:ext>
            </a:extLst>
          </p:cNvPr>
          <p:cNvSpPr>
            <a:spLocks noGrp="1"/>
          </p:cNvSpPr>
          <p:nvPr>
            <p:ph idx="1"/>
          </p:nvPr>
        </p:nvSpPr>
        <p:spPr>
          <a:xfrm>
            <a:off x="838200" y="1873624"/>
            <a:ext cx="10515600" cy="4543156"/>
          </a:xfrm>
        </p:spPr>
        <p:txBody>
          <a:bodyPr/>
          <a:lstStyle/>
          <a:p>
            <a:pPr marL="0" indent="0">
              <a:lnSpc>
                <a:spcPct val="100000"/>
              </a:lnSpc>
              <a:spcBef>
                <a:spcPts val="0"/>
              </a:spcBef>
              <a:spcAft>
                <a:spcPts val="1200"/>
              </a:spcAft>
              <a:buNone/>
              <a:tabLst>
                <a:tab pos="339725" algn="l"/>
              </a:tabLst>
              <a:defRPr/>
            </a:pPr>
            <a:r>
              <a:rPr lang="en-US" altLang="en-US" sz="2800" dirty="0"/>
              <a:t>Beech-Nut Baby Foods (2017) </a:t>
            </a:r>
          </a:p>
          <a:p>
            <a:pPr lvl="1">
              <a:lnSpc>
                <a:spcPct val="100000"/>
              </a:lnSpc>
              <a:spcBef>
                <a:spcPts val="0"/>
              </a:spcBef>
              <a:spcAft>
                <a:spcPts val="1200"/>
              </a:spcAft>
              <a:tabLst>
                <a:tab pos="339725" algn="l"/>
              </a:tabLst>
              <a:defRPr/>
            </a:pPr>
            <a:r>
              <a:rPr lang="en-US" altLang="en-US" dirty="0"/>
              <a:t>Sustainability claim.</a:t>
            </a:r>
          </a:p>
          <a:p>
            <a:pPr lvl="1">
              <a:lnSpc>
                <a:spcPct val="100000"/>
              </a:lnSpc>
              <a:spcBef>
                <a:spcPts val="0"/>
              </a:spcBef>
              <a:spcAft>
                <a:spcPts val="1200"/>
              </a:spcAft>
              <a:tabLst>
                <a:tab pos="339725" algn="l"/>
              </a:tabLst>
              <a:defRPr/>
            </a:pPr>
            <a:r>
              <a:rPr lang="en-US" altLang="en-US" dirty="0"/>
              <a:t>NAD recommended that Beech-Nut discontinue its unsupported claims that “glass is the ultimate in sustainability.”</a:t>
            </a:r>
            <a:endParaRPr lang="en-US" altLang="en-US" b="1" dirty="0"/>
          </a:p>
          <a:p>
            <a:pPr marL="0" indent="0">
              <a:lnSpc>
                <a:spcPct val="100000"/>
              </a:lnSpc>
              <a:spcBef>
                <a:spcPts val="0"/>
              </a:spcBef>
              <a:spcAft>
                <a:spcPts val="1200"/>
              </a:spcAft>
              <a:buNone/>
              <a:tabLst>
                <a:tab pos="339725" algn="l"/>
              </a:tabLst>
              <a:defRPr/>
            </a:pPr>
            <a:r>
              <a:rPr lang="en-US" altLang="en-US" sz="2800" dirty="0"/>
              <a:t>Olivet International (2018) </a:t>
            </a:r>
          </a:p>
          <a:p>
            <a:pPr lvl="1">
              <a:lnSpc>
                <a:spcPct val="100000"/>
              </a:lnSpc>
              <a:spcBef>
                <a:spcPts val="0"/>
              </a:spcBef>
              <a:spcAft>
                <a:spcPts val="1200"/>
              </a:spcAft>
              <a:tabLst>
                <a:tab pos="339725" algn="l"/>
              </a:tabLst>
              <a:defRPr/>
            </a:pPr>
            <a:r>
              <a:rPr lang="en-US" altLang="en-US" dirty="0"/>
              <a:t>Recycled content claim. </a:t>
            </a:r>
          </a:p>
          <a:p>
            <a:pPr lvl="1">
              <a:lnSpc>
                <a:spcPct val="100000"/>
              </a:lnSpc>
              <a:spcBef>
                <a:spcPts val="0"/>
              </a:spcBef>
              <a:spcAft>
                <a:spcPts val="1200"/>
              </a:spcAft>
              <a:tabLst>
                <a:tab pos="339725" algn="l"/>
              </a:tabLst>
              <a:defRPr/>
            </a:pPr>
            <a:r>
              <a:rPr lang="en-US" altLang="en-US" dirty="0"/>
              <a:t>Van Ness Plastic Molding Company challenged Olivet’s claim that its containers are “made of recycled materials.” </a:t>
            </a:r>
            <a:endParaRPr lang="en-US" altLang="en-US" b="1" dirty="0"/>
          </a:p>
          <a:p>
            <a:endParaRPr lang="en-US" dirty="0"/>
          </a:p>
        </p:txBody>
      </p:sp>
      <p:sp>
        <p:nvSpPr>
          <p:cNvPr id="4" name="Slide Number Placeholder 3">
            <a:extLst>
              <a:ext uri="{FF2B5EF4-FFF2-40B4-BE49-F238E27FC236}">
                <a16:creationId xmlns:a16="http://schemas.microsoft.com/office/drawing/2014/main" id="{11302AAA-7FA8-494B-8FFA-D0E46BE8989E}"/>
              </a:ext>
            </a:extLst>
          </p:cNvPr>
          <p:cNvSpPr>
            <a:spLocks noGrp="1"/>
          </p:cNvSpPr>
          <p:nvPr>
            <p:ph type="sldNum" sz="quarter" idx="12"/>
          </p:nvPr>
        </p:nvSpPr>
        <p:spPr/>
        <p:txBody>
          <a:bodyPr/>
          <a:lstStyle/>
          <a:p>
            <a:fld id="{007DE01E-53D4-48D3-B13F-A3D6DBCABD7F}" type="slidenum">
              <a:rPr lang="en-US" smtClean="0"/>
              <a:t>60</a:t>
            </a:fld>
            <a:endParaRPr lang="en-US"/>
          </a:p>
        </p:txBody>
      </p:sp>
    </p:spTree>
    <p:extLst>
      <p:ext uri="{BB962C8B-B14F-4D97-AF65-F5344CB8AC3E}">
        <p14:creationId xmlns:p14="http://schemas.microsoft.com/office/powerpoint/2010/main" val="1156774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5ECA-03D0-429B-97B7-3ED7B328C6AE}"/>
              </a:ext>
            </a:extLst>
          </p:cNvPr>
          <p:cNvSpPr>
            <a:spLocks noGrp="1"/>
          </p:cNvSpPr>
          <p:nvPr>
            <p:ph type="title"/>
          </p:nvPr>
        </p:nvSpPr>
        <p:spPr>
          <a:xfrm>
            <a:off x="838200" y="739879"/>
            <a:ext cx="10515600" cy="1325563"/>
          </a:xfrm>
        </p:spPr>
        <p:txBody>
          <a:bodyPr>
            <a:normAutofit/>
          </a:bodyPr>
          <a:lstStyle/>
          <a:p>
            <a:pPr algn="ctr"/>
            <a:r>
              <a:rPr lang="en-US" sz="4000" dirty="0"/>
              <a:t>NAD</a:t>
            </a:r>
          </a:p>
        </p:txBody>
      </p:sp>
      <p:sp>
        <p:nvSpPr>
          <p:cNvPr id="3" name="Content Placeholder 2">
            <a:extLst>
              <a:ext uri="{FF2B5EF4-FFF2-40B4-BE49-F238E27FC236}">
                <a16:creationId xmlns:a16="http://schemas.microsoft.com/office/drawing/2014/main" id="{DD6C4D41-46A9-49A7-BE12-A3474224DAA3}"/>
              </a:ext>
            </a:extLst>
          </p:cNvPr>
          <p:cNvSpPr>
            <a:spLocks noGrp="1"/>
          </p:cNvSpPr>
          <p:nvPr>
            <p:ph idx="1"/>
          </p:nvPr>
        </p:nvSpPr>
        <p:spPr>
          <a:xfrm>
            <a:off x="838200" y="1801906"/>
            <a:ext cx="10515600" cy="4316215"/>
          </a:xfrm>
        </p:spPr>
        <p:txBody>
          <a:bodyPr/>
          <a:lstStyle/>
          <a:p>
            <a:pPr marL="0" indent="0">
              <a:buNone/>
            </a:pPr>
            <a:r>
              <a:rPr lang="en-US" sz="2800" dirty="0" err="1"/>
              <a:t>Dyper</a:t>
            </a:r>
            <a:r>
              <a:rPr lang="en-US" sz="2800" dirty="0"/>
              <a:t>, Inc. (2023)</a:t>
            </a:r>
          </a:p>
          <a:p>
            <a:pPr marL="460375"/>
            <a:r>
              <a:rPr lang="en-US" sz="2800" dirty="0"/>
              <a:t>Biodegradable claim</a:t>
            </a:r>
          </a:p>
          <a:p>
            <a:pPr marL="460375"/>
            <a:r>
              <a:rPr lang="en-US" sz="2800" spc="5" dirty="0">
                <a:effectLst/>
                <a:ea typeface="Calibri" panose="020F0502020204030204" pitchFamily="34" charset="0"/>
                <a:cs typeface="Calibri" panose="020F0502020204030204" pitchFamily="34" charset="0"/>
              </a:rPr>
              <a:t>NAD recommended that </a:t>
            </a:r>
            <a:r>
              <a:rPr lang="en-US" sz="2800" spc="5" dirty="0" err="1">
                <a:effectLst/>
                <a:ea typeface="Calibri" panose="020F0502020204030204" pitchFamily="34" charset="0"/>
                <a:cs typeface="Calibri" panose="020F0502020204030204" pitchFamily="34" charset="0"/>
              </a:rPr>
              <a:t>Dyper’s</a:t>
            </a:r>
            <a:r>
              <a:rPr lang="en-US" sz="2800" spc="5" dirty="0">
                <a:effectLst/>
                <a:ea typeface="Calibri" panose="020F0502020204030204" pitchFamily="34" charset="0"/>
                <a:cs typeface="Calibri" panose="020F0502020204030204" pitchFamily="34" charset="0"/>
              </a:rPr>
              <a:t> “biodegradable” claim be further qualified to make clear the circumstances in which the stated diaper components would actually degrade.</a:t>
            </a:r>
          </a:p>
          <a:p>
            <a:endParaRPr lang="en-US" sz="1800" spc="5" dirty="0">
              <a:ea typeface="Calibri" panose="020F0502020204030204" pitchFamily="34" charset="0"/>
              <a:cs typeface="Calibri" panose="020F0502020204030204" pitchFamily="34" charset="0"/>
            </a:endParaRPr>
          </a:p>
          <a:p>
            <a:pPr marL="0" indent="0">
              <a:buNone/>
            </a:pPr>
            <a:r>
              <a:rPr lang="en-US" sz="2800" b="0" i="0" dirty="0" err="1">
                <a:effectLst/>
              </a:rPr>
              <a:t>Weiman</a:t>
            </a:r>
            <a:r>
              <a:rPr lang="en-US" sz="2800" b="0" i="0" dirty="0">
                <a:effectLst/>
              </a:rPr>
              <a:t> Products, LLC (2023)</a:t>
            </a:r>
          </a:p>
          <a:p>
            <a:pPr marL="460375"/>
            <a:r>
              <a:rPr lang="en-US" sz="2800" b="0" i="0" dirty="0">
                <a:effectLst/>
              </a:rPr>
              <a:t>“Non-toxic” and “eco-friendly” claims for cleaning products</a:t>
            </a:r>
          </a:p>
          <a:p>
            <a:pPr marL="460375"/>
            <a:r>
              <a:rPr lang="en-US" sz="2800" dirty="0"/>
              <a:t>V</a:t>
            </a:r>
            <a:r>
              <a:rPr lang="en-US" sz="2800" b="0" i="0" dirty="0">
                <a:effectLst/>
              </a:rPr>
              <a:t>oluntarily discontinued</a:t>
            </a:r>
            <a:endParaRPr lang="en-US" sz="2800" dirty="0"/>
          </a:p>
          <a:p>
            <a:endParaRPr lang="en-US" dirty="0"/>
          </a:p>
        </p:txBody>
      </p:sp>
      <p:sp>
        <p:nvSpPr>
          <p:cNvPr id="4" name="Slide Number Placeholder 3">
            <a:extLst>
              <a:ext uri="{FF2B5EF4-FFF2-40B4-BE49-F238E27FC236}">
                <a16:creationId xmlns:a16="http://schemas.microsoft.com/office/drawing/2014/main" id="{11302AAA-7FA8-494B-8FFA-D0E46BE8989E}"/>
              </a:ext>
            </a:extLst>
          </p:cNvPr>
          <p:cNvSpPr>
            <a:spLocks noGrp="1"/>
          </p:cNvSpPr>
          <p:nvPr>
            <p:ph type="sldNum" sz="quarter" idx="12"/>
          </p:nvPr>
        </p:nvSpPr>
        <p:spPr/>
        <p:txBody>
          <a:bodyPr/>
          <a:lstStyle/>
          <a:p>
            <a:fld id="{007DE01E-53D4-48D3-B13F-A3D6DBCABD7F}" type="slidenum">
              <a:rPr lang="en-US" smtClean="0"/>
              <a:t>61</a:t>
            </a:fld>
            <a:endParaRPr lang="en-US"/>
          </a:p>
        </p:txBody>
      </p:sp>
    </p:spTree>
    <p:extLst>
      <p:ext uri="{BB962C8B-B14F-4D97-AF65-F5344CB8AC3E}">
        <p14:creationId xmlns:p14="http://schemas.microsoft.com/office/powerpoint/2010/main" val="31351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D8B9-D0EF-42F9-BD3F-E1BC9672C514}"/>
              </a:ext>
            </a:extLst>
          </p:cNvPr>
          <p:cNvSpPr>
            <a:spLocks noGrp="1"/>
          </p:cNvSpPr>
          <p:nvPr>
            <p:ph type="title"/>
          </p:nvPr>
        </p:nvSpPr>
        <p:spPr>
          <a:xfrm>
            <a:off x="838200" y="882285"/>
            <a:ext cx="10515600" cy="1325563"/>
          </a:xfrm>
        </p:spPr>
        <p:txBody>
          <a:bodyPr>
            <a:normAutofit/>
          </a:bodyPr>
          <a:lstStyle/>
          <a:p>
            <a:pPr algn="ctr"/>
            <a:r>
              <a:rPr lang="en-US" sz="4000" dirty="0"/>
              <a:t>State Attorneys General</a:t>
            </a:r>
          </a:p>
        </p:txBody>
      </p:sp>
      <p:sp>
        <p:nvSpPr>
          <p:cNvPr id="3" name="Content Placeholder 2">
            <a:extLst>
              <a:ext uri="{FF2B5EF4-FFF2-40B4-BE49-F238E27FC236}">
                <a16:creationId xmlns:a16="http://schemas.microsoft.com/office/drawing/2014/main" id="{4D1BD80B-2AD4-4535-BB1D-3EC2361FB0BF}"/>
              </a:ext>
            </a:extLst>
          </p:cNvPr>
          <p:cNvSpPr>
            <a:spLocks noGrp="1"/>
          </p:cNvSpPr>
          <p:nvPr>
            <p:ph idx="1"/>
          </p:nvPr>
        </p:nvSpPr>
        <p:spPr>
          <a:xfrm>
            <a:off x="838200" y="2260340"/>
            <a:ext cx="10515600" cy="4351338"/>
          </a:xfrm>
        </p:spPr>
        <p:txBody>
          <a:bodyPr>
            <a:noAutofit/>
          </a:bodyPr>
          <a:lstStyle/>
          <a:p>
            <a:pPr marL="0" indent="0">
              <a:buNone/>
            </a:pPr>
            <a:r>
              <a:rPr lang="en-US" sz="2400" i="0" dirty="0">
                <a:effectLst/>
              </a:rPr>
              <a:t>California v. Endo Plastics, LLC (2011).</a:t>
            </a:r>
          </a:p>
          <a:p>
            <a:r>
              <a:rPr lang="en-US" sz="2400" i="0" dirty="0">
                <a:effectLst/>
              </a:rPr>
              <a:t>Attorney General sued for false and misleading claims for marketing plastic water bottles as "100 percent biodegradable and recyclable."  </a:t>
            </a:r>
          </a:p>
          <a:p>
            <a:pPr lvl="1"/>
            <a:r>
              <a:rPr lang="en-US" sz="2000" i="0" dirty="0">
                <a:effectLst/>
              </a:rPr>
              <a:t>The settlement requires the company to </a:t>
            </a:r>
          </a:p>
          <a:p>
            <a:pPr marL="914400" lvl="2" indent="0">
              <a:buNone/>
            </a:pPr>
            <a:r>
              <a:rPr lang="en-US" sz="1800" i="0" dirty="0">
                <a:effectLst/>
              </a:rPr>
              <a:t>(1) Stop using the term “biodegradable” on the labels of plastic bottles; </a:t>
            </a:r>
          </a:p>
          <a:p>
            <a:pPr marL="914400" lvl="2" indent="0">
              <a:buNone/>
            </a:pPr>
            <a:r>
              <a:rPr lang="en-US" sz="1800" i="0" dirty="0">
                <a:effectLst/>
              </a:rPr>
              <a:t>(2) Stop using plastic bottles containing organic additives that compromise the bottles’ recyclability; </a:t>
            </a:r>
          </a:p>
          <a:p>
            <a:pPr marL="914400" lvl="2" indent="0">
              <a:buNone/>
            </a:pPr>
            <a:r>
              <a:rPr lang="en-US" sz="1800" i="0" dirty="0">
                <a:effectLst/>
              </a:rPr>
              <a:t>(3) Remove biodegradable claims from all marketing materials; </a:t>
            </a:r>
          </a:p>
          <a:p>
            <a:pPr marL="914400" lvl="2" indent="0">
              <a:buNone/>
            </a:pPr>
            <a:r>
              <a:rPr lang="en-US" sz="1800" i="0" dirty="0">
                <a:effectLst/>
              </a:rPr>
              <a:t>(4) Provide corrective notice with respect to prior “biodegradable” claims; and </a:t>
            </a:r>
          </a:p>
          <a:p>
            <a:pPr marL="914400" lvl="2" indent="0">
              <a:buNone/>
            </a:pPr>
            <a:r>
              <a:rPr lang="en-US" sz="1800" i="0" dirty="0">
                <a:effectLst/>
              </a:rPr>
              <a:t>(5) Pay penalties. </a:t>
            </a:r>
            <a:endParaRPr lang="en-US" sz="1800" dirty="0"/>
          </a:p>
        </p:txBody>
      </p:sp>
      <p:sp>
        <p:nvSpPr>
          <p:cNvPr id="4" name="Slide Number Placeholder 3">
            <a:extLst>
              <a:ext uri="{FF2B5EF4-FFF2-40B4-BE49-F238E27FC236}">
                <a16:creationId xmlns:a16="http://schemas.microsoft.com/office/drawing/2014/main" id="{AA4C1FA9-7DD8-4044-A171-A5BFF884C24C}"/>
              </a:ext>
            </a:extLst>
          </p:cNvPr>
          <p:cNvSpPr>
            <a:spLocks noGrp="1"/>
          </p:cNvSpPr>
          <p:nvPr>
            <p:ph type="sldNum" sz="quarter" idx="12"/>
          </p:nvPr>
        </p:nvSpPr>
        <p:spPr/>
        <p:txBody>
          <a:bodyPr/>
          <a:lstStyle/>
          <a:p>
            <a:fld id="{007DE01E-53D4-48D3-B13F-A3D6DBCABD7F}" type="slidenum">
              <a:rPr lang="en-US" smtClean="0"/>
              <a:t>62</a:t>
            </a:fld>
            <a:endParaRPr lang="en-US"/>
          </a:p>
        </p:txBody>
      </p:sp>
    </p:spTree>
    <p:extLst>
      <p:ext uri="{BB962C8B-B14F-4D97-AF65-F5344CB8AC3E}">
        <p14:creationId xmlns:p14="http://schemas.microsoft.com/office/powerpoint/2010/main" val="3020744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D8B9-D0EF-42F9-BD3F-E1BC9672C514}"/>
              </a:ext>
            </a:extLst>
          </p:cNvPr>
          <p:cNvSpPr>
            <a:spLocks noGrp="1"/>
          </p:cNvSpPr>
          <p:nvPr>
            <p:ph type="title"/>
          </p:nvPr>
        </p:nvSpPr>
        <p:spPr>
          <a:xfrm>
            <a:off x="838200" y="941777"/>
            <a:ext cx="10515600" cy="1325563"/>
          </a:xfrm>
        </p:spPr>
        <p:txBody>
          <a:bodyPr>
            <a:normAutofit/>
          </a:bodyPr>
          <a:lstStyle/>
          <a:p>
            <a:pPr algn="ctr"/>
            <a:r>
              <a:rPr lang="en-US" sz="4000" dirty="0"/>
              <a:t>State Attorneys General</a:t>
            </a:r>
          </a:p>
        </p:txBody>
      </p:sp>
      <p:sp>
        <p:nvSpPr>
          <p:cNvPr id="3" name="Content Placeholder 2">
            <a:extLst>
              <a:ext uri="{FF2B5EF4-FFF2-40B4-BE49-F238E27FC236}">
                <a16:creationId xmlns:a16="http://schemas.microsoft.com/office/drawing/2014/main" id="{4D1BD80B-2AD4-4535-BB1D-3EC2361FB0BF}"/>
              </a:ext>
            </a:extLst>
          </p:cNvPr>
          <p:cNvSpPr>
            <a:spLocks noGrp="1"/>
          </p:cNvSpPr>
          <p:nvPr>
            <p:ph idx="1"/>
          </p:nvPr>
        </p:nvSpPr>
        <p:spPr>
          <a:xfrm>
            <a:off x="838200" y="2267340"/>
            <a:ext cx="10515600" cy="4351338"/>
          </a:xfrm>
        </p:spPr>
        <p:txBody>
          <a:bodyPr>
            <a:normAutofit/>
          </a:bodyPr>
          <a:lstStyle/>
          <a:p>
            <a:pPr marL="0" indent="0">
              <a:buNone/>
            </a:pPr>
            <a:r>
              <a:rPr lang="en-US" b="0" dirty="0">
                <a:solidFill>
                  <a:srgbClr val="292929"/>
                </a:solidFill>
                <a:effectLst/>
              </a:rPr>
              <a:t>New York v. ExxonMobil Corp </a:t>
            </a:r>
            <a:r>
              <a:rPr lang="en-US" b="0" i="0" dirty="0">
                <a:solidFill>
                  <a:srgbClr val="292929"/>
                </a:solidFill>
                <a:effectLst/>
              </a:rPr>
              <a:t>(2019). </a:t>
            </a:r>
          </a:p>
          <a:p>
            <a:pPr lvl="1"/>
            <a:r>
              <a:rPr lang="en-US" b="0" i="0" dirty="0">
                <a:solidFill>
                  <a:srgbClr val="292929"/>
                </a:solidFill>
                <a:effectLst/>
              </a:rPr>
              <a:t>The New York Attorney General sued ExxonMobil for misrepresenting to its investors the cost of future climate change regulations by applying a lower proxy cost for carbon internally than it had publicly disclosed. </a:t>
            </a:r>
            <a:endParaRPr lang="en-US" dirty="0">
              <a:solidFill>
                <a:srgbClr val="292929"/>
              </a:solidFill>
            </a:endParaRPr>
          </a:p>
          <a:p>
            <a:pPr lvl="1"/>
            <a:r>
              <a:rPr lang="en-US" b="0" i="0" dirty="0">
                <a:solidFill>
                  <a:srgbClr val="292929"/>
                </a:solidFill>
                <a:effectLst/>
              </a:rPr>
              <a:t>The court found for Exxon, concluding that Exxon’s disclosures could not reasonably have misled investors.</a:t>
            </a:r>
            <a:endParaRPr lang="en-US" dirty="0"/>
          </a:p>
        </p:txBody>
      </p:sp>
      <p:sp>
        <p:nvSpPr>
          <p:cNvPr id="4" name="Slide Number Placeholder 3">
            <a:extLst>
              <a:ext uri="{FF2B5EF4-FFF2-40B4-BE49-F238E27FC236}">
                <a16:creationId xmlns:a16="http://schemas.microsoft.com/office/drawing/2014/main" id="{AA4C1FA9-7DD8-4044-A171-A5BFF884C24C}"/>
              </a:ext>
            </a:extLst>
          </p:cNvPr>
          <p:cNvSpPr>
            <a:spLocks noGrp="1"/>
          </p:cNvSpPr>
          <p:nvPr>
            <p:ph type="sldNum" sz="quarter" idx="12"/>
          </p:nvPr>
        </p:nvSpPr>
        <p:spPr/>
        <p:txBody>
          <a:bodyPr/>
          <a:lstStyle/>
          <a:p>
            <a:fld id="{007DE01E-53D4-48D3-B13F-A3D6DBCABD7F}" type="slidenum">
              <a:rPr lang="en-US" smtClean="0"/>
              <a:t>63</a:t>
            </a:fld>
            <a:endParaRPr lang="en-US"/>
          </a:p>
        </p:txBody>
      </p:sp>
    </p:spTree>
    <p:extLst>
      <p:ext uri="{BB962C8B-B14F-4D97-AF65-F5344CB8AC3E}">
        <p14:creationId xmlns:p14="http://schemas.microsoft.com/office/powerpoint/2010/main" val="3313313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D8B9-D0EF-42F9-BD3F-E1BC9672C514}"/>
              </a:ext>
            </a:extLst>
          </p:cNvPr>
          <p:cNvSpPr>
            <a:spLocks noGrp="1"/>
          </p:cNvSpPr>
          <p:nvPr>
            <p:ph type="title"/>
          </p:nvPr>
        </p:nvSpPr>
        <p:spPr>
          <a:xfrm>
            <a:off x="838200" y="941777"/>
            <a:ext cx="10515600" cy="1325563"/>
          </a:xfrm>
        </p:spPr>
        <p:txBody>
          <a:bodyPr>
            <a:normAutofit/>
          </a:bodyPr>
          <a:lstStyle/>
          <a:p>
            <a:pPr algn="ctr"/>
            <a:r>
              <a:rPr lang="en-US" sz="4000" dirty="0"/>
              <a:t>State Attorneys General</a:t>
            </a:r>
          </a:p>
        </p:txBody>
      </p:sp>
      <p:sp>
        <p:nvSpPr>
          <p:cNvPr id="3" name="Content Placeholder 2">
            <a:extLst>
              <a:ext uri="{FF2B5EF4-FFF2-40B4-BE49-F238E27FC236}">
                <a16:creationId xmlns:a16="http://schemas.microsoft.com/office/drawing/2014/main" id="{4D1BD80B-2AD4-4535-BB1D-3EC2361FB0BF}"/>
              </a:ext>
            </a:extLst>
          </p:cNvPr>
          <p:cNvSpPr>
            <a:spLocks noGrp="1"/>
          </p:cNvSpPr>
          <p:nvPr>
            <p:ph idx="1"/>
          </p:nvPr>
        </p:nvSpPr>
        <p:spPr>
          <a:xfrm>
            <a:off x="838200" y="2013706"/>
            <a:ext cx="10515600" cy="4351338"/>
          </a:xfrm>
        </p:spPr>
        <p:txBody>
          <a:bodyPr>
            <a:normAutofit lnSpcReduction="10000"/>
          </a:bodyPr>
          <a:lstStyle/>
          <a:p>
            <a:pPr marL="0" indent="0">
              <a:buNone/>
            </a:pPr>
            <a:r>
              <a:rPr lang="en-US" b="0" dirty="0">
                <a:solidFill>
                  <a:srgbClr val="292929"/>
                </a:solidFill>
                <a:effectLst/>
              </a:rPr>
              <a:t>California v. ExxonMobil Corp </a:t>
            </a:r>
            <a:r>
              <a:rPr lang="en-US" b="0" i="0" dirty="0">
                <a:solidFill>
                  <a:srgbClr val="292929"/>
                </a:solidFill>
                <a:effectLst/>
              </a:rPr>
              <a:t>(2024). </a:t>
            </a:r>
          </a:p>
          <a:p>
            <a:r>
              <a:rPr lang="en-US" i="0" dirty="0">
                <a:solidFill>
                  <a:srgbClr val="222222"/>
                </a:solidFill>
                <a:effectLst/>
              </a:rPr>
              <a:t>Deceptive marketing</a:t>
            </a:r>
          </a:p>
          <a:p>
            <a:pPr lvl="1">
              <a:spcBef>
                <a:spcPts val="1000"/>
              </a:spcBef>
            </a:pPr>
            <a:r>
              <a:rPr lang="en-US" b="0" i="0" dirty="0">
                <a:solidFill>
                  <a:srgbClr val="222222"/>
                </a:solidFill>
                <a:effectLst/>
                <a:latin typeface="Open Sans" panose="020B0606030504020204" pitchFamily="34" charset="0"/>
              </a:rPr>
              <a:t>Falsely promoted all plastic as recyclable, when in fact the vast majority of plastic products are not and likely cannot be recycled, either technically or economically.  </a:t>
            </a:r>
          </a:p>
          <a:p>
            <a:pPr lvl="1">
              <a:spcBef>
                <a:spcPts val="1000"/>
              </a:spcBef>
            </a:pPr>
            <a:r>
              <a:rPr lang="en-US" b="0" i="0" dirty="0">
                <a:solidFill>
                  <a:srgbClr val="222222"/>
                </a:solidFill>
                <a:effectLst/>
                <a:latin typeface="Open Sans" panose="020B0606030504020204" pitchFamily="34" charset="0"/>
              </a:rPr>
              <a:t>“Advanced recycling” technology does not produce recycled plastic, but rather primarily fuels.</a:t>
            </a:r>
          </a:p>
          <a:p>
            <a:r>
              <a:rPr lang="en-US" dirty="0">
                <a:solidFill>
                  <a:srgbClr val="222222"/>
                </a:solidFill>
                <a:latin typeface="Open Sans" panose="020B0606030504020204" pitchFamily="34" charset="0"/>
              </a:rPr>
              <a:t>Pose a threat to human health and the environment.</a:t>
            </a:r>
          </a:p>
          <a:p>
            <a:r>
              <a:rPr lang="en-US" b="0" i="0" dirty="0">
                <a:solidFill>
                  <a:srgbClr val="222222"/>
                </a:solidFill>
                <a:effectLst/>
                <a:latin typeface="Open Sans" panose="020B0606030504020204" pitchFamily="34" charset="0"/>
              </a:rPr>
              <a:t>Lawsuit alleges violations of state nuisance, natural resources, water pollution, false advertisement, and unfair competition laws.</a:t>
            </a:r>
            <a:endParaRPr lang="en-US" i="0" dirty="0">
              <a:solidFill>
                <a:srgbClr val="292929"/>
              </a:solidFill>
              <a:effectLst/>
            </a:endParaRPr>
          </a:p>
        </p:txBody>
      </p:sp>
      <p:sp>
        <p:nvSpPr>
          <p:cNvPr id="4" name="Slide Number Placeholder 3">
            <a:extLst>
              <a:ext uri="{FF2B5EF4-FFF2-40B4-BE49-F238E27FC236}">
                <a16:creationId xmlns:a16="http://schemas.microsoft.com/office/drawing/2014/main" id="{AA4C1FA9-7DD8-4044-A171-A5BFF884C24C}"/>
              </a:ext>
            </a:extLst>
          </p:cNvPr>
          <p:cNvSpPr>
            <a:spLocks noGrp="1"/>
          </p:cNvSpPr>
          <p:nvPr>
            <p:ph type="sldNum" sz="quarter" idx="12"/>
          </p:nvPr>
        </p:nvSpPr>
        <p:spPr/>
        <p:txBody>
          <a:bodyPr/>
          <a:lstStyle/>
          <a:p>
            <a:fld id="{007DE01E-53D4-48D3-B13F-A3D6DBCABD7F}" type="slidenum">
              <a:rPr lang="en-US" smtClean="0"/>
              <a:t>64</a:t>
            </a:fld>
            <a:endParaRPr lang="en-US"/>
          </a:p>
        </p:txBody>
      </p:sp>
    </p:spTree>
    <p:extLst>
      <p:ext uri="{BB962C8B-B14F-4D97-AF65-F5344CB8AC3E}">
        <p14:creationId xmlns:p14="http://schemas.microsoft.com/office/powerpoint/2010/main" val="1747244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7A85-9E0F-E0B1-3668-17656AA6B5F0}"/>
              </a:ext>
            </a:extLst>
          </p:cNvPr>
          <p:cNvSpPr>
            <a:spLocks noGrp="1"/>
          </p:cNvSpPr>
          <p:nvPr>
            <p:ph type="title"/>
          </p:nvPr>
        </p:nvSpPr>
        <p:spPr>
          <a:xfrm>
            <a:off x="838200" y="825623"/>
            <a:ext cx="10515600" cy="865065"/>
          </a:xfrm>
        </p:spPr>
        <p:txBody>
          <a:bodyPr/>
          <a:lstStyle/>
          <a:p>
            <a:pPr algn="ctr"/>
            <a:r>
              <a:rPr lang="en-US" dirty="0"/>
              <a:t>Private Party Litigation</a:t>
            </a:r>
          </a:p>
        </p:txBody>
      </p:sp>
      <p:sp>
        <p:nvSpPr>
          <p:cNvPr id="3" name="Content Placeholder 2">
            <a:extLst>
              <a:ext uri="{FF2B5EF4-FFF2-40B4-BE49-F238E27FC236}">
                <a16:creationId xmlns:a16="http://schemas.microsoft.com/office/drawing/2014/main" id="{4CCB83BB-0142-872A-0040-F23DFFD5A084}"/>
              </a:ext>
            </a:extLst>
          </p:cNvPr>
          <p:cNvSpPr>
            <a:spLocks noGrp="1"/>
          </p:cNvSpPr>
          <p:nvPr>
            <p:ph idx="1"/>
          </p:nvPr>
        </p:nvSpPr>
        <p:spPr/>
        <p:txBody>
          <a:bodyPr>
            <a:normAutofit/>
          </a:bodyPr>
          <a:lstStyle/>
          <a:p>
            <a:pPr marL="0" indent="0" algn="l">
              <a:buNone/>
            </a:pPr>
            <a:r>
              <a:rPr lang="en-US" sz="1800" b="0" i="0" u="sng" dirty="0">
                <a:effectLst/>
              </a:rPr>
              <a:t>Bridges v. Johnson &amp; Johnson </a:t>
            </a:r>
            <a:r>
              <a:rPr lang="en-US" sz="1800" b="0" i="0" dirty="0">
                <a:effectLst/>
              </a:rPr>
              <a:t>(2024)</a:t>
            </a:r>
          </a:p>
          <a:p>
            <a:pPr marL="457200"/>
            <a:r>
              <a:rPr lang="en-US" sz="1800" b="0" i="0" dirty="0">
                <a:solidFill>
                  <a:srgbClr val="2A2C30"/>
                </a:solidFill>
                <a:effectLst/>
              </a:rPr>
              <a:t>Deceptive claims </a:t>
            </a:r>
            <a:r>
              <a:rPr lang="en-US" sz="1800" b="0" i="0">
                <a:solidFill>
                  <a:srgbClr val="2A2C30"/>
                </a:solidFill>
                <a:effectLst/>
              </a:rPr>
              <a:t>about plant-based product</a:t>
            </a:r>
            <a:endParaRPr lang="en-US" sz="1800" b="0" i="0" dirty="0">
              <a:solidFill>
                <a:srgbClr val="2A2C30"/>
              </a:solidFill>
              <a:effectLst/>
            </a:endParaRPr>
          </a:p>
          <a:p>
            <a:pPr marL="0" indent="0" algn="l">
              <a:buNone/>
            </a:pPr>
            <a:r>
              <a:rPr lang="en-US" sz="1800" b="0" i="0" u="sng" strike="noStrike" baseline="0" dirty="0" err="1"/>
              <a:t>Simijanovic</a:t>
            </a:r>
            <a:r>
              <a:rPr lang="en-US" sz="1800" b="0" i="0" u="sng" strike="noStrike" baseline="0" dirty="0"/>
              <a:t> v. KLM</a:t>
            </a:r>
            <a:r>
              <a:rPr lang="en-US" sz="1800" b="0" i="0" u="none" strike="noStrike" baseline="0" dirty="0"/>
              <a:t> (2023)</a:t>
            </a:r>
          </a:p>
          <a:p>
            <a:pPr marL="457200">
              <a:tabLst>
                <a:tab pos="288925" algn="l"/>
              </a:tabLst>
            </a:pPr>
            <a:r>
              <a:rPr lang="en-US" sz="1800" i="0" dirty="0">
                <a:effectLst/>
              </a:rPr>
              <a:t>Misleading claims regarding sustainable aviation fuel, offsets</a:t>
            </a:r>
            <a:r>
              <a:rPr lang="en-US" sz="1800" i="0" dirty="0">
                <a:solidFill>
                  <a:srgbClr val="222222"/>
                </a:solidFill>
                <a:effectLst/>
                <a:latin typeface="Roboto" panose="02000000000000000000" pitchFamily="2" charset="0"/>
              </a:rPr>
              <a:t>.</a:t>
            </a:r>
            <a:endParaRPr lang="en-US" sz="1800" i="0" u="none" strike="noStrike" baseline="0" dirty="0">
              <a:solidFill>
                <a:srgbClr val="000000"/>
              </a:solidFill>
            </a:endParaRPr>
          </a:p>
          <a:p>
            <a:pPr marL="0" indent="0">
              <a:spcBef>
                <a:spcPts val="1500"/>
              </a:spcBef>
              <a:buNone/>
            </a:pPr>
            <a:r>
              <a:rPr lang="en-US" sz="1800" b="0" i="0" u="sng" strike="noStrike" baseline="0" dirty="0"/>
              <a:t>Earth Island Institute v. the Coca-Cola Company </a:t>
            </a:r>
            <a:r>
              <a:rPr lang="en-US" sz="1800" b="0" i="0" u="none" strike="noStrike" baseline="0" dirty="0"/>
              <a:t>(2023)</a:t>
            </a:r>
          </a:p>
          <a:p>
            <a:pPr marL="460375"/>
            <a:r>
              <a:rPr lang="en-US" sz="1800" dirty="0"/>
              <a:t>Sustainability claims</a:t>
            </a:r>
          </a:p>
          <a:p>
            <a:pPr marL="0" indent="0">
              <a:spcBef>
                <a:spcPts val="1500"/>
              </a:spcBef>
              <a:buNone/>
            </a:pPr>
            <a:r>
              <a:rPr lang="en-US" sz="1800" b="0" i="0" u="sng" strike="noStrike" baseline="0" dirty="0"/>
              <a:t>Peterson v. the Glad Products Company </a:t>
            </a:r>
            <a:r>
              <a:rPr lang="en-US" sz="1800" b="0" i="0" u="none" strike="noStrike" baseline="0" dirty="0"/>
              <a:t>(2023)</a:t>
            </a:r>
          </a:p>
          <a:p>
            <a:pPr marL="460375"/>
            <a:r>
              <a:rPr lang="en-US" sz="1800" dirty="0"/>
              <a:t>Recyclable claims</a:t>
            </a:r>
            <a:endParaRPr lang="en-US" sz="1800" b="0" i="0" u="none" strike="noStrike" baseline="0" dirty="0"/>
          </a:p>
          <a:p>
            <a:pPr marL="0" indent="0" algn="l">
              <a:spcBef>
                <a:spcPts val="1500"/>
              </a:spcBef>
              <a:buNone/>
            </a:pPr>
            <a:r>
              <a:rPr lang="en-US" sz="1800" b="0" i="0" u="sng" strike="noStrike" baseline="0" dirty="0" err="1"/>
              <a:t>Dorris</a:t>
            </a:r>
            <a:r>
              <a:rPr lang="en-US" sz="1800" b="0" i="0" u="sng" strike="noStrike" baseline="0" dirty="0"/>
              <a:t> v.  Danone Waters of America </a:t>
            </a:r>
            <a:r>
              <a:rPr lang="en-US" sz="1800" b="0" i="0" u="none" strike="noStrike" baseline="0" dirty="0"/>
              <a:t>(2022)</a:t>
            </a:r>
          </a:p>
          <a:p>
            <a:pPr marL="460375" indent="-233363"/>
            <a:r>
              <a:rPr lang="en-US" sz="1800" dirty="0"/>
              <a:t>Carbon neutral claims</a:t>
            </a:r>
          </a:p>
          <a:p>
            <a:pPr marL="0" indent="0" algn="l">
              <a:buNone/>
            </a:pPr>
            <a:endParaRPr lang="en-US" sz="1800" i="0" u="none" strike="noStrike" baseline="0" dirty="0">
              <a:solidFill>
                <a:srgbClr val="000000"/>
              </a:solidFill>
            </a:endParaRP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4EF4FAD-2059-0BDC-852F-2EAC5502847E}"/>
              </a:ext>
            </a:extLst>
          </p:cNvPr>
          <p:cNvSpPr>
            <a:spLocks noGrp="1"/>
          </p:cNvSpPr>
          <p:nvPr>
            <p:ph type="sldNum" sz="quarter" idx="12"/>
          </p:nvPr>
        </p:nvSpPr>
        <p:spPr/>
        <p:txBody>
          <a:bodyPr/>
          <a:lstStyle/>
          <a:p>
            <a:fld id="{799D8CAA-0D91-4F88-86F2-5F19090A4E2C}" type="slidenum">
              <a:rPr lang="en-US" smtClean="0"/>
              <a:pPr/>
              <a:t>65</a:t>
            </a:fld>
            <a:endParaRPr lang="en-US" dirty="0"/>
          </a:p>
        </p:txBody>
      </p:sp>
    </p:spTree>
    <p:extLst>
      <p:ext uri="{BB962C8B-B14F-4D97-AF65-F5344CB8AC3E}">
        <p14:creationId xmlns:p14="http://schemas.microsoft.com/office/powerpoint/2010/main" val="919261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663A-DD30-4F5E-841A-7CBC1623FF4B}"/>
              </a:ext>
            </a:extLst>
          </p:cNvPr>
          <p:cNvSpPr>
            <a:spLocks noGrp="1"/>
          </p:cNvSpPr>
          <p:nvPr>
            <p:ph type="title"/>
          </p:nvPr>
        </p:nvSpPr>
        <p:spPr>
          <a:xfrm>
            <a:off x="838200" y="874791"/>
            <a:ext cx="10515600" cy="1325563"/>
          </a:xfrm>
        </p:spPr>
        <p:txBody>
          <a:bodyPr>
            <a:normAutofit/>
          </a:bodyPr>
          <a:lstStyle/>
          <a:p>
            <a:pPr algn="ctr"/>
            <a:r>
              <a:rPr lang="en-US" sz="4000" dirty="0"/>
              <a:t>Hybrid Litigation</a:t>
            </a:r>
          </a:p>
        </p:txBody>
      </p:sp>
      <p:sp>
        <p:nvSpPr>
          <p:cNvPr id="3" name="Content Placeholder 2">
            <a:extLst>
              <a:ext uri="{FF2B5EF4-FFF2-40B4-BE49-F238E27FC236}">
                <a16:creationId xmlns:a16="http://schemas.microsoft.com/office/drawing/2014/main" id="{573C6D31-1258-4BC1-8017-28921B522164}"/>
              </a:ext>
            </a:extLst>
          </p:cNvPr>
          <p:cNvSpPr>
            <a:spLocks noGrp="1"/>
          </p:cNvSpPr>
          <p:nvPr>
            <p:ph idx="1"/>
          </p:nvPr>
        </p:nvSpPr>
        <p:spPr>
          <a:xfrm>
            <a:off x="838200" y="2102683"/>
            <a:ext cx="10515600" cy="4351338"/>
          </a:xfrm>
        </p:spPr>
        <p:txBody>
          <a:bodyPr/>
          <a:lstStyle/>
          <a:p>
            <a:pPr marL="0" indent="0">
              <a:buNone/>
            </a:pPr>
            <a:r>
              <a:rPr lang="en-US" b="0" i="0" u="none" strike="noStrike" dirty="0">
                <a:effectLst/>
                <a:latin typeface="Arial" panose="020B0604020202020204" pitchFamily="34" charset="0"/>
              </a:rPr>
              <a:t>Global Witness</a:t>
            </a:r>
            <a:r>
              <a:rPr lang="en-US" b="0" i="0" dirty="0">
                <a:effectLst/>
                <a:latin typeface="Arial" panose="020B0604020202020204" pitchFamily="34" charset="0"/>
              </a:rPr>
              <a:t>, Greenpeace USA and </a:t>
            </a:r>
            <a:r>
              <a:rPr lang="en-US" b="0" i="0" u="none" strike="noStrike" dirty="0">
                <a:effectLst/>
                <a:latin typeface="Arial" panose="020B0604020202020204" pitchFamily="34" charset="0"/>
              </a:rPr>
              <a:t>Earthworks</a:t>
            </a:r>
            <a:r>
              <a:rPr lang="en-US" u="none" strike="noStrike" dirty="0">
                <a:latin typeface="Arial" panose="020B0604020202020204" pitchFamily="34" charset="0"/>
              </a:rPr>
              <a:t> v. Chevron (2021).</a:t>
            </a:r>
          </a:p>
          <a:p>
            <a:r>
              <a:rPr lang="en-US" dirty="0">
                <a:solidFill>
                  <a:srgbClr val="2A2C30"/>
                </a:solidFill>
                <a:latin typeface="Arial" panose="020B0604020202020204" pitchFamily="34" charset="0"/>
              </a:rPr>
              <a:t>Complaint filed with FTC.</a:t>
            </a:r>
          </a:p>
          <a:p>
            <a:r>
              <a:rPr lang="en-US" u="none" strike="noStrike" dirty="0">
                <a:solidFill>
                  <a:srgbClr val="2A2C30"/>
                </a:solidFill>
                <a:latin typeface="Arial" panose="020B0604020202020204" pitchFamily="34" charset="0"/>
              </a:rPr>
              <a:t>Alleges that </a:t>
            </a:r>
            <a:r>
              <a:rPr lang="en-US" b="0" i="0" dirty="0">
                <a:solidFill>
                  <a:srgbClr val="2A2C30"/>
                </a:solidFill>
                <a:effectLst/>
                <a:latin typeface="Arial" panose="020B0604020202020204" pitchFamily="34" charset="0"/>
              </a:rPr>
              <a:t>Chevron’s pledge of “ever-cleaner energy” amounts to so-called greenwashing because it hides the reality that the company’s production plans may end up increasing absolute emissions.</a:t>
            </a:r>
            <a:endParaRPr lang="en-US" u="none" strike="noStrike" dirty="0">
              <a:solidFill>
                <a:srgbClr val="2A2C3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69224B4-5E74-4969-91C1-2EA4392F801F}"/>
              </a:ext>
            </a:extLst>
          </p:cNvPr>
          <p:cNvSpPr>
            <a:spLocks noGrp="1"/>
          </p:cNvSpPr>
          <p:nvPr>
            <p:ph type="sldNum" sz="quarter" idx="12"/>
          </p:nvPr>
        </p:nvSpPr>
        <p:spPr/>
        <p:txBody>
          <a:bodyPr/>
          <a:lstStyle/>
          <a:p>
            <a:fld id="{007DE01E-53D4-48D3-B13F-A3D6DBCABD7F}" type="slidenum">
              <a:rPr lang="en-US" smtClean="0"/>
              <a:t>66</a:t>
            </a:fld>
            <a:endParaRPr lang="en-US"/>
          </a:p>
        </p:txBody>
      </p:sp>
    </p:spTree>
    <p:extLst>
      <p:ext uri="{BB962C8B-B14F-4D97-AF65-F5344CB8AC3E}">
        <p14:creationId xmlns:p14="http://schemas.microsoft.com/office/powerpoint/2010/main" val="4019494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6"/>
            <a:ext cx="8610600" cy="1450975"/>
          </a:xfrm>
        </p:spPr>
        <p:txBody>
          <a:bodyPr>
            <a:normAutofit/>
          </a:bodyPr>
          <a:lstStyle/>
          <a:p>
            <a:r>
              <a:rPr lang="en-US" sz="4400" b="1" dirty="0"/>
              <a:t>Concluding Thoughts</a:t>
            </a:r>
          </a:p>
        </p:txBody>
      </p:sp>
      <p:sp>
        <p:nvSpPr>
          <p:cNvPr id="3" name="Content Placeholder 2"/>
          <p:cNvSpPr>
            <a:spLocks noGrp="1"/>
          </p:cNvSpPr>
          <p:nvPr>
            <p:ph type="subTitle" idx="1"/>
          </p:nvPr>
        </p:nvSpPr>
        <p:spPr/>
        <p:txBody>
          <a:bodyPr>
            <a:normAutofit/>
          </a:bodyPr>
          <a:lstStyle/>
          <a:p>
            <a:pPr>
              <a:lnSpc>
                <a:spcPct val="110000"/>
              </a:lnSpc>
              <a:spcBef>
                <a:spcPts val="1200"/>
              </a:spcBef>
            </a:pPr>
            <a:endParaRPr lang="en-US" dirty="0">
              <a:solidFill>
                <a:srgbClr val="006600"/>
              </a:solidFill>
            </a:endParaRPr>
          </a:p>
        </p:txBody>
      </p:sp>
      <p:sp>
        <p:nvSpPr>
          <p:cNvPr id="4" name="Slide Number Placeholder 3"/>
          <p:cNvSpPr>
            <a:spLocks noGrp="1"/>
          </p:cNvSpPr>
          <p:nvPr>
            <p:ph type="sldNum" sz="quarter" idx="12"/>
          </p:nvPr>
        </p:nvSpPr>
        <p:spPr/>
        <p:txBody>
          <a:bodyPr/>
          <a:lstStyle/>
          <a:p>
            <a:fld id="{086DE4FF-30C8-4754-958A-E7FEB1517563}" type="slidenum">
              <a:rPr lang="en-US" smtClean="0"/>
              <a:t>67</a:t>
            </a:fld>
            <a:endParaRPr lang="en-US" dirty="0"/>
          </a:p>
        </p:txBody>
      </p:sp>
      <p:pic>
        <p:nvPicPr>
          <p:cNvPr id="6" name="Picture 5">
            <a:extLst>
              <a:ext uri="{FF2B5EF4-FFF2-40B4-BE49-F238E27FC236}">
                <a16:creationId xmlns:a16="http://schemas.microsoft.com/office/drawing/2014/main" id="{E8F8E9C5-AD9C-4844-975B-F37BB4107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495300"/>
            <a:ext cx="1962150" cy="571500"/>
          </a:xfrm>
          <a:prstGeom prst="rect">
            <a:avLst/>
          </a:prstGeom>
        </p:spPr>
      </p:pic>
    </p:spTree>
    <p:extLst>
      <p:ext uri="{BB962C8B-B14F-4D97-AF65-F5344CB8AC3E}">
        <p14:creationId xmlns:p14="http://schemas.microsoft.com/office/powerpoint/2010/main" val="1842430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628C-CB43-4FCC-924D-903AA42F9A41}"/>
              </a:ext>
            </a:extLst>
          </p:cNvPr>
          <p:cNvSpPr>
            <a:spLocks noGrp="1"/>
          </p:cNvSpPr>
          <p:nvPr>
            <p:ph type="title"/>
          </p:nvPr>
        </p:nvSpPr>
        <p:spPr>
          <a:xfrm>
            <a:off x="617095" y="954633"/>
            <a:ext cx="10957809" cy="1325563"/>
          </a:xfrm>
        </p:spPr>
        <p:txBody>
          <a:bodyPr>
            <a:normAutofit/>
          </a:bodyPr>
          <a:lstStyle/>
          <a:p>
            <a:pPr algn="ctr"/>
            <a:r>
              <a:rPr lang="en-US" sz="4000" dirty="0"/>
              <a:t>Your Team Should Be Multidisciplinary</a:t>
            </a:r>
          </a:p>
        </p:txBody>
      </p:sp>
      <p:sp>
        <p:nvSpPr>
          <p:cNvPr id="3" name="Content Placeholder 2">
            <a:extLst>
              <a:ext uri="{FF2B5EF4-FFF2-40B4-BE49-F238E27FC236}">
                <a16:creationId xmlns:a16="http://schemas.microsoft.com/office/drawing/2014/main" id="{37F71F4B-2E5B-4F06-9876-A7225DCCEB04}"/>
              </a:ext>
            </a:extLst>
          </p:cNvPr>
          <p:cNvSpPr>
            <a:spLocks noGrp="1"/>
          </p:cNvSpPr>
          <p:nvPr>
            <p:ph idx="1"/>
          </p:nvPr>
        </p:nvSpPr>
        <p:spPr>
          <a:xfrm>
            <a:off x="838200" y="2181770"/>
            <a:ext cx="10515600" cy="4351338"/>
          </a:xfrm>
        </p:spPr>
        <p:txBody>
          <a:bodyPr>
            <a:normAutofit/>
          </a:bodyPr>
          <a:lstStyle/>
          <a:p>
            <a:pPr>
              <a:spcBef>
                <a:spcPts val="1200"/>
              </a:spcBef>
              <a:spcAft>
                <a:spcPts val="1200"/>
              </a:spcAft>
            </a:pPr>
            <a:r>
              <a:rPr lang="en-US" sz="2400" dirty="0"/>
              <a:t>A multidisciplinary team is often helpful.</a:t>
            </a:r>
          </a:p>
          <a:p>
            <a:pPr>
              <a:spcBef>
                <a:spcPts val="1200"/>
              </a:spcBef>
              <a:spcAft>
                <a:spcPts val="1200"/>
              </a:spcAft>
            </a:pPr>
            <a:r>
              <a:rPr lang="en-US" sz="2400" dirty="0"/>
              <a:t>Include legal counsel. Counsel can provide legal advice and regulatory interpretation.</a:t>
            </a:r>
          </a:p>
          <a:p>
            <a:pPr lvl="1">
              <a:spcBef>
                <a:spcPts val="1200"/>
              </a:spcBef>
              <a:spcAft>
                <a:spcPts val="1200"/>
              </a:spcAft>
            </a:pPr>
            <a:r>
              <a:rPr lang="en-US" dirty="0"/>
              <a:t>Avoid FTC/State Attorneys General enforcement.</a:t>
            </a:r>
          </a:p>
          <a:p>
            <a:pPr lvl="1">
              <a:spcBef>
                <a:spcPts val="1200"/>
              </a:spcBef>
              <a:spcAft>
                <a:spcPts val="1200"/>
              </a:spcAft>
            </a:pPr>
            <a:r>
              <a:rPr lang="en-US" dirty="0"/>
              <a:t>Avoid private party litigation.</a:t>
            </a:r>
          </a:p>
          <a:p>
            <a:pPr>
              <a:spcBef>
                <a:spcPts val="1200"/>
              </a:spcBef>
              <a:spcAft>
                <a:spcPts val="1200"/>
              </a:spcAft>
            </a:pPr>
            <a:r>
              <a:rPr lang="en-US" sz="2400" dirty="0"/>
              <a:t>Counsel can help defend your company should you be challenged.</a:t>
            </a:r>
          </a:p>
        </p:txBody>
      </p:sp>
      <p:sp>
        <p:nvSpPr>
          <p:cNvPr id="4" name="Slide Number Placeholder 3">
            <a:extLst>
              <a:ext uri="{FF2B5EF4-FFF2-40B4-BE49-F238E27FC236}">
                <a16:creationId xmlns:a16="http://schemas.microsoft.com/office/drawing/2014/main" id="{792EBD79-A005-47E1-B490-588E7C604150}"/>
              </a:ext>
            </a:extLst>
          </p:cNvPr>
          <p:cNvSpPr>
            <a:spLocks noGrp="1"/>
          </p:cNvSpPr>
          <p:nvPr>
            <p:ph type="sldNum" sz="quarter" idx="12"/>
          </p:nvPr>
        </p:nvSpPr>
        <p:spPr/>
        <p:txBody>
          <a:bodyPr/>
          <a:lstStyle/>
          <a:p>
            <a:fld id="{007DE01E-53D4-48D3-B13F-A3D6DBCABD7F}" type="slidenum">
              <a:rPr lang="en-US" smtClean="0"/>
              <a:t>68</a:t>
            </a:fld>
            <a:endParaRPr lang="en-US"/>
          </a:p>
        </p:txBody>
      </p:sp>
    </p:spTree>
    <p:extLst>
      <p:ext uri="{BB962C8B-B14F-4D97-AF65-F5344CB8AC3E}">
        <p14:creationId xmlns:p14="http://schemas.microsoft.com/office/powerpoint/2010/main" val="2860815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862-BC34-4D6B-AF38-0FF555B64DE3}"/>
              </a:ext>
            </a:extLst>
          </p:cNvPr>
          <p:cNvSpPr>
            <a:spLocks noGrp="1"/>
          </p:cNvSpPr>
          <p:nvPr>
            <p:ph type="title"/>
          </p:nvPr>
        </p:nvSpPr>
        <p:spPr>
          <a:xfrm>
            <a:off x="838200" y="716712"/>
            <a:ext cx="10515600" cy="1325563"/>
          </a:xfrm>
        </p:spPr>
        <p:txBody>
          <a:bodyPr>
            <a:normAutofit/>
          </a:bodyPr>
          <a:lstStyle/>
          <a:p>
            <a:pPr algn="ctr"/>
            <a:r>
              <a:rPr lang="en-US" sz="4000" dirty="0"/>
              <a:t>Concluding Thoughts</a:t>
            </a:r>
          </a:p>
        </p:txBody>
      </p:sp>
      <p:sp>
        <p:nvSpPr>
          <p:cNvPr id="3" name="Content Placeholder 2">
            <a:extLst>
              <a:ext uri="{FF2B5EF4-FFF2-40B4-BE49-F238E27FC236}">
                <a16:creationId xmlns:a16="http://schemas.microsoft.com/office/drawing/2014/main" id="{93538FC5-F494-4C96-833F-2DBE63DE2EDE}"/>
              </a:ext>
            </a:extLst>
          </p:cNvPr>
          <p:cNvSpPr>
            <a:spLocks noGrp="1"/>
          </p:cNvSpPr>
          <p:nvPr>
            <p:ph idx="1"/>
          </p:nvPr>
        </p:nvSpPr>
        <p:spPr>
          <a:xfrm>
            <a:off x="838200" y="1974819"/>
            <a:ext cx="10515600" cy="4102926"/>
          </a:xfrm>
        </p:spPr>
        <p:txBody>
          <a:bodyPr>
            <a:normAutofit fontScale="62500" lnSpcReduction="20000"/>
          </a:bodyPr>
          <a:lstStyle/>
          <a:p>
            <a:pPr>
              <a:lnSpc>
                <a:spcPct val="110000"/>
              </a:lnSpc>
              <a:spcBef>
                <a:spcPts val="900"/>
              </a:spcBef>
            </a:pPr>
            <a:r>
              <a:rPr lang="en-US" sz="2900" dirty="0"/>
              <a:t>Green marketing claims are highly regulated and require a multi-disciplinary approach to compliance. Noncompliance can be costly and embarrassing. </a:t>
            </a:r>
          </a:p>
          <a:p>
            <a:pPr>
              <a:lnSpc>
                <a:spcPct val="110000"/>
              </a:lnSpc>
              <a:spcBef>
                <a:spcPts val="900"/>
              </a:spcBef>
            </a:pPr>
            <a:r>
              <a:rPr lang="en-US" sz="2900" dirty="0"/>
              <a:t>FTC’s Green Guides provide a limited number of examples.  </a:t>
            </a:r>
          </a:p>
          <a:p>
            <a:pPr lvl="1">
              <a:lnSpc>
                <a:spcPct val="110000"/>
              </a:lnSpc>
              <a:spcBef>
                <a:spcPts val="900"/>
              </a:spcBef>
            </a:pPr>
            <a:r>
              <a:rPr lang="en-US" dirty="0"/>
              <a:t>If your situation is not addressed, carefully review claim before making it to ensure you have substantiation for all claims a reasonable consumer might see.  </a:t>
            </a:r>
          </a:p>
          <a:p>
            <a:pPr lvl="1">
              <a:lnSpc>
                <a:spcPct val="110000"/>
              </a:lnSpc>
              <a:spcBef>
                <a:spcPts val="900"/>
              </a:spcBef>
            </a:pPr>
            <a:r>
              <a:rPr lang="en-US" dirty="0"/>
              <a:t>Consider consumer perception studies if necessary.</a:t>
            </a:r>
          </a:p>
          <a:p>
            <a:pPr>
              <a:lnSpc>
                <a:spcPct val="110000"/>
              </a:lnSpc>
              <a:spcBef>
                <a:spcPts val="900"/>
              </a:spcBef>
            </a:pPr>
            <a:r>
              <a:rPr lang="en-US" sz="2900" dirty="0"/>
              <a:t>Guides are merely guidance, so deviations are allowed, but they will be scrutinized.  If planning to deviate, consider consumer perception studies to document claims and document lack of deception in the event of a legal challenge.</a:t>
            </a:r>
          </a:p>
          <a:p>
            <a:pPr>
              <a:lnSpc>
                <a:spcPct val="110000"/>
              </a:lnSpc>
              <a:spcBef>
                <a:spcPts val="900"/>
              </a:spcBef>
            </a:pPr>
            <a:r>
              <a:rPr lang="en-US" altLang="en-US" sz="3200" dirty="0"/>
              <a:t>If you think you may have significant noncompliance, don’t wait.  Consider an internal compliance audit.   Bad things can happen to good companies.</a:t>
            </a:r>
          </a:p>
          <a:p>
            <a:pPr>
              <a:lnSpc>
                <a:spcPct val="110000"/>
              </a:lnSpc>
              <a:spcBef>
                <a:spcPts val="900"/>
              </a:spcBef>
            </a:pPr>
            <a:r>
              <a:rPr lang="en-US" sz="2900" b="1" u="sng" dirty="0"/>
              <a:t>Bottom line advice</a:t>
            </a:r>
            <a:r>
              <a:rPr lang="en-US" sz="2900" dirty="0"/>
              <a:t>:  Tell the truth, don’t overstate your case, substantiate your claims, be transparent in your choices, and strive for clarity and specificity in your claims.</a:t>
            </a:r>
          </a:p>
          <a:p>
            <a:pPr marL="0" indent="0">
              <a:buNone/>
            </a:pPr>
            <a:endParaRPr lang="en-US" dirty="0"/>
          </a:p>
        </p:txBody>
      </p:sp>
      <p:sp>
        <p:nvSpPr>
          <p:cNvPr id="4" name="Slide Number Placeholder 3">
            <a:extLst>
              <a:ext uri="{FF2B5EF4-FFF2-40B4-BE49-F238E27FC236}">
                <a16:creationId xmlns:a16="http://schemas.microsoft.com/office/drawing/2014/main" id="{541E68BC-4A5D-4376-AEC7-E15DA82B042D}"/>
              </a:ext>
            </a:extLst>
          </p:cNvPr>
          <p:cNvSpPr>
            <a:spLocks noGrp="1"/>
          </p:cNvSpPr>
          <p:nvPr>
            <p:ph type="sldNum" sz="quarter" idx="12"/>
          </p:nvPr>
        </p:nvSpPr>
        <p:spPr/>
        <p:txBody>
          <a:bodyPr/>
          <a:lstStyle/>
          <a:p>
            <a:fld id="{007DE01E-53D4-48D3-B13F-A3D6DBCABD7F}" type="slidenum">
              <a:rPr lang="en-US" smtClean="0"/>
              <a:t>69</a:t>
            </a:fld>
            <a:endParaRPr lang="en-US"/>
          </a:p>
        </p:txBody>
      </p:sp>
    </p:spTree>
    <p:extLst>
      <p:ext uri="{BB962C8B-B14F-4D97-AF65-F5344CB8AC3E}">
        <p14:creationId xmlns:p14="http://schemas.microsoft.com/office/powerpoint/2010/main" val="183105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1" y="2133600"/>
            <a:ext cx="9274629" cy="1400629"/>
          </a:xfrm>
        </p:spPr>
        <p:txBody>
          <a:bodyPr>
            <a:normAutofit/>
          </a:bodyPr>
          <a:lstStyle/>
          <a:p>
            <a:r>
              <a:rPr lang="en-US" sz="4400" b="1" dirty="0"/>
              <a:t>Background on </a:t>
            </a:r>
            <a:br>
              <a:rPr lang="en-US" sz="4400" b="1" dirty="0"/>
            </a:br>
            <a:r>
              <a:rPr lang="en-US" sz="4400" b="1" dirty="0"/>
              <a:t>Green Marketing</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86DE4FF-30C8-4754-958A-E7FEB1517563}" type="slidenum">
              <a:rPr lang="en-US" smtClean="0"/>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63550"/>
            <a:ext cx="1962150" cy="571500"/>
          </a:xfrm>
          <a:prstGeom prst="rect">
            <a:avLst/>
          </a:prstGeom>
        </p:spPr>
      </p:pic>
    </p:spTree>
    <p:extLst>
      <p:ext uri="{BB962C8B-B14F-4D97-AF65-F5344CB8AC3E}">
        <p14:creationId xmlns:p14="http://schemas.microsoft.com/office/powerpoint/2010/main" val="2849132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6"/>
            <a:ext cx="8610600" cy="1450975"/>
          </a:xfrm>
        </p:spPr>
        <p:txBody>
          <a:bodyPr>
            <a:normAutofit/>
          </a:bodyPr>
          <a:lstStyle/>
          <a:p>
            <a:r>
              <a:rPr lang="en-US" sz="4400" b="1" dirty="0"/>
              <a:t>Discussion</a:t>
            </a:r>
          </a:p>
        </p:txBody>
      </p:sp>
      <p:sp>
        <p:nvSpPr>
          <p:cNvPr id="3" name="Content Placeholder 2"/>
          <p:cNvSpPr>
            <a:spLocks noGrp="1"/>
          </p:cNvSpPr>
          <p:nvPr>
            <p:ph type="subTitle" idx="1"/>
          </p:nvPr>
        </p:nvSpPr>
        <p:spPr/>
        <p:txBody>
          <a:bodyPr>
            <a:normAutofit/>
          </a:bodyPr>
          <a:lstStyle/>
          <a:p>
            <a:pPr>
              <a:lnSpc>
                <a:spcPct val="110000"/>
              </a:lnSpc>
              <a:spcBef>
                <a:spcPts val="1200"/>
              </a:spcBef>
            </a:pPr>
            <a:endParaRPr lang="en-US" dirty="0">
              <a:solidFill>
                <a:srgbClr val="006600"/>
              </a:solidFill>
            </a:endParaRPr>
          </a:p>
        </p:txBody>
      </p:sp>
      <p:sp>
        <p:nvSpPr>
          <p:cNvPr id="4" name="Slide Number Placeholder 3"/>
          <p:cNvSpPr>
            <a:spLocks noGrp="1"/>
          </p:cNvSpPr>
          <p:nvPr>
            <p:ph type="sldNum" sz="quarter" idx="12"/>
          </p:nvPr>
        </p:nvSpPr>
        <p:spPr/>
        <p:txBody>
          <a:bodyPr/>
          <a:lstStyle/>
          <a:p>
            <a:fld id="{086DE4FF-30C8-4754-958A-E7FEB1517563}" type="slidenum">
              <a:rPr lang="en-US" smtClean="0"/>
              <a:t>70</a:t>
            </a:fld>
            <a:endParaRPr lang="en-US" dirty="0"/>
          </a:p>
        </p:txBody>
      </p:sp>
      <p:pic>
        <p:nvPicPr>
          <p:cNvPr id="6" name="Picture 5">
            <a:extLst>
              <a:ext uri="{FF2B5EF4-FFF2-40B4-BE49-F238E27FC236}">
                <a16:creationId xmlns:a16="http://schemas.microsoft.com/office/drawing/2014/main" id="{E8F8E9C5-AD9C-4844-975B-F37BB4107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495300"/>
            <a:ext cx="1962150" cy="571500"/>
          </a:xfrm>
          <a:prstGeom prst="rect">
            <a:avLst/>
          </a:prstGeom>
        </p:spPr>
      </p:pic>
    </p:spTree>
    <p:extLst>
      <p:ext uri="{BB962C8B-B14F-4D97-AF65-F5344CB8AC3E}">
        <p14:creationId xmlns:p14="http://schemas.microsoft.com/office/powerpoint/2010/main" val="3132763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FB6B-13A5-913B-0231-7003CC51A49D}"/>
              </a:ext>
            </a:extLst>
          </p:cNvPr>
          <p:cNvSpPr>
            <a:spLocks noGrp="1"/>
          </p:cNvSpPr>
          <p:nvPr>
            <p:ph type="title"/>
          </p:nvPr>
        </p:nvSpPr>
        <p:spPr>
          <a:xfrm>
            <a:off x="838200" y="1019800"/>
            <a:ext cx="10515600" cy="1325563"/>
          </a:xfrm>
        </p:spPr>
        <p:txBody>
          <a:bodyPr>
            <a:normAutofit/>
          </a:bodyPr>
          <a:lstStyle/>
          <a:p>
            <a:pPr algn="ctr"/>
            <a:r>
              <a:rPr lang="en-US" sz="4000" b="1" dirty="0"/>
              <a:t>Further Questions</a:t>
            </a:r>
          </a:p>
        </p:txBody>
      </p:sp>
      <p:graphicFrame>
        <p:nvGraphicFramePr>
          <p:cNvPr id="5" name="Table 5">
            <a:extLst>
              <a:ext uri="{FF2B5EF4-FFF2-40B4-BE49-F238E27FC236}">
                <a16:creationId xmlns:a16="http://schemas.microsoft.com/office/drawing/2014/main" id="{F8E5A91A-DCD0-D041-2742-37D6E6E9BE20}"/>
              </a:ext>
            </a:extLst>
          </p:cNvPr>
          <p:cNvGraphicFramePr>
            <a:graphicFrameLocks noGrp="1"/>
          </p:cNvGraphicFramePr>
          <p:nvPr>
            <p:ph idx="1"/>
            <p:extLst>
              <p:ext uri="{D42A27DB-BD31-4B8C-83A1-F6EECF244321}">
                <p14:modId xmlns:p14="http://schemas.microsoft.com/office/powerpoint/2010/main" val="1408715449"/>
              </p:ext>
            </p:extLst>
          </p:nvPr>
        </p:nvGraphicFramePr>
        <p:xfrm>
          <a:off x="838200" y="2651760"/>
          <a:ext cx="10515600" cy="1554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7414529"/>
                    </a:ext>
                  </a:extLst>
                </a:gridCol>
                <a:gridCol w="5257800">
                  <a:extLst>
                    <a:ext uri="{9D8B030D-6E8A-4147-A177-3AD203B41FA5}">
                      <a16:colId xmlns:a16="http://schemas.microsoft.com/office/drawing/2014/main" val="1389856707"/>
                    </a:ext>
                  </a:extLst>
                </a:gridCol>
              </a:tblGrid>
              <a:tr h="370840">
                <a:tc>
                  <a:txBody>
                    <a:bodyPr/>
                    <a:lstStyle/>
                    <a:p>
                      <a:pPr marL="0" indent="0" algn="ctr">
                        <a:buNone/>
                      </a:pPr>
                      <a:r>
                        <a:rPr lang="en-US" sz="2400" b="0" dirty="0">
                          <a:solidFill>
                            <a:schemeClr val="tx1"/>
                          </a:solidFill>
                        </a:rPr>
                        <a:t>Irene Hantman</a:t>
                      </a:r>
                    </a:p>
                    <a:p>
                      <a:pPr marL="0" indent="0" algn="ctr">
                        <a:buNone/>
                      </a:pPr>
                      <a:r>
                        <a:rPr lang="en-US" sz="2400" b="0" dirty="0">
                          <a:solidFill>
                            <a:schemeClr val="tx1"/>
                          </a:solidFill>
                          <a:hlinkClick r:id="rId2">
                            <a:extLst>
                              <a:ext uri="{A12FA001-AC4F-418D-AE19-62706E023703}">
                                <ahyp:hlinkClr xmlns:ahyp="http://schemas.microsoft.com/office/drawing/2018/hyperlinkcolor" val="tx"/>
                              </a:ext>
                            </a:extLst>
                          </a:hlinkClick>
                        </a:rPr>
                        <a:t>ihantman@verdantlaw.com</a:t>
                      </a:r>
                      <a:endParaRPr lang="en-US" sz="2400" b="0" dirty="0">
                        <a:solidFill>
                          <a:schemeClr val="tx1"/>
                        </a:solidFill>
                      </a:endParaRPr>
                    </a:p>
                    <a:p>
                      <a:pPr marL="0" indent="0" algn="ctr">
                        <a:buNone/>
                      </a:pPr>
                      <a:r>
                        <a:rPr lang="en-US" sz="2400" b="0" dirty="0">
                          <a:solidFill>
                            <a:schemeClr val="tx1"/>
                          </a:solidFill>
                        </a:rPr>
                        <a:t>202.828.1233</a:t>
                      </a:r>
                    </a:p>
                    <a:p>
                      <a:pPr algn="ctr"/>
                      <a:endParaRPr lang="en-US" sz="2400" dirty="0">
                        <a:solidFill>
                          <a:schemeClr val="tx1"/>
                        </a:solidFill>
                      </a:endParaRPr>
                    </a:p>
                  </a:txBody>
                  <a:tcPr>
                    <a:noFill/>
                  </a:tcPr>
                </a:tc>
                <a:tc>
                  <a:txBody>
                    <a:bodyPr/>
                    <a:lstStyle/>
                    <a:p>
                      <a:pPr algn="ctr"/>
                      <a:r>
                        <a:rPr lang="en-US" sz="2400" b="0" dirty="0">
                          <a:solidFill>
                            <a:schemeClr val="tx1"/>
                          </a:solidFill>
                        </a:rPr>
                        <a:t>Philip Moffat</a:t>
                      </a:r>
                    </a:p>
                    <a:p>
                      <a:pPr algn="ctr"/>
                      <a:r>
                        <a:rPr lang="en-US" sz="2400" b="0" dirty="0">
                          <a:solidFill>
                            <a:schemeClr val="tx1"/>
                          </a:solidFill>
                          <a:hlinkClick r:id="rId3">
                            <a:extLst>
                              <a:ext uri="{A12FA001-AC4F-418D-AE19-62706E023703}">
                                <ahyp:hlinkClr xmlns:ahyp="http://schemas.microsoft.com/office/drawing/2018/hyperlinkcolor" val="tx"/>
                              </a:ext>
                            </a:extLst>
                          </a:hlinkClick>
                        </a:rPr>
                        <a:t>pmoffat@verdantlaw.com</a:t>
                      </a:r>
                      <a:endParaRPr lang="en-US" sz="2400" b="0" dirty="0">
                        <a:solidFill>
                          <a:schemeClr val="tx1"/>
                        </a:solidFill>
                      </a:endParaRPr>
                    </a:p>
                    <a:p>
                      <a:pPr algn="ctr"/>
                      <a:r>
                        <a:rPr lang="en-US" sz="2400" b="0" dirty="0">
                          <a:solidFill>
                            <a:schemeClr val="tx1"/>
                          </a:solidFill>
                        </a:rPr>
                        <a:t>202.828.1233</a:t>
                      </a:r>
                    </a:p>
                  </a:txBody>
                  <a:tcPr>
                    <a:noFill/>
                  </a:tcPr>
                </a:tc>
                <a:extLst>
                  <a:ext uri="{0D108BD9-81ED-4DB2-BD59-A6C34878D82A}">
                    <a16:rowId xmlns:a16="http://schemas.microsoft.com/office/drawing/2014/main" val="99784070"/>
                  </a:ext>
                </a:extLst>
              </a:tr>
            </a:tbl>
          </a:graphicData>
        </a:graphic>
      </p:graphicFrame>
      <p:graphicFrame>
        <p:nvGraphicFramePr>
          <p:cNvPr id="4" name="Table 4">
            <a:extLst>
              <a:ext uri="{FF2B5EF4-FFF2-40B4-BE49-F238E27FC236}">
                <a16:creationId xmlns:a16="http://schemas.microsoft.com/office/drawing/2014/main" id="{C2DF32E2-8509-4852-6F29-64C56FC2208C}"/>
              </a:ext>
            </a:extLst>
          </p:cNvPr>
          <p:cNvGraphicFramePr>
            <a:graphicFrameLocks noGrp="1"/>
          </p:cNvGraphicFramePr>
          <p:nvPr/>
        </p:nvGraphicFramePr>
        <p:xfrm>
          <a:off x="1822275" y="3364528"/>
          <a:ext cx="8128000" cy="365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52145931"/>
                    </a:ext>
                  </a:extLst>
                </a:gridCol>
                <a:gridCol w="4064000">
                  <a:extLst>
                    <a:ext uri="{9D8B030D-6E8A-4147-A177-3AD203B41FA5}">
                      <a16:colId xmlns:a16="http://schemas.microsoft.com/office/drawing/2014/main" val="2234619280"/>
                    </a:ext>
                  </a:extLst>
                </a:gridCol>
              </a:tblGrid>
              <a:tr h="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782624830"/>
                  </a:ext>
                </a:extLst>
              </a:tr>
            </a:tbl>
          </a:graphicData>
        </a:graphic>
      </p:graphicFrame>
    </p:spTree>
    <p:extLst>
      <p:ext uri="{BB962C8B-B14F-4D97-AF65-F5344CB8AC3E}">
        <p14:creationId xmlns:p14="http://schemas.microsoft.com/office/powerpoint/2010/main" val="375451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1637" y="827307"/>
            <a:ext cx="8686800" cy="1173163"/>
          </a:xfrm>
        </p:spPr>
        <p:txBody>
          <a:bodyPr>
            <a:normAutofit/>
          </a:bodyPr>
          <a:lstStyle/>
          <a:p>
            <a:pPr algn="ctr" eaLnBrk="1" hangingPunct="1"/>
            <a:r>
              <a:rPr lang="en-US" altLang="en-US" sz="4000" b="1" dirty="0"/>
              <a:t>Green Marketing</a:t>
            </a:r>
          </a:p>
        </p:txBody>
      </p:sp>
      <p:sp>
        <p:nvSpPr>
          <p:cNvPr id="3" name="Content Placeholder 2"/>
          <p:cNvSpPr>
            <a:spLocks noGrp="1"/>
          </p:cNvSpPr>
          <p:nvPr>
            <p:ph idx="1"/>
          </p:nvPr>
        </p:nvSpPr>
        <p:spPr>
          <a:xfrm>
            <a:off x="1133474" y="1977268"/>
            <a:ext cx="9763125" cy="4476751"/>
          </a:xfrm>
        </p:spPr>
        <p:txBody>
          <a:bodyPr rtlCol="0">
            <a:noAutofit/>
          </a:bodyPr>
          <a:lstStyle/>
          <a:p>
            <a:pPr>
              <a:lnSpc>
                <a:spcPct val="100000"/>
              </a:lnSpc>
              <a:spcBef>
                <a:spcPts val="0"/>
              </a:spcBef>
              <a:spcAft>
                <a:spcPts val="1800"/>
              </a:spcAft>
              <a:defRPr/>
            </a:pPr>
            <a:r>
              <a:rPr lang="en-US" sz="2400" dirty="0"/>
              <a:t>Generally refers to marketing products or services in a manner intended to communicate their environmental benefits. </a:t>
            </a:r>
          </a:p>
          <a:p>
            <a:pPr lvl="1">
              <a:lnSpc>
                <a:spcPct val="100000"/>
              </a:lnSpc>
              <a:spcBef>
                <a:spcPts val="0"/>
              </a:spcBef>
              <a:spcAft>
                <a:spcPts val="1800"/>
              </a:spcAft>
              <a:defRPr/>
            </a:pPr>
            <a:r>
              <a:rPr lang="en-US" dirty="0"/>
              <a:t>The product or service may have objective attributes that are “environmentally friendly” </a:t>
            </a:r>
          </a:p>
          <a:p>
            <a:pPr lvl="1">
              <a:lnSpc>
                <a:spcPct val="100000"/>
              </a:lnSpc>
              <a:spcBef>
                <a:spcPts val="0"/>
              </a:spcBef>
              <a:spcAft>
                <a:spcPts val="1800"/>
              </a:spcAft>
              <a:defRPr/>
            </a:pPr>
            <a:r>
              <a:rPr lang="en-US" dirty="0"/>
              <a:t>The product or service may be produced in an “environmentally friendly” way</a:t>
            </a:r>
          </a:p>
          <a:p>
            <a:pPr>
              <a:lnSpc>
                <a:spcPct val="100000"/>
              </a:lnSpc>
              <a:spcBef>
                <a:spcPts val="0"/>
              </a:spcBef>
              <a:spcAft>
                <a:spcPts val="1800"/>
              </a:spcAft>
              <a:defRPr/>
            </a:pPr>
            <a:r>
              <a:rPr lang="en-US" sz="2400" dirty="0"/>
              <a:t>Also known as: Eco-marketing or Environmental Marketing.</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8</a:t>
            </a:fld>
            <a:endParaRPr lang="en-US" altLang="en-US">
              <a:solidFill>
                <a:srgbClr val="898989"/>
              </a:solidFill>
            </a:endParaRPr>
          </a:p>
        </p:txBody>
      </p:sp>
    </p:spTree>
    <p:extLst>
      <p:ext uri="{BB962C8B-B14F-4D97-AF65-F5344CB8AC3E}">
        <p14:creationId xmlns:p14="http://schemas.microsoft.com/office/powerpoint/2010/main" val="252965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2045" y="618452"/>
            <a:ext cx="8686800" cy="1173163"/>
          </a:xfrm>
        </p:spPr>
        <p:txBody>
          <a:bodyPr>
            <a:normAutofit/>
          </a:bodyPr>
          <a:lstStyle/>
          <a:p>
            <a:pPr algn="ctr" eaLnBrk="1" hangingPunct="1"/>
            <a:r>
              <a:rPr lang="en-US" altLang="en-US" sz="4000" b="1" dirty="0"/>
              <a:t>Green Marketing</a:t>
            </a:r>
          </a:p>
        </p:txBody>
      </p:sp>
      <p:sp>
        <p:nvSpPr>
          <p:cNvPr id="3" name="Content Placeholder 2"/>
          <p:cNvSpPr>
            <a:spLocks noGrp="1"/>
          </p:cNvSpPr>
          <p:nvPr>
            <p:ph idx="1"/>
          </p:nvPr>
        </p:nvSpPr>
        <p:spPr>
          <a:xfrm>
            <a:off x="1206186" y="1482352"/>
            <a:ext cx="9779627" cy="4596680"/>
          </a:xfrm>
        </p:spPr>
        <p:txBody>
          <a:bodyPr rtlCol="0">
            <a:noAutofit/>
          </a:bodyPr>
          <a:lstStyle/>
          <a:p>
            <a:pPr>
              <a:lnSpc>
                <a:spcPct val="100000"/>
              </a:lnSpc>
              <a:spcBef>
                <a:spcPts val="0"/>
              </a:spcBef>
              <a:spcAft>
                <a:spcPts val="1200"/>
              </a:spcAft>
            </a:pPr>
            <a:r>
              <a:rPr lang="en-US" altLang="en-US" sz="2000" dirty="0"/>
              <a:t>Green marketing is on the rise for many reasons, including the “green premium”</a:t>
            </a:r>
          </a:p>
          <a:p>
            <a:pPr lvl="1">
              <a:lnSpc>
                <a:spcPct val="100000"/>
              </a:lnSpc>
              <a:spcBef>
                <a:spcPts val="0"/>
              </a:spcBef>
              <a:spcAft>
                <a:spcPts val="1200"/>
              </a:spcAft>
            </a:pPr>
            <a:r>
              <a:rPr lang="en-US" altLang="en-US" sz="2000" dirty="0"/>
              <a:t>Research shows that consumers in the United States and Europe are willing to pay more for “green” products</a:t>
            </a:r>
          </a:p>
          <a:p>
            <a:pPr>
              <a:lnSpc>
                <a:spcPct val="100000"/>
              </a:lnSpc>
              <a:spcBef>
                <a:spcPts val="0"/>
              </a:spcBef>
              <a:spcAft>
                <a:spcPts val="1200"/>
              </a:spcAft>
            </a:pPr>
            <a:r>
              <a:rPr lang="en-US" altLang="en-US" sz="2000" dirty="0"/>
              <a:t>A 2017 Cone Communications Study found the following:</a:t>
            </a:r>
          </a:p>
          <a:p>
            <a:pPr lvl="1">
              <a:lnSpc>
                <a:spcPct val="100000"/>
              </a:lnSpc>
              <a:spcBef>
                <a:spcPts val="0"/>
              </a:spcBef>
              <a:spcAft>
                <a:spcPts val="1200"/>
              </a:spcAft>
            </a:pPr>
            <a:r>
              <a:rPr lang="en-US" altLang="en-US" sz="2000" dirty="0"/>
              <a:t>68% of millennials bought a product with a social or environmental benefit in the past 12 months</a:t>
            </a:r>
          </a:p>
          <a:p>
            <a:pPr lvl="1">
              <a:lnSpc>
                <a:spcPct val="100000"/>
              </a:lnSpc>
              <a:spcBef>
                <a:spcPts val="0"/>
              </a:spcBef>
              <a:spcAft>
                <a:spcPts val="1200"/>
              </a:spcAft>
            </a:pPr>
            <a:r>
              <a:rPr lang="en-US" altLang="en-US" sz="2000" dirty="0"/>
              <a:t>87% of consumers have a more positive image of a company that supports social or environmental issues</a:t>
            </a:r>
          </a:p>
          <a:p>
            <a:pPr lvl="1">
              <a:lnSpc>
                <a:spcPct val="100000"/>
              </a:lnSpc>
              <a:spcBef>
                <a:spcPts val="0"/>
              </a:spcBef>
              <a:spcAft>
                <a:spcPts val="1200"/>
              </a:spcAft>
            </a:pPr>
            <a:r>
              <a:rPr lang="en-US" altLang="en-US" sz="2000" dirty="0"/>
              <a:t>87% of consumers would buy a product with a social and environmental benefit if given the opportunity</a:t>
            </a:r>
          </a:p>
          <a:p>
            <a:pPr lvl="1">
              <a:lnSpc>
                <a:spcPct val="100000"/>
              </a:lnSpc>
              <a:spcBef>
                <a:spcPts val="0"/>
              </a:spcBef>
              <a:spcAft>
                <a:spcPts val="1200"/>
              </a:spcAft>
            </a:pPr>
            <a:r>
              <a:rPr lang="en-US" altLang="en-US" sz="2000" dirty="0"/>
              <a:t>92% of consumers would be more likely to trust a company that supports social or environmental issues</a:t>
            </a:r>
          </a:p>
          <a:p>
            <a:pPr marL="0" indent="0">
              <a:spcBef>
                <a:spcPts val="1200"/>
              </a:spcBef>
              <a:buNone/>
              <a:defRPr/>
            </a:pPr>
            <a:endParaRPr lang="en-US" sz="2400" dirty="0">
              <a:solidFill>
                <a:srgbClr val="006600"/>
              </a:solidFill>
            </a:endParaRPr>
          </a:p>
          <a:p>
            <a:pPr lvl="1">
              <a:spcBef>
                <a:spcPts val="1200"/>
              </a:spcBef>
              <a:defRPr/>
            </a:pPr>
            <a:endParaRPr lang="en-US" sz="2000" dirty="0">
              <a:solidFill>
                <a:srgbClr val="0066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666196-9689-4635-B9A7-9CC9F42F66CC}" type="slidenum">
              <a:rPr lang="en-US" altLang="en-US">
                <a:solidFill>
                  <a:srgbClr val="898989"/>
                </a:solidFill>
              </a:rPr>
              <a:pPr eaLnBrk="1" hangingPunct="1"/>
              <a:t>9</a:t>
            </a:fld>
            <a:endParaRPr lang="en-US" altLang="en-US">
              <a:solidFill>
                <a:srgbClr val="898989"/>
              </a:solidFill>
            </a:endParaRPr>
          </a:p>
        </p:txBody>
      </p:sp>
    </p:spTree>
    <p:extLst>
      <p:ext uri="{BB962C8B-B14F-4D97-AF65-F5344CB8AC3E}">
        <p14:creationId xmlns:p14="http://schemas.microsoft.com/office/powerpoint/2010/main" val="970833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2062c06-f7c1-492a-aa59-4de680720bd5">
      <UserInfo>
        <DisplayName/>
        <AccountId xsi:nil="true"/>
        <AccountType/>
      </UserInfo>
    </SharedWithUsers>
    <TaxCatchAll xmlns="22062c06-f7c1-492a-aa59-4de680720bd5" xsi:nil="true"/>
    <MediaLengthInSeconds xmlns="c65fa9cb-12a5-4cd4-a5ce-27b1dc2f48e3" xsi:nil="true"/>
    <lcf76f155ced4ddcb4097134ff3c332f xmlns="c65fa9cb-12a5-4cd4-a5ce-27b1dc2f48e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8FB53EE3456445B4C3E9988DDFED47" ma:contentTypeVersion="21" ma:contentTypeDescription="Create a new document." ma:contentTypeScope="" ma:versionID="69dae29fb8dceed4a34fba23cba7d8b3">
  <xsd:schema xmlns:xsd="http://www.w3.org/2001/XMLSchema" xmlns:xs="http://www.w3.org/2001/XMLSchema" xmlns:p="http://schemas.microsoft.com/office/2006/metadata/properties" xmlns:ns1="http://schemas.microsoft.com/sharepoint/v3" xmlns:ns2="c65fa9cb-12a5-4cd4-a5ce-27b1dc2f48e3" xmlns:ns3="22062c06-f7c1-492a-aa59-4de680720bd5" targetNamespace="http://schemas.microsoft.com/office/2006/metadata/properties" ma:root="true" ma:fieldsID="8692ae07ed066e61de0df9de04476ff6" ns1:_="" ns2:_="" ns3:_="">
    <xsd:import namespace="http://schemas.microsoft.com/sharepoint/v3"/>
    <xsd:import namespace="c65fa9cb-12a5-4cd4-a5ce-27b1dc2f48e3"/>
    <xsd:import namespace="22062c06-f7c1-492a-aa59-4de680720b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5fa9cb-12a5-4cd4-a5ce-27b1dc2f4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e608478-f364-42b1-92da-1d8a68f506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062c06-f7c1-492a-aa59-4de680720b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da80d36-185b-4036-9184-f390bae58f93}" ma:internalName="TaxCatchAll" ma:showField="CatchAllData" ma:web="22062c06-f7c1-492a-aa59-4de680720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FB861-9FE1-41D3-ACFD-0E494095AEE4}">
  <ds:schemaRefs>
    <ds:schemaRef ds:uri="http://schemas.microsoft.com/office/2006/metadata/properties"/>
    <ds:schemaRef ds:uri="http://schemas.microsoft.com/office/infopath/2007/PartnerControls"/>
    <ds:schemaRef ds:uri="132cc63e-7d66-4688-ba9f-bec85b20dcdc"/>
    <ds:schemaRef ds:uri="http://schemas.microsoft.com/sharepoint/v3"/>
    <ds:schemaRef ds:uri="22062c06-f7c1-492a-aa59-4de680720bd5"/>
    <ds:schemaRef ds:uri="c65fa9cb-12a5-4cd4-a5ce-27b1dc2f48e3"/>
  </ds:schemaRefs>
</ds:datastoreItem>
</file>

<file path=customXml/itemProps2.xml><?xml version="1.0" encoding="utf-8"?>
<ds:datastoreItem xmlns:ds="http://schemas.openxmlformats.org/officeDocument/2006/customXml" ds:itemID="{B9474C27-E64F-4A8D-843E-914F361E7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5fa9cb-12a5-4cd4-a5ce-27b1dc2f48e3"/>
    <ds:schemaRef ds:uri="22062c06-f7c1-492a-aa59-4de680720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5B0382-5653-45D0-8C86-B0E9145290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1423</TotalTime>
  <Words>5381</Words>
  <Application>Microsoft Office PowerPoint</Application>
  <PresentationFormat>Widescreen</PresentationFormat>
  <Paragraphs>477</Paragraphs>
  <Slides>71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Arial Black</vt:lpstr>
      <vt:lpstr>Calibri</vt:lpstr>
      <vt:lpstr>Courier New</vt:lpstr>
      <vt:lpstr>Helvetica</vt:lpstr>
      <vt:lpstr>Open Sans</vt:lpstr>
      <vt:lpstr>Roboto</vt:lpstr>
      <vt:lpstr>Times New Roman</vt:lpstr>
      <vt:lpstr>Verdana</vt:lpstr>
      <vt:lpstr>Office Theme</vt:lpstr>
      <vt:lpstr>It Isn’t Easy Being Green:  Green Marketing and Product Stewardship</vt:lpstr>
      <vt:lpstr>Philip A. Moffat</vt:lpstr>
      <vt:lpstr>Irene A. Hantman</vt:lpstr>
      <vt:lpstr>Verdant Law</vt:lpstr>
      <vt:lpstr>Overview of Presentation</vt:lpstr>
      <vt:lpstr>Reminder</vt:lpstr>
      <vt:lpstr>Background on  Green Marketing</vt:lpstr>
      <vt:lpstr>Green Marketing</vt:lpstr>
      <vt:lpstr>Green Marketing</vt:lpstr>
      <vt:lpstr>Green Marketing</vt:lpstr>
      <vt:lpstr>Green Marketing</vt:lpstr>
      <vt:lpstr>Greenwashing</vt:lpstr>
      <vt:lpstr>7 Sins of Greenwashing</vt:lpstr>
      <vt:lpstr>7 Sins of Greenwashing</vt:lpstr>
      <vt:lpstr>Why Do We Care?</vt:lpstr>
      <vt:lpstr>PowerPoint Presentation</vt:lpstr>
      <vt:lpstr>PowerPoint Presentation</vt:lpstr>
      <vt:lpstr>Regulation of Green Marketing in the United States</vt:lpstr>
      <vt:lpstr>Sources of Regulation </vt:lpstr>
      <vt:lpstr>FTC Act and the “Green Guides”</vt:lpstr>
      <vt:lpstr>FTC Act and the “Green Guides”</vt:lpstr>
      <vt:lpstr>Scope of the Green Guides</vt:lpstr>
      <vt:lpstr>FTC Act and the “Green Guides”</vt:lpstr>
      <vt:lpstr>FTC Policy on Deception</vt:lpstr>
      <vt:lpstr>Substantiation</vt:lpstr>
      <vt:lpstr>Other Principles</vt:lpstr>
      <vt:lpstr>Examples of Specific Topics Covered</vt:lpstr>
      <vt:lpstr>General Environmental Benefit</vt:lpstr>
      <vt:lpstr>Certifications and Seals of Approval </vt:lpstr>
      <vt:lpstr>Certifications and Seals of Approval </vt:lpstr>
      <vt:lpstr>Free-of</vt:lpstr>
      <vt:lpstr>FTC Request for Comment</vt:lpstr>
      <vt:lpstr>Statement of Chair Lina M. Khan</vt:lpstr>
      <vt:lpstr>Effectiveness of the Green Guides</vt:lpstr>
      <vt:lpstr>Should the Green Guides become Rules?</vt:lpstr>
      <vt:lpstr>Should the Green Guides become Rules?</vt:lpstr>
      <vt:lpstr>Specific Claims</vt:lpstr>
      <vt:lpstr>Carbon Offsets and Renewable Energy</vt:lpstr>
      <vt:lpstr>Recyclable</vt:lpstr>
      <vt:lpstr>Recycled Content</vt:lpstr>
      <vt:lpstr>Degradable</vt:lpstr>
      <vt:lpstr>Organic</vt:lpstr>
      <vt:lpstr>Case Study</vt:lpstr>
      <vt:lpstr>Is It Biodegradable and Recyclable?</vt:lpstr>
      <vt:lpstr>Does The Product Biodegrade?</vt:lpstr>
      <vt:lpstr>Does The Product Biodegrade?</vt:lpstr>
      <vt:lpstr>Is The Product Recyclable?</vt:lpstr>
      <vt:lpstr>Is The Product Recyclable?</vt:lpstr>
      <vt:lpstr>Another Consideration</vt:lpstr>
      <vt:lpstr>Enforcement, Litigation, and Related Issues</vt:lpstr>
      <vt:lpstr>FTC and Other Agencies</vt:lpstr>
      <vt:lpstr>Enforcement and Litigation</vt:lpstr>
      <vt:lpstr>Enforcement Outcomes</vt:lpstr>
      <vt:lpstr>FTC Enforcement</vt:lpstr>
      <vt:lpstr>Sample Warning Letter Language</vt:lpstr>
      <vt:lpstr>Warning Letters</vt:lpstr>
      <vt:lpstr>Cases</vt:lpstr>
      <vt:lpstr>Cases</vt:lpstr>
      <vt:lpstr>Cases</vt:lpstr>
      <vt:lpstr>NAD</vt:lpstr>
      <vt:lpstr>NAD</vt:lpstr>
      <vt:lpstr>State Attorneys General</vt:lpstr>
      <vt:lpstr>State Attorneys General</vt:lpstr>
      <vt:lpstr>State Attorneys General</vt:lpstr>
      <vt:lpstr>Private Party Litigation</vt:lpstr>
      <vt:lpstr>Hybrid Litigation</vt:lpstr>
      <vt:lpstr>Concluding Thoughts</vt:lpstr>
      <vt:lpstr>Your Team Should Be Multidisciplinary</vt:lpstr>
      <vt:lpstr>Concluding Thoughts</vt:lpstr>
      <vt:lpstr>Discussion</vt:lpstr>
      <vt:lpstr>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Myers</dc:creator>
  <cp:lastModifiedBy>Irene Hantman</cp:lastModifiedBy>
  <cp:revision>90</cp:revision>
  <dcterms:created xsi:type="dcterms:W3CDTF">2022-04-11T18:31:55Z</dcterms:created>
  <dcterms:modified xsi:type="dcterms:W3CDTF">2024-10-16T13:16:26Z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0x010100AE24D36FD6CB79458E3309B5212EFA4F</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