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notesSlides/notesSlide3.xml" ContentType="application/vnd.openxmlformats-officedocument.presentationml.notesSlide+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notesSlides/notesSlide5.xml" ContentType="application/vnd.openxmlformats-officedocument.presentationml.notesSlide+xml"/>
  <Override PartName="/ppt/tags/tag13.xml" ContentType="application/vnd.openxmlformats-officedocument.presentationml.tags+xml"/>
  <Override PartName="/ppt/notesSlides/notesSlide6.xml" ContentType="application/vnd.openxmlformats-officedocument.presentationml.notesSlide+xml"/>
  <Override PartName="/ppt/tags/tag14.xml" ContentType="application/vnd.openxmlformats-officedocument.presentationml.tags+xml"/>
  <Override PartName="/ppt/notesSlides/notesSlide7.xml" ContentType="application/vnd.openxmlformats-officedocument.presentationml.notesSlide+xml"/>
  <Override PartName="/ppt/tags/tag15.xml" ContentType="application/vnd.openxmlformats-officedocument.presentationml.tags+xml"/>
  <Override PartName="/ppt/notesSlides/notesSlide8.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9.xml" ContentType="application/vnd.openxmlformats-officedocument.presentationml.notesSlide+xml"/>
  <Override PartName="/ppt/tags/tag21.xml" ContentType="application/vnd.openxmlformats-officedocument.presentationml.tags+xml"/>
  <Override PartName="/ppt/notesSlides/notesSlide10.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4"/>
  </p:sldMasterIdLst>
  <p:notesMasterIdLst>
    <p:notesMasterId r:id="rId56"/>
  </p:notesMasterIdLst>
  <p:sldIdLst>
    <p:sldId id="1373" r:id="rId5"/>
    <p:sldId id="1374" r:id="rId6"/>
    <p:sldId id="275" r:id="rId7"/>
    <p:sldId id="276" r:id="rId8"/>
    <p:sldId id="277" r:id="rId9"/>
    <p:sldId id="258" r:id="rId10"/>
    <p:sldId id="280" r:id="rId11"/>
    <p:sldId id="1370" r:id="rId12"/>
    <p:sldId id="1371" r:id="rId13"/>
    <p:sldId id="261" r:id="rId14"/>
    <p:sldId id="262" r:id="rId15"/>
    <p:sldId id="1372" r:id="rId16"/>
    <p:sldId id="260" r:id="rId17"/>
    <p:sldId id="278" r:id="rId18"/>
    <p:sldId id="279" r:id="rId19"/>
    <p:sldId id="271" r:id="rId20"/>
    <p:sldId id="273" r:id="rId21"/>
    <p:sldId id="274" r:id="rId22"/>
    <p:sldId id="267" r:id="rId23"/>
    <p:sldId id="1338" r:id="rId24"/>
    <p:sldId id="1376" r:id="rId25"/>
    <p:sldId id="1375" r:id="rId26"/>
    <p:sldId id="1352" r:id="rId27"/>
    <p:sldId id="257" r:id="rId28"/>
    <p:sldId id="1346" r:id="rId29"/>
    <p:sldId id="1343" r:id="rId30"/>
    <p:sldId id="1344" r:id="rId31"/>
    <p:sldId id="309" r:id="rId32"/>
    <p:sldId id="1354" r:id="rId33"/>
    <p:sldId id="1355" r:id="rId34"/>
    <p:sldId id="1353" r:id="rId35"/>
    <p:sldId id="1345" r:id="rId36"/>
    <p:sldId id="1347" r:id="rId37"/>
    <p:sldId id="1356" r:id="rId38"/>
    <p:sldId id="1366" r:id="rId39"/>
    <p:sldId id="1367" r:id="rId40"/>
    <p:sldId id="1368" r:id="rId41"/>
    <p:sldId id="1369" r:id="rId42"/>
    <p:sldId id="1357" r:id="rId43"/>
    <p:sldId id="1350" r:id="rId44"/>
    <p:sldId id="1358" r:id="rId45"/>
    <p:sldId id="1359" r:id="rId46"/>
    <p:sldId id="1360" r:id="rId47"/>
    <p:sldId id="1351" r:id="rId48"/>
    <p:sldId id="1361" r:id="rId49"/>
    <p:sldId id="1362" r:id="rId50"/>
    <p:sldId id="1364" r:id="rId51"/>
    <p:sldId id="1377" r:id="rId52"/>
    <p:sldId id="1365" r:id="rId53"/>
    <p:sldId id="265" r:id="rId54"/>
    <p:sldId id="266" r:id="rId55"/>
  </p:sldIdLst>
  <p:sldSz cx="12192000" cy="6858000"/>
  <p:notesSz cx="6858000" cy="9144000"/>
  <p:custDataLst>
    <p:tags r:id="rId5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28" userDrawn="1">
          <p15:clr>
            <a:srgbClr val="A4A3A4"/>
          </p15:clr>
        </p15:guide>
        <p15:guide id="2" pos="600" userDrawn="1">
          <p15:clr>
            <a:srgbClr val="A4A3A4"/>
          </p15:clr>
        </p15:guide>
        <p15:guide id="3" pos="3336" userDrawn="1">
          <p15:clr>
            <a:srgbClr val="A4A3A4"/>
          </p15:clr>
        </p15:guide>
        <p15:guide id="4" pos="7152" userDrawn="1">
          <p15:clr>
            <a:srgbClr val="A4A3A4"/>
          </p15:clr>
        </p15:guide>
        <p15:guide id="5" orient="horz" pos="369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8235"/>
    <a:srgbClr val="B4BD30"/>
    <a:srgbClr val="A8C257"/>
    <a:srgbClr val="F3F5E0"/>
    <a:srgbClr val="BBC344"/>
    <a:srgbClr val="B0BB31"/>
    <a:srgbClr val="EBF1D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68" autoAdjust="0"/>
    <p:restoredTop sz="94608" autoAdjust="0"/>
  </p:normalViewPr>
  <p:slideViewPr>
    <p:cSldViewPr snapToGrid="0" showGuides="1">
      <p:cViewPr varScale="1">
        <p:scale>
          <a:sx n="87" d="100"/>
          <a:sy n="87" d="100"/>
        </p:scale>
        <p:origin x="360" y="62"/>
      </p:cViewPr>
      <p:guideLst>
        <p:guide orient="horz" pos="1128"/>
        <p:guide pos="600"/>
        <p:guide pos="3336"/>
        <p:guide pos="7152"/>
        <p:guide orient="horz" pos="3696"/>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gs" Target="tags/tag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4E2937-84FD-464E-A6CA-0DBAD34ED14F}" type="datetimeFigureOut">
              <a:rPr lang="en-US" smtClean="0"/>
              <a:t>10/18/2023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64B801-9BFC-4233-8A4B-1D9121CCDE70}" type="slidenum">
              <a:rPr lang="en-US" smtClean="0"/>
              <a:t>‹#›</a:t>
            </a:fld>
            <a:endParaRPr lang="en-US"/>
          </a:p>
        </p:txBody>
      </p:sp>
    </p:spTree>
    <p:extLst>
      <p:ext uri="{BB962C8B-B14F-4D97-AF65-F5344CB8AC3E}">
        <p14:creationId xmlns:p14="http://schemas.microsoft.com/office/powerpoint/2010/main" val="3260309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May also be worth mentioning that it may not be too late for other facilities, per Ramboll outline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This is a redacted version of the Milliken letter. Let me know if you think it is too gaudy/inappropriate.</a:t>
            </a:r>
          </a:p>
        </p:txBody>
      </p:sp>
      <p:sp>
        <p:nvSpPr>
          <p:cNvPr id="4" name="Slide Number Placeholder 3"/>
          <p:cNvSpPr>
            <a:spLocks noGrp="1"/>
          </p:cNvSpPr>
          <p:nvPr>
            <p:ph type="sldNum" sz="quarter" idx="5"/>
          </p:nvPr>
        </p:nvSpPr>
        <p:spPr/>
        <p:txBody>
          <a:bodyPr/>
          <a:lstStyle/>
          <a:p>
            <a:fld id="{B764B801-9BFC-4233-8A4B-1D9121CCDE70}" type="slidenum">
              <a:rPr lang="en-US" smtClean="0"/>
              <a:t>6</a:t>
            </a:fld>
            <a:endParaRPr lang="en-US"/>
          </a:p>
        </p:txBody>
      </p:sp>
    </p:spTree>
    <p:extLst>
      <p:ext uri="{BB962C8B-B14F-4D97-AF65-F5344CB8AC3E}">
        <p14:creationId xmlns:p14="http://schemas.microsoft.com/office/powerpoint/2010/main" val="776623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ighlight>
                  <a:srgbClr val="FFFF00"/>
                </a:highlight>
              </a:rPr>
              <a:t>The penalty for a violation under TSCA is now $</a:t>
            </a:r>
            <a:r>
              <a:rPr lang="en-US" sz="1800" b="0" i="0" u="none" strike="noStrike" baseline="0" dirty="0">
                <a:latin typeface="Helvetica" panose="020B0604020202020204" pitchFamily="34" charset="0"/>
              </a:rPr>
              <a:t>46,989. this is adjusted according to the nature, circumstances, and extent of the violation. Manufacturing a new chemical substance (i.e., a substance that is not on the TSCA inventory) for a nonexempt commercial purpose is a </a:t>
            </a:r>
            <a:r>
              <a:rPr lang="en-US" sz="1800" b="0" i="0" u="none" strike="noStrike" baseline="0" dirty="0">
                <a:solidFill>
                  <a:srgbClr val="000000"/>
                </a:solidFill>
                <a:latin typeface="Times New Roman" panose="02020603050405020304" pitchFamily="18" charset="0"/>
              </a:rPr>
              <a:t>Hazard Assessment violation. i.e., the nature of the violation is hazard assessment. EPA considers the violation somewhat serious, especially if the substance would have been the subject of a section 5 consent order and it was distributed to consumers. i.e., the circumstances of the violation are “level 1.” Extent is determined based on the volume of the substance that is at issue. For example, if more than 5000 </a:t>
            </a:r>
            <a:r>
              <a:rPr lang="en-US" sz="1800" b="0" i="0" u="none" strike="noStrike" baseline="0" dirty="0" err="1">
                <a:solidFill>
                  <a:srgbClr val="000000"/>
                </a:solidFill>
                <a:latin typeface="Times New Roman" panose="02020603050405020304" pitchFamily="18" charset="0"/>
              </a:rPr>
              <a:t>lbs</a:t>
            </a:r>
            <a:r>
              <a:rPr lang="en-US" sz="1800" b="0" i="0" u="none" strike="noStrike" baseline="0" dirty="0">
                <a:solidFill>
                  <a:srgbClr val="000000"/>
                </a:solidFill>
                <a:latin typeface="Times New Roman" panose="02020603050405020304" pitchFamily="18" charset="0"/>
              </a:rPr>
              <a:t> of the substance was manufactured the extent is considered significant. The penalty is assessed once for every day that the substance was manufactured. The penalty for a significant level 1 violation is approximately $32,000. if the company produced the substance 50 times over the past five years, the penalty could be as much as 1.6 million dollars. </a:t>
            </a:r>
            <a:endParaRPr lang="en-US" dirty="0">
              <a:highlight>
                <a:srgbClr val="FFFF00"/>
              </a:highlight>
            </a:endParaRPr>
          </a:p>
        </p:txBody>
      </p:sp>
      <p:sp>
        <p:nvSpPr>
          <p:cNvPr id="4" name="Slide Number Placeholder 3"/>
          <p:cNvSpPr>
            <a:spLocks noGrp="1"/>
          </p:cNvSpPr>
          <p:nvPr>
            <p:ph type="sldNum" sz="quarter" idx="5"/>
          </p:nvPr>
        </p:nvSpPr>
        <p:spPr/>
        <p:txBody>
          <a:bodyPr/>
          <a:lstStyle/>
          <a:p>
            <a:fld id="{B764B801-9BFC-4233-8A4B-1D9121CCDE70}" type="slidenum">
              <a:rPr lang="en-US" smtClean="0"/>
              <a:t>8</a:t>
            </a:fld>
            <a:endParaRPr lang="en-US"/>
          </a:p>
        </p:txBody>
      </p:sp>
    </p:spTree>
    <p:extLst>
      <p:ext uri="{BB962C8B-B14F-4D97-AF65-F5344CB8AC3E}">
        <p14:creationId xmlns:p14="http://schemas.microsoft.com/office/powerpoint/2010/main" val="8136466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Verdana" panose="020B060403050404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764B801-9BFC-4233-8A4B-1D9121CCDE70}" type="slidenum">
              <a:rPr lang="en-US" smtClean="0"/>
              <a:t>9</a:t>
            </a:fld>
            <a:endParaRPr lang="en-US"/>
          </a:p>
        </p:txBody>
      </p:sp>
    </p:spTree>
    <p:extLst>
      <p:ext uri="{BB962C8B-B14F-4D97-AF65-F5344CB8AC3E}">
        <p14:creationId xmlns:p14="http://schemas.microsoft.com/office/powerpoint/2010/main" val="1474795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64B801-9BFC-4233-8A4B-1D9121CCDE70}" type="slidenum">
              <a:rPr lang="en-US" smtClean="0"/>
              <a:t>10</a:t>
            </a:fld>
            <a:endParaRPr lang="en-US"/>
          </a:p>
        </p:txBody>
      </p:sp>
    </p:spTree>
    <p:extLst>
      <p:ext uri="{BB962C8B-B14F-4D97-AF65-F5344CB8AC3E}">
        <p14:creationId xmlns:p14="http://schemas.microsoft.com/office/powerpoint/2010/main" val="2584969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B764B801-9BFC-4233-8A4B-1D9121CCDE70}" type="slidenum">
              <a:rPr lang="en-US" smtClean="0"/>
              <a:t>11</a:t>
            </a:fld>
            <a:endParaRPr lang="en-US"/>
          </a:p>
        </p:txBody>
      </p:sp>
    </p:spTree>
    <p:extLst>
      <p:ext uri="{BB962C8B-B14F-4D97-AF65-F5344CB8AC3E}">
        <p14:creationId xmlns:p14="http://schemas.microsoft.com/office/powerpoint/2010/main" val="15362615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64B801-9BFC-4233-8A4B-1D9121CCDE70}" type="slidenum">
              <a:rPr lang="en-US" smtClean="0"/>
              <a:t>12</a:t>
            </a:fld>
            <a:endParaRPr lang="en-US"/>
          </a:p>
        </p:txBody>
      </p:sp>
    </p:spTree>
    <p:extLst>
      <p:ext uri="{BB962C8B-B14F-4D97-AF65-F5344CB8AC3E}">
        <p14:creationId xmlns:p14="http://schemas.microsoft.com/office/powerpoint/2010/main" val="35683817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this includes less information than prescribed by Ramboll’s outline</a:t>
            </a:r>
          </a:p>
        </p:txBody>
      </p:sp>
      <p:sp>
        <p:nvSpPr>
          <p:cNvPr id="4" name="Slide Number Placeholder 3"/>
          <p:cNvSpPr>
            <a:spLocks noGrp="1"/>
          </p:cNvSpPr>
          <p:nvPr>
            <p:ph type="sldNum" sz="quarter" idx="5"/>
          </p:nvPr>
        </p:nvSpPr>
        <p:spPr/>
        <p:txBody>
          <a:bodyPr/>
          <a:lstStyle/>
          <a:p>
            <a:fld id="{B764B801-9BFC-4233-8A4B-1D9121CCDE70}" type="slidenum">
              <a:rPr lang="en-US" smtClean="0"/>
              <a:t>13</a:t>
            </a:fld>
            <a:endParaRPr lang="en-US"/>
          </a:p>
        </p:txBody>
      </p:sp>
    </p:spTree>
    <p:extLst>
      <p:ext uri="{BB962C8B-B14F-4D97-AF65-F5344CB8AC3E}">
        <p14:creationId xmlns:p14="http://schemas.microsoft.com/office/powerpoint/2010/main" val="36582806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Nature of the acquisition matters. Asset purchase – when you buy the stuff (e.g., piece of property), but not the company. Could be very broad all IP, all equipment, all real estate, just not business. Prior owner retains liability for violations.</a:t>
            </a:r>
          </a:p>
          <a:p>
            <a:r>
              <a:rPr lang="en-US" dirty="0"/>
              <a:t>v. stock purchase – when you buy the company that owns the stuff. All liabilities come along with the stock.</a:t>
            </a:r>
          </a:p>
          <a:p>
            <a:r>
              <a:rPr lang="en-US" dirty="0"/>
              <a:t>Stock purchase is easier transaction b/c don’t need to get loans, liens, mortgages assigned, transferred, etc.</a:t>
            </a:r>
          </a:p>
        </p:txBody>
      </p:sp>
      <p:sp>
        <p:nvSpPr>
          <p:cNvPr id="4" name="Slide Number Placeholder 3"/>
          <p:cNvSpPr>
            <a:spLocks noGrp="1"/>
          </p:cNvSpPr>
          <p:nvPr>
            <p:ph type="sldNum" sz="quarter" idx="5"/>
          </p:nvPr>
        </p:nvSpPr>
        <p:spPr/>
        <p:txBody>
          <a:bodyPr/>
          <a:lstStyle/>
          <a:p>
            <a:fld id="{B764B801-9BFC-4233-8A4B-1D9121CCDE70}" type="slidenum">
              <a:rPr lang="en-US" smtClean="0"/>
              <a:t>14</a:t>
            </a:fld>
            <a:endParaRPr lang="en-US"/>
          </a:p>
        </p:txBody>
      </p:sp>
    </p:spTree>
    <p:extLst>
      <p:ext uri="{BB962C8B-B14F-4D97-AF65-F5344CB8AC3E}">
        <p14:creationId xmlns:p14="http://schemas.microsoft.com/office/powerpoint/2010/main" val="353137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64B801-9BFC-4233-8A4B-1D9121CCDE70}" type="slidenum">
              <a:rPr lang="en-US" smtClean="0"/>
              <a:t>19</a:t>
            </a:fld>
            <a:endParaRPr lang="en-US"/>
          </a:p>
        </p:txBody>
      </p:sp>
    </p:spTree>
    <p:extLst>
      <p:ext uri="{BB962C8B-B14F-4D97-AF65-F5344CB8AC3E}">
        <p14:creationId xmlns:p14="http://schemas.microsoft.com/office/powerpoint/2010/main" val="3103719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764B801-9BFC-4233-8A4B-1D9121CCDE70}" type="slidenum">
              <a:rPr lang="en-US" smtClean="0"/>
              <a:t>20</a:t>
            </a:fld>
            <a:endParaRPr lang="en-US"/>
          </a:p>
        </p:txBody>
      </p:sp>
    </p:spTree>
    <p:extLst>
      <p:ext uri="{BB962C8B-B14F-4D97-AF65-F5344CB8AC3E}">
        <p14:creationId xmlns:p14="http://schemas.microsoft.com/office/powerpoint/2010/main" val="17112634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6" name="Slide Number Placeholder 5"/>
          <p:cNvSpPr>
            <a:spLocks noGrp="1"/>
          </p:cNvSpPr>
          <p:nvPr>
            <p:ph type="sldNum" sz="quarter" idx="12"/>
          </p:nvPr>
        </p:nvSpPr>
        <p:spPr/>
        <p:txBody>
          <a:bodyPr/>
          <a:lstStyle>
            <a:lvl1pPr>
              <a:defRPr>
                <a:solidFill>
                  <a:srgbClr val="FFFF00"/>
                </a:solidFill>
              </a:defRPr>
            </a:lvl1pPr>
          </a:lstStyle>
          <a:p>
            <a:fld id="{799D8CAA-0D91-4F88-86F2-5F19090A4E2C}" type="slidenum">
              <a:rPr lang="en-US" smtClean="0"/>
              <a:pPr/>
              <a:t>‹#›</a:t>
            </a:fld>
            <a:endParaRPr lang="en-US" dirty="0"/>
          </a:p>
        </p:txBody>
      </p:sp>
      <p:pic>
        <p:nvPicPr>
          <p:cNvPr id="7" name="Graphic 6">
            <a:extLst>
              <a:ext uri="{FF2B5EF4-FFF2-40B4-BE49-F238E27FC236}">
                <a16:creationId xmlns:a16="http://schemas.microsoft.com/office/drawing/2014/main" id="{77403A98-E21A-A1F1-E878-0BD5D94F70B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335986"/>
            <a:ext cx="12192000" cy="2266052"/>
          </a:xfrm>
          <a:prstGeom prst="rect">
            <a:avLst/>
          </a:prstGeom>
        </p:spPr>
      </p:pic>
    </p:spTree>
    <p:extLst>
      <p:ext uri="{BB962C8B-B14F-4D97-AF65-F5344CB8AC3E}">
        <p14:creationId xmlns:p14="http://schemas.microsoft.com/office/powerpoint/2010/main" val="1535466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lvl1pPr>
              <a:defRPr>
                <a:solidFill>
                  <a:srgbClr val="FFFF00"/>
                </a:solidFill>
              </a:defRPr>
            </a:lvl1pPr>
          </a:lstStyle>
          <a:p>
            <a:fld id="{799D8CAA-0D91-4F88-86F2-5F19090A4E2C}" type="slidenum">
              <a:rPr lang="en-US" smtClean="0"/>
              <a:pPr/>
              <a:t>‹#›</a:t>
            </a:fld>
            <a:endParaRPr lang="en-US" dirty="0"/>
          </a:p>
        </p:txBody>
      </p:sp>
      <p:pic>
        <p:nvPicPr>
          <p:cNvPr id="7" name="Graphic 6">
            <a:extLst>
              <a:ext uri="{FF2B5EF4-FFF2-40B4-BE49-F238E27FC236}">
                <a16:creationId xmlns:a16="http://schemas.microsoft.com/office/drawing/2014/main" id="{AEBAA46B-A1C0-702C-7275-8FD72CF567D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918056" y="0"/>
            <a:ext cx="12192000" cy="2266052"/>
          </a:xfrm>
          <a:prstGeom prst="rect">
            <a:avLst/>
          </a:prstGeom>
        </p:spPr>
      </p:pic>
    </p:spTree>
    <p:extLst>
      <p:ext uri="{BB962C8B-B14F-4D97-AF65-F5344CB8AC3E}">
        <p14:creationId xmlns:p14="http://schemas.microsoft.com/office/powerpoint/2010/main" val="3513119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lvl1pPr>
              <a:defRPr>
                <a:solidFill>
                  <a:srgbClr val="FFFF00"/>
                </a:solidFill>
              </a:defRPr>
            </a:lvl1pPr>
          </a:lstStyle>
          <a:p>
            <a:fld id="{799D8CAA-0D91-4F88-86F2-5F19090A4E2C}" type="slidenum">
              <a:rPr lang="en-US" smtClean="0"/>
              <a:pPr/>
              <a:t>‹#›</a:t>
            </a:fld>
            <a:endParaRPr lang="en-US" dirty="0"/>
          </a:p>
        </p:txBody>
      </p:sp>
      <p:pic>
        <p:nvPicPr>
          <p:cNvPr id="6" name="Graphic 5">
            <a:extLst>
              <a:ext uri="{FF2B5EF4-FFF2-40B4-BE49-F238E27FC236}">
                <a16:creationId xmlns:a16="http://schemas.microsoft.com/office/drawing/2014/main" id="{F30165FB-1AC2-7CEB-CD70-C505DCD92A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821075" y="-451989"/>
            <a:ext cx="12192000" cy="2266052"/>
          </a:xfrm>
          <a:prstGeom prst="rect">
            <a:avLst/>
          </a:prstGeom>
        </p:spPr>
      </p:pic>
    </p:spTree>
    <p:extLst>
      <p:ext uri="{BB962C8B-B14F-4D97-AF65-F5344CB8AC3E}">
        <p14:creationId xmlns:p14="http://schemas.microsoft.com/office/powerpoint/2010/main" val="2342444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08A9-7E61-3D7F-9208-3E62DEDB08E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B1CC221-A978-0772-8C0D-B254F4F0F9C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2A236D-9432-E1EC-AC18-76F682736004}"/>
              </a:ext>
            </a:extLst>
          </p:cNvPr>
          <p:cNvSpPr>
            <a:spLocks noGrp="1"/>
          </p:cNvSpPr>
          <p:nvPr>
            <p:ph type="dt" sz="half" idx="10"/>
          </p:nvPr>
        </p:nvSpPr>
        <p:spPr/>
        <p:txBody>
          <a:bodyPr/>
          <a:lstStyle/>
          <a:p>
            <a:fld id="{F10BDA44-6B66-44AB-8FFA-21290E197526}" type="datetimeFigureOut">
              <a:rPr lang="en-US" smtClean="0"/>
              <a:t>10/18/2023</a:t>
            </a:fld>
            <a:endParaRPr lang="en-US"/>
          </a:p>
        </p:txBody>
      </p:sp>
      <p:sp>
        <p:nvSpPr>
          <p:cNvPr id="5" name="Footer Placeholder 4">
            <a:extLst>
              <a:ext uri="{FF2B5EF4-FFF2-40B4-BE49-F238E27FC236}">
                <a16:creationId xmlns:a16="http://schemas.microsoft.com/office/drawing/2014/main" id="{7413E90A-81C4-A194-B608-5344A6E6A0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EEDC1D-AECF-9FDD-5DF4-9A105A789396}"/>
              </a:ext>
            </a:extLst>
          </p:cNvPr>
          <p:cNvSpPr>
            <a:spLocks noGrp="1"/>
          </p:cNvSpPr>
          <p:nvPr>
            <p:ph type="sldNum" sz="quarter" idx="12"/>
          </p:nvPr>
        </p:nvSpPr>
        <p:spPr/>
        <p:txBody>
          <a:bodyPr/>
          <a:lstStyle/>
          <a:p>
            <a:fld id="{B73ACE7F-0EFF-49EC-9056-09B08F9F4AE8}" type="slidenum">
              <a:rPr lang="en-US" smtClean="0"/>
              <a:t>‹#›</a:t>
            </a:fld>
            <a:endParaRPr lang="en-US"/>
          </a:p>
        </p:txBody>
      </p:sp>
    </p:spTree>
    <p:extLst>
      <p:ext uri="{BB962C8B-B14F-4D97-AF65-F5344CB8AC3E}">
        <p14:creationId xmlns:p14="http://schemas.microsoft.com/office/powerpoint/2010/main" val="3844436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F6A08-3C5C-FCF6-2707-9559DA4110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DEB303-6F76-78D5-63A8-B2AD99DADAB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B3B0D56-5B87-9959-AD52-70F93EF2416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FA086C-13CF-BB19-9DF8-EE31D001617B}"/>
              </a:ext>
            </a:extLst>
          </p:cNvPr>
          <p:cNvSpPr>
            <a:spLocks noGrp="1"/>
          </p:cNvSpPr>
          <p:nvPr>
            <p:ph type="dt" sz="half" idx="10"/>
          </p:nvPr>
        </p:nvSpPr>
        <p:spPr/>
        <p:txBody>
          <a:bodyPr/>
          <a:lstStyle/>
          <a:p>
            <a:fld id="{F10BDA44-6B66-44AB-8FFA-21290E197526}" type="datetimeFigureOut">
              <a:rPr lang="en-US" smtClean="0"/>
              <a:t>10/18/2023</a:t>
            </a:fld>
            <a:endParaRPr lang="en-US"/>
          </a:p>
        </p:txBody>
      </p:sp>
      <p:sp>
        <p:nvSpPr>
          <p:cNvPr id="6" name="Footer Placeholder 5">
            <a:extLst>
              <a:ext uri="{FF2B5EF4-FFF2-40B4-BE49-F238E27FC236}">
                <a16:creationId xmlns:a16="http://schemas.microsoft.com/office/drawing/2014/main" id="{7851891B-71CA-D829-C7AB-22BCB76F9D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C6F5AD-6558-92F7-C8AD-0BBAE19E70A6}"/>
              </a:ext>
            </a:extLst>
          </p:cNvPr>
          <p:cNvSpPr>
            <a:spLocks noGrp="1"/>
          </p:cNvSpPr>
          <p:nvPr>
            <p:ph type="sldNum" sz="quarter" idx="12"/>
          </p:nvPr>
        </p:nvSpPr>
        <p:spPr/>
        <p:txBody>
          <a:bodyPr/>
          <a:lstStyle/>
          <a:p>
            <a:fld id="{B73ACE7F-0EFF-49EC-9056-09B08F9F4AE8}" type="slidenum">
              <a:rPr lang="en-US" smtClean="0"/>
              <a:t>‹#›</a:t>
            </a:fld>
            <a:endParaRPr lang="en-US"/>
          </a:p>
        </p:txBody>
      </p:sp>
    </p:spTree>
    <p:extLst>
      <p:ext uri="{BB962C8B-B14F-4D97-AF65-F5344CB8AC3E}">
        <p14:creationId xmlns:p14="http://schemas.microsoft.com/office/powerpoint/2010/main" val="1939149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tags" Target="../tags/tag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3" name="think-cell data - do not delete" hidden="1">
            <a:extLst>
              <a:ext uri="{FF2B5EF4-FFF2-40B4-BE49-F238E27FC236}">
                <a16:creationId xmlns:a16="http://schemas.microsoft.com/office/drawing/2014/main" id="{2645EBAB-BD81-8467-55D1-FA69556A85B4}"/>
              </a:ext>
            </a:extLst>
          </p:cNvPr>
          <p:cNvGraphicFramePr>
            <a:graphicFrameLocks noChangeAspect="1"/>
          </p:cNvGraphicFramePr>
          <p:nvPr userDrawn="1">
            <p:custDataLst>
              <p:tags r:id="rId7"/>
            </p:custDataLst>
            <p:extLst>
              <p:ext uri="{D42A27DB-BD31-4B8C-83A1-F6EECF244321}">
                <p14:modId xmlns:p14="http://schemas.microsoft.com/office/powerpoint/2010/main" val="4962421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32" imgH="533" progId="TCLayout.ActiveDocument.1">
                  <p:embed/>
                </p:oleObj>
              </mc:Choice>
              <mc:Fallback>
                <p:oleObj name="think-cell Slide" r:id="rId8" imgW="532" imgH="533" progId="TCLayout.ActiveDocument.1">
                  <p:embed/>
                  <p:pic>
                    <p:nvPicPr>
                      <p:cNvPr id="13" name="think-cell data - do not delete" hidden="1">
                        <a:extLst>
                          <a:ext uri="{FF2B5EF4-FFF2-40B4-BE49-F238E27FC236}">
                            <a16:creationId xmlns:a16="http://schemas.microsoft.com/office/drawing/2014/main" id="{2645EBAB-BD81-8467-55D1-FA69556A85B4}"/>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10/18/2023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9D8CAA-0D91-4F88-86F2-5F19090A4E2C}" type="slidenum">
              <a:rPr lang="en-US" smtClean="0"/>
              <a:pPr/>
              <a:t>‹#›</a:t>
            </a:fld>
            <a:endParaRPr lang="en-US" dirty="0"/>
          </a:p>
        </p:txBody>
      </p:sp>
      <p:sp>
        <p:nvSpPr>
          <p:cNvPr id="7" name="Rectangle 6">
            <a:extLst>
              <a:ext uri="{FF2B5EF4-FFF2-40B4-BE49-F238E27FC236}">
                <a16:creationId xmlns:a16="http://schemas.microsoft.com/office/drawing/2014/main" id="{FF3DD8C6-62B5-B45C-5798-FC50407837B9}"/>
              </a:ext>
            </a:extLst>
          </p:cNvPr>
          <p:cNvSpPr/>
          <p:nvPr userDrawn="1"/>
        </p:nvSpPr>
        <p:spPr>
          <a:xfrm>
            <a:off x="283779" y="6224332"/>
            <a:ext cx="11908220" cy="63366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TextBox 8">
            <a:extLst>
              <a:ext uri="{FF2B5EF4-FFF2-40B4-BE49-F238E27FC236}">
                <a16:creationId xmlns:a16="http://schemas.microsoft.com/office/drawing/2014/main" id="{7F1F1D33-FD20-E8D3-0138-AA3B85B2569A}"/>
              </a:ext>
            </a:extLst>
          </p:cNvPr>
          <p:cNvSpPr txBox="1"/>
          <p:nvPr userDrawn="1"/>
        </p:nvSpPr>
        <p:spPr>
          <a:xfrm>
            <a:off x="2631092" y="6413702"/>
            <a:ext cx="3999813" cy="307777"/>
          </a:xfrm>
          <a:prstGeom prst="rect">
            <a:avLst/>
          </a:prstGeom>
          <a:noFill/>
        </p:spPr>
        <p:txBody>
          <a:bodyPr wrap="none" rtlCol="0">
            <a:spAutoFit/>
          </a:bodyPr>
          <a:lstStyle/>
          <a:p>
            <a:r>
              <a:rPr lang="en-US" sz="1400" dirty="0">
                <a:solidFill>
                  <a:schemeClr val="bg1"/>
                </a:solidFill>
              </a:rPr>
              <a:t>PSX 2023 </a:t>
            </a:r>
            <a:r>
              <a:rPr lang="en-US" sz="1400" dirty="0">
                <a:solidFill>
                  <a:srgbClr val="FFFF00"/>
                </a:solidFill>
              </a:rPr>
              <a:t>|</a:t>
            </a:r>
            <a:r>
              <a:rPr lang="en-US" sz="1400" dirty="0">
                <a:solidFill>
                  <a:schemeClr val="bg1"/>
                </a:solidFill>
              </a:rPr>
              <a:t> October 17-19, 2023  </a:t>
            </a:r>
            <a:r>
              <a:rPr lang="en-US" sz="1400" dirty="0">
                <a:solidFill>
                  <a:srgbClr val="FFFF00"/>
                </a:solidFill>
              </a:rPr>
              <a:t>|</a:t>
            </a:r>
            <a:r>
              <a:rPr lang="en-US" sz="1400" dirty="0">
                <a:solidFill>
                  <a:schemeClr val="bg1"/>
                </a:solidFill>
              </a:rPr>
              <a:t>  Boston, MA</a:t>
            </a:r>
          </a:p>
        </p:txBody>
      </p:sp>
      <p:pic>
        <p:nvPicPr>
          <p:cNvPr id="11" name="Picture 10" descr="A picture containing text, sign, close&#10;&#10;Description automatically generated">
            <a:extLst>
              <a:ext uri="{FF2B5EF4-FFF2-40B4-BE49-F238E27FC236}">
                <a16:creationId xmlns:a16="http://schemas.microsoft.com/office/drawing/2014/main" id="{1446F7EB-F7D4-2DAA-F5A0-123A2C99D9C6}"/>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0" y="6224241"/>
            <a:ext cx="2184935" cy="642628"/>
          </a:xfrm>
          <a:prstGeom prst="rect">
            <a:avLst/>
          </a:prstGeom>
        </p:spPr>
      </p:pic>
    </p:spTree>
    <p:extLst>
      <p:ext uri="{BB962C8B-B14F-4D97-AF65-F5344CB8AC3E}">
        <p14:creationId xmlns:p14="http://schemas.microsoft.com/office/powerpoint/2010/main" val="3925926678"/>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3" r:id="rId3"/>
    <p:sldLayoutId id="2147483674" r:id="rId4"/>
    <p:sldLayoutId id="2147483675" r:id="rId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6">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5.png"/><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4.xml"/><Relationship Id="rId1" Type="http://schemas.openxmlformats.org/officeDocument/2006/relationships/tags" Target="../tags/tag5.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1.e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1.emf"/></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4.xml"/><Relationship Id="rId1" Type="http://schemas.openxmlformats.org/officeDocument/2006/relationships/tags" Target="../tags/tag8.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em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13.png"/><Relationship Id="rId5" Type="http://schemas.openxmlformats.org/officeDocument/2006/relationships/image" Target="../media/image1.emf"/><Relationship Id="rId4" Type="http://schemas.openxmlformats.org/officeDocument/2006/relationships/oleObject" Target="../embeddings/oleObject8.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9.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1.emf"/><Relationship Id="rId4" Type="http://schemas.openxmlformats.org/officeDocument/2006/relationships/oleObject" Target="../embeddings/oleObject10.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image" Target="../media/image1.emf"/><Relationship Id="rId4" Type="http://schemas.openxmlformats.org/officeDocument/2006/relationships/oleObject" Target="../embeddings/oleObject11.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1.emf"/><Relationship Id="rId4" Type="http://schemas.openxmlformats.org/officeDocument/2006/relationships/oleObject" Target="../embeddings/oleObject12.bin"/></Relationships>
</file>

<file path=ppt/slides/_rels/slide1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notesSlide" Target="../notesSlides/notesSlide7.xml"/><Relationship Id="rId7" Type="http://schemas.openxmlformats.org/officeDocument/2006/relationships/image" Target="../media/image16.sv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15.png"/><Relationship Id="rId5" Type="http://schemas.openxmlformats.org/officeDocument/2006/relationships/image" Target="../media/image1.emf"/><Relationship Id="rId4" Type="http://schemas.openxmlformats.org/officeDocument/2006/relationships/oleObject" Target="../embeddings/oleObject13.bin"/><Relationship Id="rId9" Type="http://schemas.openxmlformats.org/officeDocument/2006/relationships/image" Target="../media/image18.svg"/></Relationships>
</file>

<file path=ppt/slides/_rels/slide1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notesSlide" Target="../notesSlides/notesSlide8.xml"/><Relationship Id="rId7" Type="http://schemas.openxmlformats.org/officeDocument/2006/relationships/image" Target="../media/image20.sv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9.png"/><Relationship Id="rId11" Type="http://schemas.openxmlformats.org/officeDocument/2006/relationships/image" Target="../media/image24.svg"/><Relationship Id="rId5" Type="http://schemas.openxmlformats.org/officeDocument/2006/relationships/image" Target="../media/image1.emf"/><Relationship Id="rId10" Type="http://schemas.openxmlformats.org/officeDocument/2006/relationships/image" Target="../media/image23.png"/><Relationship Id="rId4" Type="http://schemas.openxmlformats.org/officeDocument/2006/relationships/oleObject" Target="../embeddings/oleObject14.bin"/><Relationship Id="rId9" Type="http://schemas.openxmlformats.org/officeDocument/2006/relationships/image" Target="../media/image22.svg"/></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1.e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1.emf"/></Relationships>
</file>

<file path=ppt/slides/_rels/slide17.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oleObject" Target="../embeddings/oleObject17.bin"/><Relationship Id="rId7" Type="http://schemas.openxmlformats.org/officeDocument/2006/relationships/image" Target="../media/image29.png"/><Relationship Id="rId12" Type="http://schemas.openxmlformats.org/officeDocument/2006/relationships/image" Target="../media/image34.svg"/><Relationship Id="rId2" Type="http://schemas.openxmlformats.org/officeDocument/2006/relationships/slideLayout" Target="../slideLayouts/slideLayout2.xml"/><Relationship Id="rId1" Type="http://schemas.openxmlformats.org/officeDocument/2006/relationships/tags" Target="../tags/tag18.xml"/><Relationship Id="rId6" Type="http://schemas.openxmlformats.org/officeDocument/2006/relationships/image" Target="../media/image28.svg"/><Relationship Id="rId11" Type="http://schemas.openxmlformats.org/officeDocument/2006/relationships/image" Target="../media/image33.png"/><Relationship Id="rId5" Type="http://schemas.openxmlformats.org/officeDocument/2006/relationships/image" Target="../media/image27.png"/><Relationship Id="rId10" Type="http://schemas.openxmlformats.org/officeDocument/2006/relationships/image" Target="../media/image32.svg"/><Relationship Id="rId4" Type="http://schemas.openxmlformats.org/officeDocument/2006/relationships/image" Target="../media/image1.emf"/><Relationship Id="rId9"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1.emf"/></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0.xml"/><Relationship Id="rId5" Type="http://schemas.openxmlformats.org/officeDocument/2006/relationships/image" Target="../media/image1.emf"/><Relationship Id="rId4" Type="http://schemas.openxmlformats.org/officeDocument/2006/relationships/oleObject" Target="../embeddings/oleObject19.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21.xml"/><Relationship Id="rId6" Type="http://schemas.openxmlformats.org/officeDocument/2006/relationships/image" Target="../media/image35.jpeg"/><Relationship Id="rId5" Type="http://schemas.openxmlformats.org/officeDocument/2006/relationships/image" Target="../media/image1.emf"/><Relationship Id="rId4" Type="http://schemas.openxmlformats.org/officeDocument/2006/relationships/oleObject" Target="../embeddings/oleObject20.bin"/></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4.xml"/><Relationship Id="rId1" Type="http://schemas.openxmlformats.org/officeDocument/2006/relationships/tags" Target="../tags/tag22.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1.emf"/></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1.emf"/></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1.emf"/></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4.xml"/><Relationship Id="rId1" Type="http://schemas.openxmlformats.org/officeDocument/2006/relationships/tags" Target="../tags/tag26.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1.emf"/></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1.em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1.emf"/></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1.emf"/></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1.emf"/></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1.emf"/></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1.emf"/></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1.e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4.xml"/><Relationship Id="rId1" Type="http://schemas.openxmlformats.org/officeDocument/2006/relationships/tags" Target="../tags/tag34.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1.emf"/></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2.xml"/><Relationship Id="rId1" Type="http://schemas.openxmlformats.org/officeDocument/2006/relationships/tags" Target="../tags/tag35.xml"/><Relationship Id="rId4" Type="http://schemas.openxmlformats.org/officeDocument/2006/relationships/image" Target="../media/image1.emf"/></Relationships>
</file>

<file path=ppt/slides/_rels/slide36.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oleObject" Target="../embeddings/oleObject34.bin"/><Relationship Id="rId7" Type="http://schemas.openxmlformats.org/officeDocument/2006/relationships/image" Target="../media/image42.png"/><Relationship Id="rId2" Type="http://schemas.openxmlformats.org/officeDocument/2006/relationships/slideLayout" Target="../slideLayouts/slideLayout2.xml"/><Relationship Id="rId1" Type="http://schemas.openxmlformats.org/officeDocument/2006/relationships/tags" Target="../tags/tag36.xml"/><Relationship Id="rId6" Type="http://schemas.openxmlformats.org/officeDocument/2006/relationships/image" Target="../media/image41.svg"/><Relationship Id="rId5" Type="http://schemas.openxmlformats.org/officeDocument/2006/relationships/image" Target="../media/image40.png"/><Relationship Id="rId10" Type="http://schemas.openxmlformats.org/officeDocument/2006/relationships/image" Target="../media/image45.svg"/><Relationship Id="rId4" Type="http://schemas.openxmlformats.org/officeDocument/2006/relationships/image" Target="../media/image1.emf"/><Relationship Id="rId9" Type="http://schemas.openxmlformats.org/officeDocument/2006/relationships/image" Target="../media/image44.png"/></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2.xml"/><Relationship Id="rId1" Type="http://schemas.openxmlformats.org/officeDocument/2006/relationships/tags" Target="../tags/tag37.xml"/><Relationship Id="rId4" Type="http://schemas.openxmlformats.org/officeDocument/2006/relationships/image" Target="../media/image1.emf"/></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2.xml"/><Relationship Id="rId1" Type="http://schemas.openxmlformats.org/officeDocument/2006/relationships/tags" Target="../tags/tag38.xml"/><Relationship Id="rId4" Type="http://schemas.openxmlformats.org/officeDocument/2006/relationships/image" Target="../media/image1.emf"/></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4.xml"/><Relationship Id="rId1" Type="http://schemas.openxmlformats.org/officeDocument/2006/relationships/tags" Target="../tags/tag39.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1.emf"/></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Layout" Target="../slideLayouts/slideLayout2.xml"/><Relationship Id="rId1" Type="http://schemas.openxmlformats.org/officeDocument/2006/relationships/tags" Target="../tags/tag40.xml"/><Relationship Id="rId4" Type="http://schemas.openxmlformats.org/officeDocument/2006/relationships/image" Target="../media/image1.emf"/></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Layout" Target="../slideLayouts/slideLayout2.xml"/><Relationship Id="rId1" Type="http://schemas.openxmlformats.org/officeDocument/2006/relationships/tags" Target="../tags/tag41.xml"/><Relationship Id="rId4" Type="http://schemas.openxmlformats.org/officeDocument/2006/relationships/image" Target="../media/image1.emf"/></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Layout" Target="../slideLayouts/slideLayout2.xml"/><Relationship Id="rId1" Type="http://schemas.openxmlformats.org/officeDocument/2006/relationships/tags" Target="../tags/tag42.xml"/><Relationship Id="rId4" Type="http://schemas.openxmlformats.org/officeDocument/2006/relationships/image" Target="../media/image1.emf"/></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Layout" Target="../slideLayouts/slideLayout4.xml"/><Relationship Id="rId1" Type="http://schemas.openxmlformats.org/officeDocument/2006/relationships/tags" Target="../tags/tag43.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1.emf"/></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Layout" Target="../slideLayouts/slideLayout2.xml"/><Relationship Id="rId1" Type="http://schemas.openxmlformats.org/officeDocument/2006/relationships/tags" Target="../tags/tag44.xml"/><Relationship Id="rId4" Type="http://schemas.openxmlformats.org/officeDocument/2006/relationships/image" Target="../media/image1.emf"/></Relationships>
</file>

<file path=ppt/slides/_rels/slide45.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oleObject" Target="../embeddings/oleObject43.bin"/><Relationship Id="rId7" Type="http://schemas.openxmlformats.org/officeDocument/2006/relationships/image" Target="../media/image48.png"/><Relationship Id="rId12" Type="http://schemas.openxmlformats.org/officeDocument/2006/relationships/image" Target="../media/image53.svg"/><Relationship Id="rId2" Type="http://schemas.openxmlformats.org/officeDocument/2006/relationships/slideLayout" Target="../slideLayouts/slideLayout2.xml"/><Relationship Id="rId1" Type="http://schemas.openxmlformats.org/officeDocument/2006/relationships/tags" Target="../tags/tag45.xml"/><Relationship Id="rId6" Type="http://schemas.openxmlformats.org/officeDocument/2006/relationships/image" Target="../media/image45.svg"/><Relationship Id="rId11" Type="http://schemas.openxmlformats.org/officeDocument/2006/relationships/image" Target="../media/image52.png"/><Relationship Id="rId5" Type="http://schemas.openxmlformats.org/officeDocument/2006/relationships/image" Target="../media/image44.png"/><Relationship Id="rId10" Type="http://schemas.openxmlformats.org/officeDocument/2006/relationships/image" Target="../media/image51.svg"/><Relationship Id="rId4" Type="http://schemas.openxmlformats.org/officeDocument/2006/relationships/image" Target="../media/image1.emf"/><Relationship Id="rId9" Type="http://schemas.openxmlformats.org/officeDocument/2006/relationships/image" Target="../media/image50.png"/></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Layout" Target="../slideLayouts/slideLayout2.xml"/><Relationship Id="rId1" Type="http://schemas.openxmlformats.org/officeDocument/2006/relationships/tags" Target="../tags/tag46.xml"/><Relationship Id="rId4" Type="http://schemas.openxmlformats.org/officeDocument/2006/relationships/image" Target="../media/image1.emf"/></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Layout" Target="../slideLayouts/slideLayout2.xml"/><Relationship Id="rId1" Type="http://schemas.openxmlformats.org/officeDocument/2006/relationships/tags" Target="../tags/tag47.xml"/><Relationship Id="rId4" Type="http://schemas.openxmlformats.org/officeDocument/2006/relationships/image" Target="../media/image1.e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Layout" Target="../slideLayouts/slideLayout2.xml"/><Relationship Id="rId1" Type="http://schemas.openxmlformats.org/officeDocument/2006/relationships/tags" Target="../tags/tag48.xml"/><Relationship Id="rId4" Type="http://schemas.openxmlformats.org/officeDocument/2006/relationships/image" Target="../media/image1.e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8" Type="http://schemas.openxmlformats.org/officeDocument/2006/relationships/hyperlink" Target="mailto:ihantman@verdantlaw.com" TargetMode="External"/><Relationship Id="rId3" Type="http://schemas.openxmlformats.org/officeDocument/2006/relationships/oleObject" Target="../embeddings/oleObject47.bin"/><Relationship Id="rId7" Type="http://schemas.openxmlformats.org/officeDocument/2006/relationships/image" Target="../media/image54.jpeg"/><Relationship Id="rId2" Type="http://schemas.openxmlformats.org/officeDocument/2006/relationships/slideLayout" Target="../slideLayouts/slideLayout5.xml"/><Relationship Id="rId1" Type="http://schemas.openxmlformats.org/officeDocument/2006/relationships/tags" Target="../tags/tag49.xml"/><Relationship Id="rId6" Type="http://schemas.openxmlformats.org/officeDocument/2006/relationships/image" Target="../media/image5.png"/><Relationship Id="rId5" Type="http://schemas.openxmlformats.org/officeDocument/2006/relationships/image" Target="../media/image35.jpeg"/><Relationship Id="rId10" Type="http://schemas.openxmlformats.org/officeDocument/2006/relationships/hyperlink" Target="mailto:rdemott@ramboll.com" TargetMode="External"/><Relationship Id="rId4" Type="http://schemas.openxmlformats.org/officeDocument/2006/relationships/image" Target="../media/image1.emf"/><Relationship Id="rId9" Type="http://schemas.openxmlformats.org/officeDocument/2006/relationships/hyperlink" Target="mailto:adeshmukh@rambol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978FEE74-39CF-11E6-567A-0397ADC2BA9A}"/>
              </a:ext>
            </a:extLst>
          </p:cNvPr>
          <p:cNvGraphicFramePr>
            <a:graphicFrameLocks noChangeAspect="1"/>
          </p:cNvGraphicFramePr>
          <p:nvPr>
            <p:custDataLst>
              <p:tags r:id="rId1"/>
            </p:custDataLst>
            <p:extLst>
              <p:ext uri="{D42A27DB-BD31-4B8C-83A1-F6EECF244321}">
                <p14:modId xmlns:p14="http://schemas.microsoft.com/office/powerpoint/2010/main" val="15668160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7" name="think-cell data - do not delete" hidden="1">
                        <a:extLst>
                          <a:ext uri="{FF2B5EF4-FFF2-40B4-BE49-F238E27FC236}">
                            <a16:creationId xmlns:a16="http://schemas.microsoft.com/office/drawing/2014/main" id="{978FEE74-39CF-11E6-567A-0397ADC2BA9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le 4">
            <a:extLst>
              <a:ext uri="{FF2B5EF4-FFF2-40B4-BE49-F238E27FC236}">
                <a16:creationId xmlns:a16="http://schemas.microsoft.com/office/drawing/2014/main" id="{8116C62E-E394-1BE3-1239-6E4EB3DAB7F1}"/>
              </a:ext>
            </a:extLst>
          </p:cNvPr>
          <p:cNvSpPr>
            <a:spLocks noGrp="1"/>
          </p:cNvSpPr>
          <p:nvPr>
            <p:ph type="ctrTitle"/>
          </p:nvPr>
        </p:nvSpPr>
        <p:spPr/>
        <p:txBody>
          <a:bodyPr vert="horz">
            <a:normAutofit fontScale="90000"/>
          </a:bodyPr>
          <a:lstStyle/>
          <a:p>
            <a:r>
              <a:rPr lang="en-GB" dirty="0"/>
              <a:t>TSCA Audits Under EPA’s Audit and </a:t>
            </a:r>
            <a:br>
              <a:rPr lang="en-GB" dirty="0"/>
            </a:br>
            <a:r>
              <a:rPr lang="en-GB" dirty="0"/>
              <a:t>New Owner Policies</a:t>
            </a:r>
            <a:endParaRPr lang="en-US" dirty="0"/>
          </a:p>
        </p:txBody>
      </p:sp>
      <p:sp>
        <p:nvSpPr>
          <p:cNvPr id="6" name="Subtitle 5">
            <a:extLst>
              <a:ext uri="{FF2B5EF4-FFF2-40B4-BE49-F238E27FC236}">
                <a16:creationId xmlns:a16="http://schemas.microsoft.com/office/drawing/2014/main" id="{8E3C04BE-C703-A35C-517A-D7960802C80D}"/>
              </a:ext>
            </a:extLst>
          </p:cNvPr>
          <p:cNvSpPr>
            <a:spLocks noGrp="1"/>
          </p:cNvSpPr>
          <p:nvPr>
            <p:ph type="subTitle" idx="1"/>
          </p:nvPr>
        </p:nvSpPr>
        <p:spPr>
          <a:xfrm>
            <a:off x="1524000" y="3833266"/>
            <a:ext cx="9144000" cy="1655762"/>
          </a:xfrm>
        </p:spPr>
        <p:txBody>
          <a:bodyPr/>
          <a:lstStyle/>
          <a:p>
            <a:r>
              <a:rPr lang="en-US" dirty="0"/>
              <a:t>Ashish P. Deshmukh, PhD </a:t>
            </a:r>
          </a:p>
          <a:p>
            <a:r>
              <a:rPr lang="en-US" dirty="0"/>
              <a:t>Irene </a:t>
            </a:r>
            <a:r>
              <a:rPr lang="en-US" dirty="0" err="1"/>
              <a:t>Hantman</a:t>
            </a:r>
            <a:r>
              <a:rPr lang="en-US" dirty="0"/>
              <a:t> </a:t>
            </a:r>
          </a:p>
          <a:p>
            <a:r>
              <a:rPr lang="en-US" dirty="0"/>
              <a:t>Robert DeMott, PhD, Moderator</a:t>
            </a:r>
          </a:p>
        </p:txBody>
      </p:sp>
      <p:sp>
        <p:nvSpPr>
          <p:cNvPr id="4" name="Slide Number Placeholder 3">
            <a:extLst>
              <a:ext uri="{FF2B5EF4-FFF2-40B4-BE49-F238E27FC236}">
                <a16:creationId xmlns:a16="http://schemas.microsoft.com/office/drawing/2014/main" id="{EEAC001A-11AA-37A6-EE6B-A9E781483901}"/>
              </a:ext>
            </a:extLst>
          </p:cNvPr>
          <p:cNvSpPr>
            <a:spLocks noGrp="1"/>
          </p:cNvSpPr>
          <p:nvPr>
            <p:ph type="sldNum" sz="quarter" idx="12"/>
          </p:nvPr>
        </p:nvSpPr>
        <p:spPr/>
        <p:txBody>
          <a:bodyPr/>
          <a:lstStyle/>
          <a:p>
            <a:fld id="{799D8CAA-0D91-4F88-86F2-5F19090A4E2C}" type="slidenum">
              <a:rPr lang="en-US" smtClean="0"/>
              <a:pPr/>
              <a:t>1</a:t>
            </a:fld>
            <a:endParaRPr lang="en-US" dirty="0"/>
          </a:p>
        </p:txBody>
      </p:sp>
    </p:spTree>
    <p:extLst>
      <p:ext uri="{BB962C8B-B14F-4D97-AF65-F5344CB8AC3E}">
        <p14:creationId xmlns:p14="http://schemas.microsoft.com/office/powerpoint/2010/main" val="2646790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3882FC20-CF6A-ECE1-DB78-1D6E59D3113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8" name="think-cell data - do not delete" hidden="1">
                        <a:extLst>
                          <a:ext uri="{FF2B5EF4-FFF2-40B4-BE49-F238E27FC236}">
                            <a16:creationId xmlns:a16="http://schemas.microsoft.com/office/drawing/2014/main" id="{3882FC20-CF6A-ECE1-DB78-1D6E59D3113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Rectangle 9">
            <a:extLst>
              <a:ext uri="{FF2B5EF4-FFF2-40B4-BE49-F238E27FC236}">
                <a16:creationId xmlns:a16="http://schemas.microsoft.com/office/drawing/2014/main" id="{EB21EE38-C30E-BF95-9BF8-CD69B1841602}"/>
              </a:ext>
            </a:extLst>
          </p:cNvPr>
          <p:cNvSpPr/>
          <p:nvPr/>
        </p:nvSpPr>
        <p:spPr>
          <a:xfrm>
            <a:off x="2990851" y="2607873"/>
            <a:ext cx="8362950" cy="2552700"/>
          </a:xfrm>
          <a:prstGeom prst="rect">
            <a:avLst/>
          </a:prstGeom>
          <a:solidFill>
            <a:schemeClr val="bg1"/>
          </a:solidFill>
          <a:ln>
            <a:noFill/>
          </a:ln>
          <a:effectLst>
            <a:outerShdw blurRad="1524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A3272788-7B7A-BAF0-1618-6A16890710B1}"/>
              </a:ext>
            </a:extLst>
          </p:cNvPr>
          <p:cNvSpPr/>
          <p:nvPr/>
        </p:nvSpPr>
        <p:spPr>
          <a:xfrm>
            <a:off x="1106889" y="2223105"/>
            <a:ext cx="3322236" cy="3322236"/>
          </a:xfrm>
          <a:prstGeom prst="ellipse">
            <a:avLst/>
          </a:prstGeom>
          <a:solidFill>
            <a:schemeClr val="bg1"/>
          </a:solidFill>
          <a:ln>
            <a:noFill/>
          </a:ln>
          <a:effectLst>
            <a:outerShdw blurRad="3937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4B0FD6-7364-BA70-4695-2B5D36CBB921}"/>
              </a:ext>
            </a:extLst>
          </p:cNvPr>
          <p:cNvSpPr>
            <a:spLocks noGrp="1"/>
          </p:cNvSpPr>
          <p:nvPr>
            <p:ph type="title"/>
          </p:nvPr>
        </p:nvSpPr>
        <p:spPr/>
        <p:txBody>
          <a:bodyPr vert="horz" lIns="91440" tIns="45720" rIns="91440" bIns="45720" rtlCol="0" anchor="ctr">
            <a:normAutofit/>
          </a:bodyPr>
          <a:lstStyle/>
          <a:p>
            <a:r>
              <a:rPr lang="en-US" sz="4000" dirty="0"/>
              <a:t>Irene Hantman</a:t>
            </a:r>
          </a:p>
        </p:txBody>
      </p:sp>
      <p:sp>
        <p:nvSpPr>
          <p:cNvPr id="6" name="Slide Number Placeholder 3">
            <a:extLst>
              <a:ext uri="{FF2B5EF4-FFF2-40B4-BE49-F238E27FC236}">
                <a16:creationId xmlns:a16="http://schemas.microsoft.com/office/drawing/2014/main" id="{5A3B2017-D07C-4358-BC88-10FD78349FF5}"/>
              </a:ext>
            </a:extLst>
          </p:cNvPr>
          <p:cNvSpPr>
            <a:spLocks noGrp="1"/>
          </p:cNvSpPr>
          <p:nvPr>
            <p:ph type="sldNum" sz="quarter" idx="12"/>
          </p:nvPr>
        </p:nvSpPr>
        <p:spPr/>
        <p:txBody>
          <a:bodyPr/>
          <a:lstStyle/>
          <a:p>
            <a:fld id="{007DE01E-53D4-48D3-B13F-A3D6DBCABD7F}" type="slidenum">
              <a:rPr lang="en-US" smtClean="0"/>
              <a:t>2</a:t>
            </a:fld>
            <a:endParaRPr lang="en-US" dirty="0"/>
          </a:p>
        </p:txBody>
      </p:sp>
      <p:sp>
        <p:nvSpPr>
          <p:cNvPr id="4" name="Content Placeholder 2">
            <a:extLst>
              <a:ext uri="{FF2B5EF4-FFF2-40B4-BE49-F238E27FC236}">
                <a16:creationId xmlns:a16="http://schemas.microsoft.com/office/drawing/2014/main" id="{633905BE-7650-B3C0-420D-082CF8C9CCE1}"/>
              </a:ext>
            </a:extLst>
          </p:cNvPr>
          <p:cNvSpPr txBox="1">
            <a:spLocks/>
          </p:cNvSpPr>
          <p:nvPr/>
        </p:nvSpPr>
        <p:spPr>
          <a:xfrm>
            <a:off x="4817630" y="2866154"/>
            <a:ext cx="6071087" cy="2036139"/>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a:ea typeface="Times New Roman" panose="02020603050405020304" pitchFamily="18" charset="0"/>
              </a:rPr>
              <a:t>Irene </a:t>
            </a:r>
            <a:r>
              <a:rPr lang="en-US" sz="2000" dirty="0" err="1">
                <a:ea typeface="Times New Roman" panose="02020603050405020304" pitchFamily="18" charset="0"/>
              </a:rPr>
              <a:t>Hantman</a:t>
            </a:r>
            <a:r>
              <a:rPr lang="en-US" sz="2000" dirty="0">
                <a:ea typeface="Times New Roman" panose="02020603050405020304" pitchFamily="18" charset="0"/>
              </a:rPr>
              <a:t> is an attorney with Verdant Law. </a:t>
            </a:r>
            <a:br>
              <a:rPr lang="en-US" sz="2000" dirty="0">
                <a:ea typeface="Times New Roman" panose="02020603050405020304" pitchFamily="18" charset="0"/>
              </a:rPr>
            </a:br>
            <a:r>
              <a:rPr lang="en-US" sz="2000" dirty="0">
                <a:ea typeface="Times New Roman" panose="02020603050405020304" pitchFamily="18" charset="0"/>
              </a:rPr>
              <a:t>Her practice focuses on the domestic regulation of chemicals and has written extensively on these issues. Ms. </a:t>
            </a:r>
            <a:r>
              <a:rPr lang="en-US" sz="2000" dirty="0" err="1">
                <a:ea typeface="Times New Roman" panose="02020603050405020304" pitchFamily="18" charset="0"/>
              </a:rPr>
              <a:t>Hantman</a:t>
            </a:r>
            <a:r>
              <a:rPr lang="en-US" sz="2000" dirty="0">
                <a:ea typeface="Times New Roman" panose="02020603050405020304" pitchFamily="18" charset="0"/>
              </a:rPr>
              <a:t> advises clients on the practical implications of final and proposed state and federal legislation and regulations. Her practice also includes enforcement defense.</a:t>
            </a:r>
            <a:endParaRPr lang="en-US" sz="2000" dirty="0"/>
          </a:p>
        </p:txBody>
      </p:sp>
      <p:pic>
        <p:nvPicPr>
          <p:cNvPr id="5" name="Picture 4">
            <a:extLst>
              <a:ext uri="{FF2B5EF4-FFF2-40B4-BE49-F238E27FC236}">
                <a16:creationId xmlns:a16="http://schemas.microsoft.com/office/drawing/2014/main" id="{5C70FE71-C6B2-4DE7-B06C-208031E6E364}"/>
              </a:ext>
            </a:extLst>
          </p:cNvPr>
          <p:cNvPicPr>
            <a:picLocks noChangeAspect="1"/>
          </p:cNvPicPr>
          <p:nvPr/>
        </p:nvPicPr>
        <p:blipFill rotWithShape="1">
          <a:blip r:embed="rId5"/>
          <a:srcRect l="6544" t="4721" r="14661" b="912"/>
          <a:stretch/>
        </p:blipFill>
        <p:spPr>
          <a:xfrm rot="900000">
            <a:off x="1287509" y="2403725"/>
            <a:ext cx="2960997" cy="2960997"/>
          </a:xfrm>
          <a:prstGeom prst="ellipse">
            <a:avLst/>
          </a:prstGeom>
        </p:spPr>
      </p:pic>
    </p:spTree>
    <p:extLst>
      <p:ext uri="{BB962C8B-B14F-4D97-AF65-F5344CB8AC3E}">
        <p14:creationId xmlns:p14="http://schemas.microsoft.com/office/powerpoint/2010/main" val="20714950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1BFFAE04-5BB4-A4BF-2E6B-C6B4F7C43BDE}"/>
              </a:ext>
            </a:extLst>
          </p:cNvPr>
          <p:cNvGraphicFramePr>
            <a:graphicFrameLocks noChangeAspect="1"/>
          </p:cNvGraphicFramePr>
          <p:nvPr>
            <p:custDataLst>
              <p:tags r:id="rId1"/>
            </p:custDataLst>
            <p:extLst>
              <p:ext uri="{D42A27DB-BD31-4B8C-83A1-F6EECF244321}">
                <p14:modId xmlns:p14="http://schemas.microsoft.com/office/powerpoint/2010/main" val="34626452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6" name="think-cell data - do not delete" hidden="1">
                        <a:extLst>
                          <a:ext uri="{FF2B5EF4-FFF2-40B4-BE49-F238E27FC236}">
                            <a16:creationId xmlns:a16="http://schemas.microsoft.com/office/drawing/2014/main" id="{1BFFAE04-5BB4-A4BF-2E6B-C6B4F7C43BD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Title 12">
            <a:extLst>
              <a:ext uri="{FF2B5EF4-FFF2-40B4-BE49-F238E27FC236}">
                <a16:creationId xmlns:a16="http://schemas.microsoft.com/office/drawing/2014/main" id="{A716C325-FA5A-300C-2FC8-0AFD6F440ACD}"/>
              </a:ext>
            </a:extLst>
          </p:cNvPr>
          <p:cNvSpPr>
            <a:spLocks noGrp="1"/>
          </p:cNvSpPr>
          <p:nvPr>
            <p:ph type="title"/>
          </p:nvPr>
        </p:nvSpPr>
        <p:spPr>
          <a:xfrm>
            <a:off x="831850" y="1709738"/>
            <a:ext cx="10515600" cy="2852737"/>
          </a:xfrm>
        </p:spPr>
        <p:txBody>
          <a:bodyPr vert="horz"/>
          <a:lstStyle/>
          <a:p>
            <a:r>
              <a:rPr lang="en-US" dirty="0"/>
              <a:t>Setting the Stage </a:t>
            </a:r>
          </a:p>
        </p:txBody>
      </p:sp>
      <p:sp>
        <p:nvSpPr>
          <p:cNvPr id="4" name="Slide Number Placeholder 3">
            <a:extLst>
              <a:ext uri="{FF2B5EF4-FFF2-40B4-BE49-F238E27FC236}">
                <a16:creationId xmlns:a16="http://schemas.microsoft.com/office/drawing/2014/main" id="{DCD9E979-ADD6-1C49-E6E7-9F087E8AE576}"/>
              </a:ext>
            </a:extLst>
          </p:cNvPr>
          <p:cNvSpPr>
            <a:spLocks noGrp="1"/>
          </p:cNvSpPr>
          <p:nvPr>
            <p:ph type="sldNum" sz="quarter" idx="12"/>
          </p:nvPr>
        </p:nvSpPr>
        <p:spPr/>
        <p:txBody>
          <a:bodyPr vert="horz" lIns="91440" tIns="45720" rIns="91440" bIns="45720" rtlCol="0" anchor="ctr"/>
          <a:lstStyle/>
          <a:p>
            <a:fld id="{799D8CAA-0D91-4F88-86F2-5F19090A4E2C}" type="slidenum">
              <a:rPr lang="en-US">
                <a:solidFill>
                  <a:srgbClr val="FFFF00"/>
                </a:solidFill>
              </a:rPr>
              <a:pPr/>
              <a:t>3</a:t>
            </a:fld>
            <a:endParaRPr lang="en-US" dirty="0">
              <a:solidFill>
                <a:srgbClr val="FFFF00"/>
              </a:solidFill>
            </a:endParaRPr>
          </a:p>
        </p:txBody>
      </p:sp>
      <p:pic>
        <p:nvPicPr>
          <p:cNvPr id="3" name="Graphic 2">
            <a:extLst>
              <a:ext uri="{FF2B5EF4-FFF2-40B4-BE49-F238E27FC236}">
                <a16:creationId xmlns:a16="http://schemas.microsoft.com/office/drawing/2014/main" id="{4B0E800D-8675-52BD-9A4E-581E05DBB15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59009" y="2098904"/>
            <a:ext cx="1310489" cy="1277727"/>
          </a:xfrm>
          <a:prstGeom prst="rect">
            <a:avLst/>
          </a:prstGeom>
        </p:spPr>
      </p:pic>
    </p:spTree>
    <p:extLst>
      <p:ext uri="{BB962C8B-B14F-4D97-AF65-F5344CB8AC3E}">
        <p14:creationId xmlns:p14="http://schemas.microsoft.com/office/powerpoint/2010/main" val="997473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C4A06927-96F9-59D6-EB8C-4C2FF7BDBAAB}"/>
              </a:ext>
            </a:extLst>
          </p:cNvPr>
          <p:cNvGraphicFramePr>
            <a:graphicFrameLocks noChangeAspect="1"/>
          </p:cNvGraphicFramePr>
          <p:nvPr>
            <p:custDataLst>
              <p:tags r:id="rId1"/>
            </p:custDataLst>
            <p:extLst>
              <p:ext uri="{D42A27DB-BD31-4B8C-83A1-F6EECF244321}">
                <p14:modId xmlns:p14="http://schemas.microsoft.com/office/powerpoint/2010/main" val="39052134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6" name="think-cell data - do not delete" hidden="1">
                        <a:extLst>
                          <a:ext uri="{FF2B5EF4-FFF2-40B4-BE49-F238E27FC236}">
                            <a16:creationId xmlns:a16="http://schemas.microsoft.com/office/drawing/2014/main" id="{C4A06927-96F9-59D6-EB8C-4C2FF7BDBAA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78DD01D1-F4B7-6ACE-CB95-9BEA02FD1BD1}"/>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sz="4000" dirty="0"/>
              <a:t>TSCA Compliance</a:t>
            </a:r>
          </a:p>
        </p:txBody>
      </p:sp>
      <p:sp>
        <p:nvSpPr>
          <p:cNvPr id="4" name="Slide Number Placeholder 3">
            <a:extLst>
              <a:ext uri="{FF2B5EF4-FFF2-40B4-BE49-F238E27FC236}">
                <a16:creationId xmlns:a16="http://schemas.microsoft.com/office/drawing/2014/main" id="{5B9792B4-6D02-9BED-DCFA-20AAD57DD3A6}"/>
              </a:ext>
            </a:extLst>
          </p:cNvPr>
          <p:cNvSpPr>
            <a:spLocks noGrp="1"/>
          </p:cNvSpPr>
          <p:nvPr>
            <p:ph type="sldNum" sz="quarter" idx="12"/>
          </p:nvPr>
        </p:nvSpPr>
        <p:spPr/>
        <p:txBody>
          <a:bodyPr/>
          <a:lstStyle/>
          <a:p>
            <a:fld id="{799D8CAA-0D91-4F88-86F2-5F19090A4E2C}" type="slidenum">
              <a:rPr lang="en-US" smtClean="0"/>
              <a:pPr/>
              <a:t>4</a:t>
            </a:fld>
            <a:endParaRPr lang="en-US" dirty="0"/>
          </a:p>
        </p:txBody>
      </p:sp>
      <p:sp>
        <p:nvSpPr>
          <p:cNvPr id="14" name="Freeform: Shape 13">
            <a:extLst>
              <a:ext uri="{FF2B5EF4-FFF2-40B4-BE49-F238E27FC236}">
                <a16:creationId xmlns:a16="http://schemas.microsoft.com/office/drawing/2014/main" id="{84365AE0-2FC0-084E-9614-83EEFA399B6D}"/>
              </a:ext>
            </a:extLst>
          </p:cNvPr>
          <p:cNvSpPr/>
          <p:nvPr/>
        </p:nvSpPr>
        <p:spPr>
          <a:xfrm>
            <a:off x="9168349" y="3817496"/>
            <a:ext cx="2200249" cy="1950729"/>
          </a:xfrm>
          <a:custGeom>
            <a:avLst/>
            <a:gdLst>
              <a:gd name="connsiteX0" fmla="*/ 2177710 w 2200249"/>
              <a:gd name="connsiteY0" fmla="*/ 891061 h 1950729"/>
              <a:gd name="connsiteX1" fmla="*/ 1711906 w 2200249"/>
              <a:gd name="connsiteY1" fmla="*/ 84280 h 1950729"/>
              <a:gd name="connsiteX2" fmla="*/ 1565904 w 2200249"/>
              <a:gd name="connsiteY2" fmla="*/ 0 h 1950729"/>
              <a:gd name="connsiteX3" fmla="*/ 1281365 w 2200249"/>
              <a:gd name="connsiteY3" fmla="*/ 0 h 1950729"/>
              <a:gd name="connsiteX4" fmla="*/ 1256648 w 2200249"/>
              <a:gd name="connsiteY4" fmla="*/ 24717 h 1950729"/>
              <a:gd name="connsiteX5" fmla="*/ 1281365 w 2200249"/>
              <a:gd name="connsiteY5" fmla="*/ 49433 h 1950729"/>
              <a:gd name="connsiteX6" fmla="*/ 1565904 w 2200249"/>
              <a:gd name="connsiteY6" fmla="*/ 49433 h 1950729"/>
              <a:gd name="connsiteX7" fmla="*/ 1669090 w 2200249"/>
              <a:gd name="connsiteY7" fmla="*/ 108997 h 1950729"/>
              <a:gd name="connsiteX8" fmla="*/ 2134892 w 2200249"/>
              <a:gd name="connsiteY8" fmla="*/ 915778 h 1950729"/>
              <a:gd name="connsiteX9" fmla="*/ 2134892 w 2200249"/>
              <a:gd name="connsiteY9" fmla="*/ 1034928 h 1950729"/>
              <a:gd name="connsiteX10" fmla="*/ 1669090 w 2200249"/>
              <a:gd name="connsiteY10" fmla="*/ 1841732 h 1950729"/>
              <a:gd name="connsiteX11" fmla="*/ 1565904 w 2200249"/>
              <a:gd name="connsiteY11" fmla="*/ 1901296 h 1950729"/>
              <a:gd name="connsiteX12" fmla="*/ 634299 w 2200249"/>
              <a:gd name="connsiteY12" fmla="*/ 1901296 h 1950729"/>
              <a:gd name="connsiteX13" fmla="*/ 531114 w 2200249"/>
              <a:gd name="connsiteY13" fmla="*/ 1841732 h 1950729"/>
              <a:gd name="connsiteX14" fmla="*/ 65312 w 2200249"/>
              <a:gd name="connsiteY14" fmla="*/ 1034928 h 1950729"/>
              <a:gd name="connsiteX15" fmla="*/ 65312 w 2200249"/>
              <a:gd name="connsiteY15" fmla="*/ 915778 h 1950729"/>
              <a:gd name="connsiteX16" fmla="*/ 509223 w 2200249"/>
              <a:gd name="connsiteY16" fmla="*/ 146921 h 1950729"/>
              <a:gd name="connsiteX17" fmla="*/ 500173 w 2200249"/>
              <a:gd name="connsiteY17" fmla="*/ 113154 h 1950729"/>
              <a:gd name="connsiteX18" fmla="*/ 466405 w 2200249"/>
              <a:gd name="connsiteY18" fmla="*/ 122205 h 1950729"/>
              <a:gd name="connsiteX19" fmla="*/ 22517 w 2200249"/>
              <a:gd name="connsiteY19" fmla="*/ 891061 h 1950729"/>
              <a:gd name="connsiteX20" fmla="*/ 22517 w 2200249"/>
              <a:gd name="connsiteY20" fmla="*/ 1059644 h 1950729"/>
              <a:gd name="connsiteX21" fmla="*/ 488319 w 2200249"/>
              <a:gd name="connsiteY21" fmla="*/ 1866449 h 1950729"/>
              <a:gd name="connsiteX22" fmla="*/ 634322 w 2200249"/>
              <a:gd name="connsiteY22" fmla="*/ 1950729 h 1950729"/>
              <a:gd name="connsiteX23" fmla="*/ 1565927 w 2200249"/>
              <a:gd name="connsiteY23" fmla="*/ 1950729 h 1950729"/>
              <a:gd name="connsiteX24" fmla="*/ 1711930 w 2200249"/>
              <a:gd name="connsiteY24" fmla="*/ 1866449 h 1950729"/>
              <a:gd name="connsiteX25" fmla="*/ 2177732 w 2200249"/>
              <a:gd name="connsiteY25" fmla="*/ 1059644 h 1950729"/>
              <a:gd name="connsiteX26" fmla="*/ 2177732 w 2200249"/>
              <a:gd name="connsiteY26" fmla="*/ 891061 h 195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200249" h="1950729">
                <a:moveTo>
                  <a:pt x="2177710" y="891061"/>
                </a:moveTo>
                <a:lnTo>
                  <a:pt x="1711906" y="84280"/>
                </a:lnTo>
                <a:cubicBezTo>
                  <a:pt x="1681884" y="32297"/>
                  <a:pt x="1625950" y="0"/>
                  <a:pt x="1565904" y="0"/>
                </a:cubicBezTo>
                <a:lnTo>
                  <a:pt x="1281365" y="0"/>
                </a:lnTo>
                <a:cubicBezTo>
                  <a:pt x="1267719" y="0"/>
                  <a:pt x="1256648" y="11072"/>
                  <a:pt x="1256648" y="24717"/>
                </a:cubicBezTo>
                <a:cubicBezTo>
                  <a:pt x="1256648" y="38361"/>
                  <a:pt x="1267719" y="49433"/>
                  <a:pt x="1281365" y="49433"/>
                </a:cubicBezTo>
                <a:lnTo>
                  <a:pt x="1565904" y="49433"/>
                </a:lnTo>
                <a:cubicBezTo>
                  <a:pt x="1608331" y="49433"/>
                  <a:pt x="1647864" y="72266"/>
                  <a:pt x="1669090" y="108997"/>
                </a:cubicBezTo>
                <a:lnTo>
                  <a:pt x="2134892" y="915778"/>
                </a:lnTo>
                <a:cubicBezTo>
                  <a:pt x="2156116" y="952531"/>
                  <a:pt x="2156116" y="998174"/>
                  <a:pt x="2134892" y="1034928"/>
                </a:cubicBezTo>
                <a:lnTo>
                  <a:pt x="1669090" y="1841732"/>
                </a:lnTo>
                <a:cubicBezTo>
                  <a:pt x="1647887" y="1878486"/>
                  <a:pt x="1608331" y="1901296"/>
                  <a:pt x="1565904" y="1901296"/>
                </a:cubicBezTo>
                <a:lnTo>
                  <a:pt x="634299" y="1901296"/>
                </a:lnTo>
                <a:cubicBezTo>
                  <a:pt x="591872" y="1901296"/>
                  <a:pt x="552339" y="1878463"/>
                  <a:pt x="531114" y="1841732"/>
                </a:cubicBezTo>
                <a:lnTo>
                  <a:pt x="65312" y="1034928"/>
                </a:lnTo>
                <a:cubicBezTo>
                  <a:pt x="44087" y="998174"/>
                  <a:pt x="44087" y="952531"/>
                  <a:pt x="65312" y="915778"/>
                </a:cubicBezTo>
                <a:lnTo>
                  <a:pt x="509223" y="146921"/>
                </a:lnTo>
                <a:cubicBezTo>
                  <a:pt x="516045" y="135091"/>
                  <a:pt x="512002" y="119977"/>
                  <a:pt x="500173" y="113154"/>
                </a:cubicBezTo>
                <a:cubicBezTo>
                  <a:pt x="488342" y="106332"/>
                  <a:pt x="473227" y="110375"/>
                  <a:pt x="466405" y="122205"/>
                </a:cubicBezTo>
                <a:lnTo>
                  <a:pt x="22517" y="891061"/>
                </a:lnTo>
                <a:cubicBezTo>
                  <a:pt x="-7506" y="943045"/>
                  <a:pt x="-7506" y="1007638"/>
                  <a:pt x="22517" y="1059644"/>
                </a:cubicBezTo>
                <a:lnTo>
                  <a:pt x="488319" y="1866449"/>
                </a:lnTo>
                <a:cubicBezTo>
                  <a:pt x="518342" y="1918432"/>
                  <a:pt x="574276" y="1950729"/>
                  <a:pt x="634322" y="1950729"/>
                </a:cubicBezTo>
                <a:lnTo>
                  <a:pt x="1565927" y="1950729"/>
                </a:lnTo>
                <a:cubicBezTo>
                  <a:pt x="1625973" y="1950729"/>
                  <a:pt x="1681906" y="1918432"/>
                  <a:pt x="1711930" y="1866449"/>
                </a:cubicBezTo>
                <a:lnTo>
                  <a:pt x="2177732" y="1059644"/>
                </a:lnTo>
                <a:cubicBezTo>
                  <a:pt x="2207756" y="1007661"/>
                  <a:pt x="2207756" y="943045"/>
                  <a:pt x="2177732" y="891061"/>
                </a:cubicBezTo>
                <a:close/>
              </a:path>
            </a:pathLst>
          </a:custGeom>
          <a:solidFill>
            <a:srgbClr val="B0BB31">
              <a:alpha val="38000"/>
            </a:srgbClr>
          </a:solidFill>
          <a:ln w="2296"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A1BE50A5-F840-437E-1202-949F761BE98A}"/>
              </a:ext>
            </a:extLst>
          </p:cNvPr>
          <p:cNvSpPr/>
          <p:nvPr/>
        </p:nvSpPr>
        <p:spPr>
          <a:xfrm>
            <a:off x="935397" y="2866826"/>
            <a:ext cx="2842852" cy="1950728"/>
          </a:xfrm>
          <a:custGeom>
            <a:avLst/>
            <a:gdLst>
              <a:gd name="connsiteX0" fmla="*/ 2746720 w 2842852"/>
              <a:gd name="connsiteY0" fmla="*/ 879232 h 1950728"/>
              <a:gd name="connsiteX1" fmla="*/ 2653826 w 2842852"/>
              <a:gd name="connsiteY1" fmla="*/ 950648 h 1950728"/>
              <a:gd name="connsiteX2" fmla="*/ 2280917 w 2842852"/>
              <a:gd name="connsiteY2" fmla="*/ 950648 h 1950728"/>
              <a:gd name="connsiteX3" fmla="*/ 2177732 w 2842852"/>
              <a:gd name="connsiteY3" fmla="*/ 891085 h 1950728"/>
              <a:gd name="connsiteX4" fmla="*/ 1711930 w 2842852"/>
              <a:gd name="connsiteY4" fmla="*/ 84280 h 1950728"/>
              <a:gd name="connsiteX5" fmla="*/ 1565927 w 2842852"/>
              <a:gd name="connsiteY5" fmla="*/ 0 h 1950728"/>
              <a:gd name="connsiteX6" fmla="*/ 634322 w 2842852"/>
              <a:gd name="connsiteY6" fmla="*/ 0 h 1950728"/>
              <a:gd name="connsiteX7" fmla="*/ 488320 w 2842852"/>
              <a:gd name="connsiteY7" fmla="*/ 84280 h 1950728"/>
              <a:gd name="connsiteX8" fmla="*/ 22517 w 2842852"/>
              <a:gd name="connsiteY8" fmla="*/ 891085 h 1950728"/>
              <a:gd name="connsiteX9" fmla="*/ 22517 w 2842852"/>
              <a:gd name="connsiteY9" fmla="*/ 1059668 h 1950728"/>
              <a:gd name="connsiteX10" fmla="*/ 488320 w 2842852"/>
              <a:gd name="connsiteY10" fmla="*/ 1866449 h 1950728"/>
              <a:gd name="connsiteX11" fmla="*/ 634322 w 2842852"/>
              <a:gd name="connsiteY11" fmla="*/ 1950729 h 1950728"/>
              <a:gd name="connsiteX12" fmla="*/ 1522145 w 2842852"/>
              <a:gd name="connsiteY12" fmla="*/ 1950729 h 1950728"/>
              <a:gd name="connsiteX13" fmla="*/ 1546861 w 2842852"/>
              <a:gd name="connsiteY13" fmla="*/ 1926012 h 1950728"/>
              <a:gd name="connsiteX14" fmla="*/ 1522145 w 2842852"/>
              <a:gd name="connsiteY14" fmla="*/ 1901296 h 1950728"/>
              <a:gd name="connsiteX15" fmla="*/ 634322 w 2842852"/>
              <a:gd name="connsiteY15" fmla="*/ 1901296 h 1950728"/>
              <a:gd name="connsiteX16" fmla="*/ 531137 w 2842852"/>
              <a:gd name="connsiteY16" fmla="*/ 1841732 h 1950728"/>
              <a:gd name="connsiteX17" fmla="*/ 65335 w 2842852"/>
              <a:gd name="connsiteY17" fmla="*/ 1034951 h 1950728"/>
              <a:gd name="connsiteX18" fmla="*/ 65335 w 2842852"/>
              <a:gd name="connsiteY18" fmla="*/ 915801 h 1950728"/>
              <a:gd name="connsiteX19" fmla="*/ 531137 w 2842852"/>
              <a:gd name="connsiteY19" fmla="*/ 108997 h 1950728"/>
              <a:gd name="connsiteX20" fmla="*/ 634322 w 2842852"/>
              <a:gd name="connsiteY20" fmla="*/ 49433 h 1950728"/>
              <a:gd name="connsiteX21" fmla="*/ 1565927 w 2842852"/>
              <a:gd name="connsiteY21" fmla="*/ 49433 h 1950728"/>
              <a:gd name="connsiteX22" fmla="*/ 1669112 w 2842852"/>
              <a:gd name="connsiteY22" fmla="*/ 108997 h 1950728"/>
              <a:gd name="connsiteX23" fmla="*/ 2134915 w 2842852"/>
              <a:gd name="connsiteY23" fmla="*/ 915801 h 1950728"/>
              <a:gd name="connsiteX24" fmla="*/ 2280917 w 2842852"/>
              <a:gd name="connsiteY24" fmla="*/ 1000081 h 1950728"/>
              <a:gd name="connsiteX25" fmla="*/ 2653826 w 2842852"/>
              <a:gd name="connsiteY25" fmla="*/ 1000081 h 1950728"/>
              <a:gd name="connsiteX26" fmla="*/ 2746720 w 2842852"/>
              <a:gd name="connsiteY26" fmla="*/ 1071474 h 1950728"/>
              <a:gd name="connsiteX27" fmla="*/ 2842853 w 2842852"/>
              <a:gd name="connsiteY27" fmla="*/ 975342 h 1950728"/>
              <a:gd name="connsiteX28" fmla="*/ 2746720 w 2842852"/>
              <a:gd name="connsiteY28" fmla="*/ 879209 h 1950728"/>
              <a:gd name="connsiteX29" fmla="*/ 2746720 w 2842852"/>
              <a:gd name="connsiteY29" fmla="*/ 1022041 h 1950728"/>
              <a:gd name="connsiteX30" fmla="*/ 2700043 w 2842852"/>
              <a:gd name="connsiteY30" fmla="*/ 975411 h 1950728"/>
              <a:gd name="connsiteX31" fmla="*/ 2700043 w 2842852"/>
              <a:gd name="connsiteY31" fmla="*/ 975342 h 1950728"/>
              <a:gd name="connsiteX32" fmla="*/ 2700043 w 2842852"/>
              <a:gd name="connsiteY32" fmla="*/ 975273 h 1950728"/>
              <a:gd name="connsiteX33" fmla="*/ 2746720 w 2842852"/>
              <a:gd name="connsiteY33" fmla="*/ 928642 h 1950728"/>
              <a:gd name="connsiteX34" fmla="*/ 2793420 w 2842852"/>
              <a:gd name="connsiteY34" fmla="*/ 975342 h 1950728"/>
              <a:gd name="connsiteX35" fmla="*/ 2746720 w 2842852"/>
              <a:gd name="connsiteY35" fmla="*/ 1022041 h 1950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842852" h="1950728">
                <a:moveTo>
                  <a:pt x="2746720" y="879232"/>
                </a:moveTo>
                <a:cubicBezTo>
                  <a:pt x="2702248" y="879232"/>
                  <a:pt x="2664760" y="909576"/>
                  <a:pt x="2653826" y="950648"/>
                </a:cubicBezTo>
                <a:lnTo>
                  <a:pt x="2280917" y="950648"/>
                </a:lnTo>
                <a:cubicBezTo>
                  <a:pt x="2238490" y="950648"/>
                  <a:pt x="2198957" y="927815"/>
                  <a:pt x="2177732" y="891085"/>
                </a:cubicBezTo>
                <a:lnTo>
                  <a:pt x="1711930" y="84280"/>
                </a:lnTo>
                <a:cubicBezTo>
                  <a:pt x="1681907" y="32297"/>
                  <a:pt x="1625973" y="0"/>
                  <a:pt x="1565927" y="0"/>
                </a:cubicBezTo>
                <a:lnTo>
                  <a:pt x="634322" y="0"/>
                </a:lnTo>
                <a:cubicBezTo>
                  <a:pt x="574277" y="0"/>
                  <a:pt x="518343" y="32297"/>
                  <a:pt x="488320" y="84280"/>
                </a:cubicBezTo>
                <a:lnTo>
                  <a:pt x="22517" y="891085"/>
                </a:lnTo>
                <a:cubicBezTo>
                  <a:pt x="-7506" y="943068"/>
                  <a:pt x="-7506" y="1007662"/>
                  <a:pt x="22517" y="1059668"/>
                </a:cubicBezTo>
                <a:lnTo>
                  <a:pt x="488320" y="1866449"/>
                </a:lnTo>
                <a:cubicBezTo>
                  <a:pt x="518343" y="1918432"/>
                  <a:pt x="574277" y="1950729"/>
                  <a:pt x="634322" y="1950729"/>
                </a:cubicBezTo>
                <a:lnTo>
                  <a:pt x="1522145" y="1950729"/>
                </a:lnTo>
                <a:cubicBezTo>
                  <a:pt x="1535790" y="1950729"/>
                  <a:pt x="1546861" y="1939657"/>
                  <a:pt x="1546861" y="1926012"/>
                </a:cubicBezTo>
                <a:cubicBezTo>
                  <a:pt x="1546861" y="1912368"/>
                  <a:pt x="1535790" y="1901296"/>
                  <a:pt x="1522145" y="1901296"/>
                </a:cubicBezTo>
                <a:lnTo>
                  <a:pt x="634322" y="1901296"/>
                </a:lnTo>
                <a:cubicBezTo>
                  <a:pt x="591895" y="1901296"/>
                  <a:pt x="552362" y="1878463"/>
                  <a:pt x="531137" y="1841732"/>
                </a:cubicBezTo>
                <a:lnTo>
                  <a:pt x="65335" y="1034951"/>
                </a:lnTo>
                <a:cubicBezTo>
                  <a:pt x="44110" y="998198"/>
                  <a:pt x="44110" y="952555"/>
                  <a:pt x="65335" y="915801"/>
                </a:cubicBezTo>
                <a:lnTo>
                  <a:pt x="531137" y="108997"/>
                </a:lnTo>
                <a:cubicBezTo>
                  <a:pt x="552362" y="72243"/>
                  <a:pt x="591895" y="49433"/>
                  <a:pt x="634322" y="49433"/>
                </a:cubicBezTo>
                <a:lnTo>
                  <a:pt x="1565927" y="49433"/>
                </a:lnTo>
                <a:cubicBezTo>
                  <a:pt x="1608354" y="49433"/>
                  <a:pt x="1647887" y="72266"/>
                  <a:pt x="1669112" y="108997"/>
                </a:cubicBezTo>
                <a:lnTo>
                  <a:pt x="2134915" y="915801"/>
                </a:lnTo>
                <a:cubicBezTo>
                  <a:pt x="2164938" y="967784"/>
                  <a:pt x="2220872" y="1000081"/>
                  <a:pt x="2280917" y="1000081"/>
                </a:cubicBezTo>
                <a:lnTo>
                  <a:pt x="2653826" y="1000081"/>
                </a:lnTo>
                <a:cubicBezTo>
                  <a:pt x="2664760" y="1041153"/>
                  <a:pt x="2702248" y="1071474"/>
                  <a:pt x="2746720" y="1071474"/>
                </a:cubicBezTo>
                <a:cubicBezTo>
                  <a:pt x="2799737" y="1071474"/>
                  <a:pt x="2842853" y="1028358"/>
                  <a:pt x="2842853" y="975342"/>
                </a:cubicBezTo>
                <a:cubicBezTo>
                  <a:pt x="2842853" y="922325"/>
                  <a:pt x="2799737" y="879209"/>
                  <a:pt x="2746720" y="879209"/>
                </a:cubicBezTo>
                <a:close/>
                <a:moveTo>
                  <a:pt x="2746720" y="1022041"/>
                </a:moveTo>
                <a:cubicBezTo>
                  <a:pt x="2720992" y="1022041"/>
                  <a:pt x="2700066" y="1001138"/>
                  <a:pt x="2700043" y="975411"/>
                </a:cubicBezTo>
                <a:cubicBezTo>
                  <a:pt x="2700043" y="975411"/>
                  <a:pt x="2700043" y="975365"/>
                  <a:pt x="2700043" y="975342"/>
                </a:cubicBezTo>
                <a:cubicBezTo>
                  <a:pt x="2700043" y="975342"/>
                  <a:pt x="2700043" y="975296"/>
                  <a:pt x="2700043" y="975273"/>
                </a:cubicBezTo>
                <a:cubicBezTo>
                  <a:pt x="2700066" y="949545"/>
                  <a:pt x="2721015" y="928642"/>
                  <a:pt x="2746720" y="928642"/>
                </a:cubicBezTo>
                <a:cubicBezTo>
                  <a:pt x="2772424" y="928642"/>
                  <a:pt x="2793420" y="949591"/>
                  <a:pt x="2793420" y="975342"/>
                </a:cubicBezTo>
                <a:cubicBezTo>
                  <a:pt x="2793420" y="1001092"/>
                  <a:pt x="2772470" y="1022041"/>
                  <a:pt x="2746720" y="1022041"/>
                </a:cubicBezTo>
                <a:close/>
              </a:path>
            </a:pathLst>
          </a:custGeom>
          <a:solidFill>
            <a:srgbClr val="B0BB31">
              <a:alpha val="38000"/>
            </a:srgbClr>
          </a:solidFill>
          <a:ln w="2296"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F64AAA2C-AE26-D4B9-AA47-7E4FB563F03B}"/>
              </a:ext>
            </a:extLst>
          </p:cNvPr>
          <p:cNvSpPr/>
          <p:nvPr/>
        </p:nvSpPr>
        <p:spPr>
          <a:xfrm rot="17549998">
            <a:off x="3656848" y="3816922"/>
            <a:ext cx="50535" cy="50535"/>
          </a:xfrm>
          <a:custGeom>
            <a:avLst/>
            <a:gdLst>
              <a:gd name="connsiteX0" fmla="*/ 50536 w 50535"/>
              <a:gd name="connsiteY0" fmla="*/ 25268 h 50535"/>
              <a:gd name="connsiteX1" fmla="*/ 25268 w 50535"/>
              <a:gd name="connsiteY1" fmla="*/ 50536 h 50535"/>
              <a:gd name="connsiteX2" fmla="*/ 0 w 50535"/>
              <a:gd name="connsiteY2" fmla="*/ 25268 h 50535"/>
              <a:gd name="connsiteX3" fmla="*/ 25268 w 50535"/>
              <a:gd name="connsiteY3" fmla="*/ 0 h 50535"/>
              <a:gd name="connsiteX4" fmla="*/ 50536 w 50535"/>
              <a:gd name="connsiteY4" fmla="*/ 25268 h 50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535" h="50535">
                <a:moveTo>
                  <a:pt x="50536" y="25268"/>
                </a:moveTo>
                <a:cubicBezTo>
                  <a:pt x="50536" y="39223"/>
                  <a:pt x="39223" y="50536"/>
                  <a:pt x="25268" y="50536"/>
                </a:cubicBezTo>
                <a:cubicBezTo>
                  <a:pt x="11313" y="50536"/>
                  <a:pt x="0" y="39223"/>
                  <a:pt x="0" y="25268"/>
                </a:cubicBezTo>
                <a:cubicBezTo>
                  <a:pt x="0" y="11313"/>
                  <a:pt x="11313" y="0"/>
                  <a:pt x="25268" y="0"/>
                </a:cubicBezTo>
                <a:cubicBezTo>
                  <a:pt x="39223" y="0"/>
                  <a:pt x="50536" y="11313"/>
                  <a:pt x="50536" y="25268"/>
                </a:cubicBezTo>
                <a:close/>
              </a:path>
            </a:pathLst>
          </a:custGeom>
          <a:solidFill>
            <a:srgbClr val="B0BB31">
              <a:alpha val="38000"/>
            </a:srgbClr>
          </a:solidFill>
          <a:ln w="2296"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671BD129-57DF-86B1-0C68-51AA25B3C6D3}"/>
              </a:ext>
            </a:extLst>
          </p:cNvPr>
          <p:cNvSpPr/>
          <p:nvPr/>
        </p:nvSpPr>
        <p:spPr>
          <a:xfrm>
            <a:off x="3838663" y="3817496"/>
            <a:ext cx="290190" cy="49433"/>
          </a:xfrm>
          <a:custGeom>
            <a:avLst/>
            <a:gdLst>
              <a:gd name="connsiteX0" fmla="*/ 24716 w 290190"/>
              <a:gd name="connsiteY0" fmla="*/ 49433 h 49433"/>
              <a:gd name="connsiteX1" fmla="*/ 265474 w 290190"/>
              <a:gd name="connsiteY1" fmla="*/ 49433 h 49433"/>
              <a:gd name="connsiteX2" fmla="*/ 290190 w 290190"/>
              <a:gd name="connsiteY2" fmla="*/ 24717 h 49433"/>
              <a:gd name="connsiteX3" fmla="*/ 265474 w 290190"/>
              <a:gd name="connsiteY3" fmla="*/ 0 h 49433"/>
              <a:gd name="connsiteX4" fmla="*/ 24716 w 290190"/>
              <a:gd name="connsiteY4" fmla="*/ 0 h 49433"/>
              <a:gd name="connsiteX5" fmla="*/ 0 w 290190"/>
              <a:gd name="connsiteY5" fmla="*/ 24717 h 49433"/>
              <a:gd name="connsiteX6" fmla="*/ 24716 w 290190"/>
              <a:gd name="connsiteY6" fmla="*/ 49433 h 49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0190" h="49433">
                <a:moveTo>
                  <a:pt x="24716" y="49433"/>
                </a:moveTo>
                <a:lnTo>
                  <a:pt x="265474" y="49433"/>
                </a:lnTo>
                <a:cubicBezTo>
                  <a:pt x="279118" y="49433"/>
                  <a:pt x="290190" y="38361"/>
                  <a:pt x="290190" y="24717"/>
                </a:cubicBezTo>
                <a:cubicBezTo>
                  <a:pt x="290190" y="11072"/>
                  <a:pt x="279118" y="0"/>
                  <a:pt x="265474" y="0"/>
                </a:cubicBezTo>
                <a:lnTo>
                  <a:pt x="24716" y="0"/>
                </a:lnTo>
                <a:cubicBezTo>
                  <a:pt x="11072" y="0"/>
                  <a:pt x="0" y="11072"/>
                  <a:pt x="0" y="24717"/>
                </a:cubicBezTo>
                <a:cubicBezTo>
                  <a:pt x="0" y="38361"/>
                  <a:pt x="11072" y="49433"/>
                  <a:pt x="24716" y="49433"/>
                </a:cubicBezTo>
                <a:close/>
              </a:path>
            </a:pathLst>
          </a:custGeom>
          <a:solidFill>
            <a:srgbClr val="B0BB31">
              <a:alpha val="38000"/>
            </a:srgbClr>
          </a:solidFill>
          <a:ln w="2296"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A77BF3BA-1B69-0858-F4E0-237917231494}"/>
              </a:ext>
            </a:extLst>
          </p:cNvPr>
          <p:cNvSpPr/>
          <p:nvPr/>
        </p:nvSpPr>
        <p:spPr>
          <a:xfrm>
            <a:off x="2581969" y="3927359"/>
            <a:ext cx="2842852" cy="1840889"/>
          </a:xfrm>
          <a:custGeom>
            <a:avLst/>
            <a:gdLst>
              <a:gd name="connsiteX0" fmla="*/ 2746720 w 2842852"/>
              <a:gd name="connsiteY0" fmla="*/ 769369 h 1840889"/>
              <a:gd name="connsiteX1" fmla="*/ 2653826 w 2842852"/>
              <a:gd name="connsiteY1" fmla="*/ 840786 h 1840889"/>
              <a:gd name="connsiteX2" fmla="*/ 2280895 w 2842852"/>
              <a:gd name="connsiteY2" fmla="*/ 840786 h 1840889"/>
              <a:gd name="connsiteX3" fmla="*/ 2134892 w 2842852"/>
              <a:gd name="connsiteY3" fmla="*/ 925066 h 1840889"/>
              <a:gd name="connsiteX4" fmla="*/ 1669112 w 2842852"/>
              <a:gd name="connsiteY4" fmla="*/ 1731870 h 1840889"/>
              <a:gd name="connsiteX5" fmla="*/ 1565927 w 2842852"/>
              <a:gd name="connsiteY5" fmla="*/ 1791457 h 1840889"/>
              <a:gd name="connsiteX6" fmla="*/ 634322 w 2842852"/>
              <a:gd name="connsiteY6" fmla="*/ 1791457 h 1840889"/>
              <a:gd name="connsiteX7" fmla="*/ 531137 w 2842852"/>
              <a:gd name="connsiteY7" fmla="*/ 1731893 h 1840889"/>
              <a:gd name="connsiteX8" fmla="*/ 65335 w 2842852"/>
              <a:gd name="connsiteY8" fmla="*/ 925089 h 1840889"/>
              <a:gd name="connsiteX9" fmla="*/ 65335 w 2842852"/>
              <a:gd name="connsiteY9" fmla="*/ 805939 h 1840889"/>
              <a:gd name="connsiteX10" fmla="*/ 509246 w 2842852"/>
              <a:gd name="connsiteY10" fmla="*/ 37082 h 1840889"/>
              <a:gd name="connsiteX11" fmla="*/ 500195 w 2842852"/>
              <a:gd name="connsiteY11" fmla="*/ 3315 h 1840889"/>
              <a:gd name="connsiteX12" fmla="*/ 466428 w 2842852"/>
              <a:gd name="connsiteY12" fmla="*/ 12366 h 1840889"/>
              <a:gd name="connsiteX13" fmla="*/ 22517 w 2842852"/>
              <a:gd name="connsiteY13" fmla="*/ 781222 h 1840889"/>
              <a:gd name="connsiteX14" fmla="*/ 22517 w 2842852"/>
              <a:gd name="connsiteY14" fmla="*/ 949805 h 1840889"/>
              <a:gd name="connsiteX15" fmla="*/ 488320 w 2842852"/>
              <a:gd name="connsiteY15" fmla="*/ 1756610 h 1840889"/>
              <a:gd name="connsiteX16" fmla="*/ 634322 w 2842852"/>
              <a:gd name="connsiteY16" fmla="*/ 1840890 h 1840889"/>
              <a:gd name="connsiteX17" fmla="*/ 1565927 w 2842852"/>
              <a:gd name="connsiteY17" fmla="*/ 1840890 h 1840889"/>
              <a:gd name="connsiteX18" fmla="*/ 1711930 w 2842852"/>
              <a:gd name="connsiteY18" fmla="*/ 1756587 h 1840889"/>
              <a:gd name="connsiteX19" fmla="*/ 2177709 w 2842852"/>
              <a:gd name="connsiteY19" fmla="*/ 949782 h 1840889"/>
              <a:gd name="connsiteX20" fmla="*/ 2280895 w 2842852"/>
              <a:gd name="connsiteY20" fmla="*/ 890219 h 1840889"/>
              <a:gd name="connsiteX21" fmla="*/ 2653826 w 2842852"/>
              <a:gd name="connsiteY21" fmla="*/ 890219 h 1840889"/>
              <a:gd name="connsiteX22" fmla="*/ 2746720 w 2842852"/>
              <a:gd name="connsiteY22" fmla="*/ 961635 h 1840889"/>
              <a:gd name="connsiteX23" fmla="*/ 2842853 w 2842852"/>
              <a:gd name="connsiteY23" fmla="*/ 865502 h 1840889"/>
              <a:gd name="connsiteX24" fmla="*/ 2746720 w 2842852"/>
              <a:gd name="connsiteY24" fmla="*/ 769369 h 1840889"/>
              <a:gd name="connsiteX25" fmla="*/ 2746720 w 2842852"/>
              <a:gd name="connsiteY25" fmla="*/ 912179 h 1840889"/>
              <a:gd name="connsiteX26" fmla="*/ 2700020 w 2842852"/>
              <a:gd name="connsiteY26" fmla="*/ 865479 h 1840889"/>
              <a:gd name="connsiteX27" fmla="*/ 2746720 w 2842852"/>
              <a:gd name="connsiteY27" fmla="*/ 818780 h 1840889"/>
              <a:gd name="connsiteX28" fmla="*/ 2793419 w 2842852"/>
              <a:gd name="connsiteY28" fmla="*/ 865479 h 1840889"/>
              <a:gd name="connsiteX29" fmla="*/ 2746720 w 2842852"/>
              <a:gd name="connsiteY29" fmla="*/ 912179 h 1840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42852" h="1840889">
                <a:moveTo>
                  <a:pt x="2746720" y="769369"/>
                </a:moveTo>
                <a:cubicBezTo>
                  <a:pt x="2702271" y="769369"/>
                  <a:pt x="2664760" y="799714"/>
                  <a:pt x="2653826" y="840786"/>
                </a:cubicBezTo>
                <a:lnTo>
                  <a:pt x="2280895" y="840786"/>
                </a:lnTo>
                <a:cubicBezTo>
                  <a:pt x="2220872" y="840786"/>
                  <a:pt x="2164915" y="873083"/>
                  <a:pt x="2134892" y="925066"/>
                </a:cubicBezTo>
                <a:lnTo>
                  <a:pt x="1669112" y="1731870"/>
                </a:lnTo>
                <a:cubicBezTo>
                  <a:pt x="1647910" y="1768623"/>
                  <a:pt x="1608354" y="1791457"/>
                  <a:pt x="1565927" y="1791457"/>
                </a:cubicBezTo>
                <a:lnTo>
                  <a:pt x="634322" y="1791457"/>
                </a:lnTo>
                <a:cubicBezTo>
                  <a:pt x="591895" y="1791457"/>
                  <a:pt x="552362" y="1768623"/>
                  <a:pt x="531137" y="1731893"/>
                </a:cubicBezTo>
                <a:lnTo>
                  <a:pt x="65335" y="925089"/>
                </a:lnTo>
                <a:cubicBezTo>
                  <a:pt x="44110" y="888335"/>
                  <a:pt x="44110" y="842692"/>
                  <a:pt x="65335" y="805939"/>
                </a:cubicBezTo>
                <a:lnTo>
                  <a:pt x="509246" y="37082"/>
                </a:lnTo>
                <a:cubicBezTo>
                  <a:pt x="516068" y="25252"/>
                  <a:pt x="512026" y="10137"/>
                  <a:pt x="500195" y="3315"/>
                </a:cubicBezTo>
                <a:cubicBezTo>
                  <a:pt x="488365" y="-3507"/>
                  <a:pt x="473251" y="536"/>
                  <a:pt x="466428" y="12366"/>
                </a:cubicBezTo>
                <a:lnTo>
                  <a:pt x="22517" y="781222"/>
                </a:lnTo>
                <a:cubicBezTo>
                  <a:pt x="-7506" y="833205"/>
                  <a:pt x="-7506" y="897799"/>
                  <a:pt x="22517" y="949805"/>
                </a:cubicBezTo>
                <a:lnTo>
                  <a:pt x="488320" y="1756610"/>
                </a:lnTo>
                <a:cubicBezTo>
                  <a:pt x="518342" y="1808593"/>
                  <a:pt x="574276" y="1840890"/>
                  <a:pt x="634322" y="1840890"/>
                </a:cubicBezTo>
                <a:lnTo>
                  <a:pt x="1565927" y="1840890"/>
                </a:lnTo>
                <a:cubicBezTo>
                  <a:pt x="1625973" y="1840890"/>
                  <a:pt x="1681907" y="1808593"/>
                  <a:pt x="1711930" y="1756587"/>
                </a:cubicBezTo>
                <a:lnTo>
                  <a:pt x="2177709" y="949782"/>
                </a:lnTo>
                <a:cubicBezTo>
                  <a:pt x="2198934" y="913029"/>
                  <a:pt x="2238467" y="890219"/>
                  <a:pt x="2280895" y="890219"/>
                </a:cubicBezTo>
                <a:lnTo>
                  <a:pt x="2653826" y="890219"/>
                </a:lnTo>
                <a:cubicBezTo>
                  <a:pt x="2664760" y="931291"/>
                  <a:pt x="2702248" y="961635"/>
                  <a:pt x="2746720" y="961635"/>
                </a:cubicBezTo>
                <a:cubicBezTo>
                  <a:pt x="2799736" y="961635"/>
                  <a:pt x="2842853" y="918519"/>
                  <a:pt x="2842853" y="865502"/>
                </a:cubicBezTo>
                <a:cubicBezTo>
                  <a:pt x="2842853" y="812486"/>
                  <a:pt x="2799736" y="769369"/>
                  <a:pt x="2746720" y="769369"/>
                </a:cubicBezTo>
                <a:close/>
                <a:moveTo>
                  <a:pt x="2746720" y="912179"/>
                </a:moveTo>
                <a:cubicBezTo>
                  <a:pt x="2720969" y="912179"/>
                  <a:pt x="2700020" y="891230"/>
                  <a:pt x="2700020" y="865479"/>
                </a:cubicBezTo>
                <a:cubicBezTo>
                  <a:pt x="2700020" y="839729"/>
                  <a:pt x="2720969" y="818780"/>
                  <a:pt x="2746720" y="818780"/>
                </a:cubicBezTo>
                <a:cubicBezTo>
                  <a:pt x="2772470" y="818780"/>
                  <a:pt x="2793419" y="839729"/>
                  <a:pt x="2793419" y="865479"/>
                </a:cubicBezTo>
                <a:cubicBezTo>
                  <a:pt x="2793419" y="891230"/>
                  <a:pt x="2772470" y="912179"/>
                  <a:pt x="2746720" y="912179"/>
                </a:cubicBezTo>
                <a:close/>
              </a:path>
            </a:pathLst>
          </a:custGeom>
          <a:solidFill>
            <a:srgbClr val="B0BB31">
              <a:alpha val="38000"/>
            </a:srgbClr>
          </a:solidFill>
          <a:ln w="2296"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2DE2416F-ED76-21EE-28D3-A21DE4683118}"/>
              </a:ext>
            </a:extLst>
          </p:cNvPr>
          <p:cNvSpPr/>
          <p:nvPr/>
        </p:nvSpPr>
        <p:spPr>
          <a:xfrm>
            <a:off x="5303421" y="4767593"/>
            <a:ext cx="50535" cy="50535"/>
          </a:xfrm>
          <a:custGeom>
            <a:avLst/>
            <a:gdLst>
              <a:gd name="connsiteX0" fmla="*/ 50536 w 50535"/>
              <a:gd name="connsiteY0" fmla="*/ 25268 h 50535"/>
              <a:gd name="connsiteX1" fmla="*/ 25268 w 50535"/>
              <a:gd name="connsiteY1" fmla="*/ 50536 h 50535"/>
              <a:gd name="connsiteX2" fmla="*/ 0 w 50535"/>
              <a:gd name="connsiteY2" fmla="*/ 25268 h 50535"/>
              <a:gd name="connsiteX3" fmla="*/ 25268 w 50535"/>
              <a:gd name="connsiteY3" fmla="*/ 0 h 50535"/>
              <a:gd name="connsiteX4" fmla="*/ 50536 w 50535"/>
              <a:gd name="connsiteY4" fmla="*/ 25268 h 50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535" h="50535">
                <a:moveTo>
                  <a:pt x="50536" y="25268"/>
                </a:moveTo>
                <a:cubicBezTo>
                  <a:pt x="50536" y="39223"/>
                  <a:pt x="39223" y="50536"/>
                  <a:pt x="25268" y="50536"/>
                </a:cubicBezTo>
                <a:cubicBezTo>
                  <a:pt x="11313" y="50536"/>
                  <a:pt x="0" y="39223"/>
                  <a:pt x="0" y="25268"/>
                </a:cubicBezTo>
                <a:cubicBezTo>
                  <a:pt x="0" y="11313"/>
                  <a:pt x="11313" y="0"/>
                  <a:pt x="25268" y="0"/>
                </a:cubicBezTo>
                <a:cubicBezTo>
                  <a:pt x="39223" y="0"/>
                  <a:pt x="50536" y="11313"/>
                  <a:pt x="50536" y="25268"/>
                </a:cubicBezTo>
                <a:close/>
              </a:path>
            </a:pathLst>
          </a:custGeom>
          <a:solidFill>
            <a:srgbClr val="B0BB31">
              <a:alpha val="38000"/>
            </a:srgbClr>
          </a:solidFill>
          <a:ln w="2296"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05208BFF-9DF2-8ECA-129B-C8B2E3017BD0}"/>
              </a:ext>
            </a:extLst>
          </p:cNvPr>
          <p:cNvSpPr/>
          <p:nvPr/>
        </p:nvSpPr>
        <p:spPr>
          <a:xfrm>
            <a:off x="5485235" y="4768121"/>
            <a:ext cx="290167" cy="49433"/>
          </a:xfrm>
          <a:custGeom>
            <a:avLst/>
            <a:gdLst>
              <a:gd name="connsiteX0" fmla="*/ 265451 w 290167"/>
              <a:gd name="connsiteY0" fmla="*/ 0 h 49433"/>
              <a:gd name="connsiteX1" fmla="*/ 24717 w 290167"/>
              <a:gd name="connsiteY1" fmla="*/ 0 h 49433"/>
              <a:gd name="connsiteX2" fmla="*/ 0 w 290167"/>
              <a:gd name="connsiteY2" fmla="*/ 24717 h 49433"/>
              <a:gd name="connsiteX3" fmla="*/ 24717 w 290167"/>
              <a:gd name="connsiteY3" fmla="*/ 49433 h 49433"/>
              <a:gd name="connsiteX4" fmla="*/ 265451 w 290167"/>
              <a:gd name="connsiteY4" fmla="*/ 49433 h 49433"/>
              <a:gd name="connsiteX5" fmla="*/ 290168 w 290167"/>
              <a:gd name="connsiteY5" fmla="*/ 24717 h 49433"/>
              <a:gd name="connsiteX6" fmla="*/ 265451 w 290167"/>
              <a:gd name="connsiteY6" fmla="*/ 0 h 49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0167" h="49433">
                <a:moveTo>
                  <a:pt x="265451" y="0"/>
                </a:moveTo>
                <a:lnTo>
                  <a:pt x="24717" y="0"/>
                </a:lnTo>
                <a:cubicBezTo>
                  <a:pt x="11072" y="0"/>
                  <a:pt x="0" y="11072"/>
                  <a:pt x="0" y="24717"/>
                </a:cubicBezTo>
                <a:cubicBezTo>
                  <a:pt x="0" y="38361"/>
                  <a:pt x="11072" y="49433"/>
                  <a:pt x="24717" y="49433"/>
                </a:cubicBezTo>
                <a:lnTo>
                  <a:pt x="265451" y="49433"/>
                </a:lnTo>
                <a:cubicBezTo>
                  <a:pt x="279096" y="49433"/>
                  <a:pt x="290168" y="38361"/>
                  <a:pt x="290168" y="24717"/>
                </a:cubicBezTo>
                <a:cubicBezTo>
                  <a:pt x="290168" y="11072"/>
                  <a:pt x="279096" y="0"/>
                  <a:pt x="265451" y="0"/>
                </a:cubicBezTo>
                <a:close/>
              </a:path>
            </a:pathLst>
          </a:custGeom>
          <a:solidFill>
            <a:srgbClr val="B0BB31">
              <a:alpha val="38000"/>
            </a:srgbClr>
          </a:solidFill>
          <a:ln w="2296"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B7F66FF9-E0AE-14B6-EDEB-03286CB736C9}"/>
              </a:ext>
            </a:extLst>
          </p:cNvPr>
          <p:cNvSpPr/>
          <p:nvPr/>
        </p:nvSpPr>
        <p:spPr>
          <a:xfrm>
            <a:off x="4228587" y="2866849"/>
            <a:ext cx="2842806" cy="1840905"/>
          </a:xfrm>
          <a:custGeom>
            <a:avLst/>
            <a:gdLst>
              <a:gd name="connsiteX0" fmla="*/ 2746697 w 2842806"/>
              <a:gd name="connsiteY0" fmla="*/ 879232 h 1840905"/>
              <a:gd name="connsiteX1" fmla="*/ 2653803 w 2842806"/>
              <a:gd name="connsiteY1" fmla="*/ 950648 h 1840905"/>
              <a:gd name="connsiteX2" fmla="*/ 2280894 w 2842806"/>
              <a:gd name="connsiteY2" fmla="*/ 950648 h 1840905"/>
              <a:gd name="connsiteX3" fmla="*/ 2177709 w 2842806"/>
              <a:gd name="connsiteY3" fmla="*/ 891085 h 1840905"/>
              <a:gd name="connsiteX4" fmla="*/ 1711907 w 2842806"/>
              <a:gd name="connsiteY4" fmla="*/ 84280 h 1840905"/>
              <a:gd name="connsiteX5" fmla="*/ 1565905 w 2842806"/>
              <a:gd name="connsiteY5" fmla="*/ 0 h 1840905"/>
              <a:gd name="connsiteX6" fmla="*/ 634299 w 2842806"/>
              <a:gd name="connsiteY6" fmla="*/ 0 h 1840905"/>
              <a:gd name="connsiteX7" fmla="*/ 488297 w 2842806"/>
              <a:gd name="connsiteY7" fmla="*/ 84303 h 1840905"/>
              <a:gd name="connsiteX8" fmla="*/ 22517 w 2842806"/>
              <a:gd name="connsiteY8" fmla="*/ 891107 h 1840905"/>
              <a:gd name="connsiteX9" fmla="*/ 22517 w 2842806"/>
              <a:gd name="connsiteY9" fmla="*/ 1059690 h 1840905"/>
              <a:gd name="connsiteX10" fmla="*/ 466405 w 2842806"/>
              <a:gd name="connsiteY10" fmla="*/ 1828547 h 1840905"/>
              <a:gd name="connsiteX11" fmla="*/ 487837 w 2842806"/>
              <a:gd name="connsiteY11" fmla="*/ 1840905 h 1840905"/>
              <a:gd name="connsiteX12" fmla="*/ 500173 w 2842806"/>
              <a:gd name="connsiteY12" fmla="*/ 1837598 h 1840905"/>
              <a:gd name="connsiteX13" fmla="*/ 509223 w 2842806"/>
              <a:gd name="connsiteY13" fmla="*/ 1803831 h 1840905"/>
              <a:gd name="connsiteX14" fmla="*/ 65335 w 2842806"/>
              <a:gd name="connsiteY14" fmla="*/ 1034974 h 1840905"/>
              <a:gd name="connsiteX15" fmla="*/ 65335 w 2842806"/>
              <a:gd name="connsiteY15" fmla="*/ 915824 h 1840905"/>
              <a:gd name="connsiteX16" fmla="*/ 531114 w 2842806"/>
              <a:gd name="connsiteY16" fmla="*/ 109020 h 1840905"/>
              <a:gd name="connsiteX17" fmla="*/ 634299 w 2842806"/>
              <a:gd name="connsiteY17" fmla="*/ 49456 h 1840905"/>
              <a:gd name="connsiteX18" fmla="*/ 1565905 w 2842806"/>
              <a:gd name="connsiteY18" fmla="*/ 49456 h 1840905"/>
              <a:gd name="connsiteX19" fmla="*/ 1669089 w 2842806"/>
              <a:gd name="connsiteY19" fmla="*/ 109020 h 1840905"/>
              <a:gd name="connsiteX20" fmla="*/ 2134892 w 2842806"/>
              <a:gd name="connsiteY20" fmla="*/ 915824 h 1840905"/>
              <a:gd name="connsiteX21" fmla="*/ 2280872 w 2842806"/>
              <a:gd name="connsiteY21" fmla="*/ 1000104 h 1840905"/>
              <a:gd name="connsiteX22" fmla="*/ 2653780 w 2842806"/>
              <a:gd name="connsiteY22" fmla="*/ 1000104 h 1840905"/>
              <a:gd name="connsiteX23" fmla="*/ 2746674 w 2842806"/>
              <a:gd name="connsiteY23" fmla="*/ 1071520 h 1840905"/>
              <a:gd name="connsiteX24" fmla="*/ 2842807 w 2842806"/>
              <a:gd name="connsiteY24" fmla="*/ 975388 h 1840905"/>
              <a:gd name="connsiteX25" fmla="*/ 2746674 w 2842806"/>
              <a:gd name="connsiteY25" fmla="*/ 879255 h 1840905"/>
              <a:gd name="connsiteX26" fmla="*/ 2746697 w 2842806"/>
              <a:gd name="connsiteY26" fmla="*/ 1022041 h 1840905"/>
              <a:gd name="connsiteX27" fmla="*/ 2700020 w 2842806"/>
              <a:gd name="connsiteY27" fmla="*/ 975410 h 1840905"/>
              <a:gd name="connsiteX28" fmla="*/ 2700020 w 2842806"/>
              <a:gd name="connsiteY28" fmla="*/ 975342 h 1840905"/>
              <a:gd name="connsiteX29" fmla="*/ 2700020 w 2842806"/>
              <a:gd name="connsiteY29" fmla="*/ 975273 h 1840905"/>
              <a:gd name="connsiteX30" fmla="*/ 2746697 w 2842806"/>
              <a:gd name="connsiteY30" fmla="*/ 928642 h 1840905"/>
              <a:gd name="connsiteX31" fmla="*/ 2793397 w 2842806"/>
              <a:gd name="connsiteY31" fmla="*/ 975342 h 1840905"/>
              <a:gd name="connsiteX32" fmla="*/ 2746697 w 2842806"/>
              <a:gd name="connsiteY32" fmla="*/ 1022041 h 184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842806" h="1840905">
                <a:moveTo>
                  <a:pt x="2746697" y="879232"/>
                </a:moveTo>
                <a:cubicBezTo>
                  <a:pt x="2702225" y="879232"/>
                  <a:pt x="2664737" y="909576"/>
                  <a:pt x="2653803" y="950648"/>
                </a:cubicBezTo>
                <a:lnTo>
                  <a:pt x="2280894" y="950648"/>
                </a:lnTo>
                <a:cubicBezTo>
                  <a:pt x="2238467" y="950648"/>
                  <a:pt x="2198934" y="927815"/>
                  <a:pt x="2177709" y="891085"/>
                </a:cubicBezTo>
                <a:lnTo>
                  <a:pt x="1711907" y="84280"/>
                </a:lnTo>
                <a:cubicBezTo>
                  <a:pt x="1681884" y="32297"/>
                  <a:pt x="1625950" y="0"/>
                  <a:pt x="1565905" y="0"/>
                </a:cubicBezTo>
                <a:lnTo>
                  <a:pt x="634299" y="0"/>
                </a:lnTo>
                <a:cubicBezTo>
                  <a:pt x="574254" y="0"/>
                  <a:pt x="518319" y="32297"/>
                  <a:pt x="488297" y="84303"/>
                </a:cubicBezTo>
                <a:lnTo>
                  <a:pt x="22517" y="891107"/>
                </a:lnTo>
                <a:cubicBezTo>
                  <a:pt x="-7506" y="943091"/>
                  <a:pt x="-7506" y="1007685"/>
                  <a:pt x="22517" y="1059690"/>
                </a:cubicBezTo>
                <a:lnTo>
                  <a:pt x="466405" y="1828547"/>
                </a:lnTo>
                <a:cubicBezTo>
                  <a:pt x="470977" y="1836472"/>
                  <a:pt x="479292" y="1840905"/>
                  <a:pt x="487837" y="1840905"/>
                </a:cubicBezTo>
                <a:cubicBezTo>
                  <a:pt x="492041" y="1840905"/>
                  <a:pt x="496290" y="1839826"/>
                  <a:pt x="500173" y="1837598"/>
                </a:cubicBezTo>
                <a:cubicBezTo>
                  <a:pt x="512002" y="1830775"/>
                  <a:pt x="516045" y="1815661"/>
                  <a:pt x="509223" y="1803831"/>
                </a:cubicBezTo>
                <a:lnTo>
                  <a:pt x="65335" y="1034974"/>
                </a:lnTo>
                <a:cubicBezTo>
                  <a:pt x="44133" y="998221"/>
                  <a:pt x="44133" y="952577"/>
                  <a:pt x="65335" y="915824"/>
                </a:cubicBezTo>
                <a:lnTo>
                  <a:pt x="531114" y="109020"/>
                </a:lnTo>
                <a:cubicBezTo>
                  <a:pt x="552339" y="72266"/>
                  <a:pt x="591872" y="49456"/>
                  <a:pt x="634299" y="49456"/>
                </a:cubicBezTo>
                <a:lnTo>
                  <a:pt x="1565905" y="49456"/>
                </a:lnTo>
                <a:cubicBezTo>
                  <a:pt x="1608332" y="49456"/>
                  <a:pt x="1647864" y="72289"/>
                  <a:pt x="1669089" y="109020"/>
                </a:cubicBezTo>
                <a:lnTo>
                  <a:pt x="2134892" y="915824"/>
                </a:lnTo>
                <a:cubicBezTo>
                  <a:pt x="2164914" y="967807"/>
                  <a:pt x="2220849" y="1000104"/>
                  <a:pt x="2280872" y="1000104"/>
                </a:cubicBezTo>
                <a:lnTo>
                  <a:pt x="2653780" y="1000104"/>
                </a:lnTo>
                <a:cubicBezTo>
                  <a:pt x="2664714" y="1041176"/>
                  <a:pt x="2702202" y="1071520"/>
                  <a:pt x="2746674" y="1071520"/>
                </a:cubicBezTo>
                <a:cubicBezTo>
                  <a:pt x="2799691" y="1071520"/>
                  <a:pt x="2842807" y="1028404"/>
                  <a:pt x="2842807" y="975388"/>
                </a:cubicBezTo>
                <a:cubicBezTo>
                  <a:pt x="2842807" y="922371"/>
                  <a:pt x="2799691" y="879255"/>
                  <a:pt x="2746674" y="879255"/>
                </a:cubicBezTo>
                <a:close/>
                <a:moveTo>
                  <a:pt x="2746697" y="1022041"/>
                </a:moveTo>
                <a:cubicBezTo>
                  <a:pt x="2720969" y="1022041"/>
                  <a:pt x="2700043" y="1001138"/>
                  <a:pt x="2700020" y="975410"/>
                </a:cubicBezTo>
                <a:cubicBezTo>
                  <a:pt x="2700020" y="975410"/>
                  <a:pt x="2700020" y="975365"/>
                  <a:pt x="2700020" y="975342"/>
                </a:cubicBezTo>
                <a:cubicBezTo>
                  <a:pt x="2700020" y="975342"/>
                  <a:pt x="2700020" y="975296"/>
                  <a:pt x="2700020" y="975273"/>
                </a:cubicBezTo>
                <a:cubicBezTo>
                  <a:pt x="2700043" y="949545"/>
                  <a:pt x="2720992" y="928642"/>
                  <a:pt x="2746697" y="928642"/>
                </a:cubicBezTo>
                <a:cubicBezTo>
                  <a:pt x="2772401" y="928642"/>
                  <a:pt x="2793397" y="949591"/>
                  <a:pt x="2793397" y="975342"/>
                </a:cubicBezTo>
                <a:cubicBezTo>
                  <a:pt x="2793397" y="1001092"/>
                  <a:pt x="2772447" y="1022041"/>
                  <a:pt x="2746697" y="1022041"/>
                </a:cubicBezTo>
                <a:close/>
              </a:path>
            </a:pathLst>
          </a:custGeom>
          <a:solidFill>
            <a:srgbClr val="B0BB31">
              <a:alpha val="38000"/>
            </a:srgbClr>
          </a:solidFill>
          <a:ln w="2296"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1F07FFAA-A62A-F489-58B3-62AAC603A0EA}"/>
              </a:ext>
            </a:extLst>
          </p:cNvPr>
          <p:cNvSpPr/>
          <p:nvPr/>
        </p:nvSpPr>
        <p:spPr>
          <a:xfrm>
            <a:off x="6950016" y="3816922"/>
            <a:ext cx="50535" cy="50535"/>
          </a:xfrm>
          <a:custGeom>
            <a:avLst/>
            <a:gdLst>
              <a:gd name="connsiteX0" fmla="*/ 50536 w 50535"/>
              <a:gd name="connsiteY0" fmla="*/ 25268 h 50535"/>
              <a:gd name="connsiteX1" fmla="*/ 25268 w 50535"/>
              <a:gd name="connsiteY1" fmla="*/ 50536 h 50535"/>
              <a:gd name="connsiteX2" fmla="*/ 0 w 50535"/>
              <a:gd name="connsiteY2" fmla="*/ 25268 h 50535"/>
              <a:gd name="connsiteX3" fmla="*/ 25268 w 50535"/>
              <a:gd name="connsiteY3" fmla="*/ 0 h 50535"/>
              <a:gd name="connsiteX4" fmla="*/ 50536 w 50535"/>
              <a:gd name="connsiteY4" fmla="*/ 25268 h 50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535" h="50535">
                <a:moveTo>
                  <a:pt x="50536" y="25268"/>
                </a:moveTo>
                <a:cubicBezTo>
                  <a:pt x="50536" y="39223"/>
                  <a:pt x="39223" y="50536"/>
                  <a:pt x="25268" y="50536"/>
                </a:cubicBezTo>
                <a:cubicBezTo>
                  <a:pt x="11312" y="50536"/>
                  <a:pt x="0" y="39223"/>
                  <a:pt x="0" y="25268"/>
                </a:cubicBezTo>
                <a:cubicBezTo>
                  <a:pt x="0" y="11313"/>
                  <a:pt x="11312" y="0"/>
                  <a:pt x="25268" y="0"/>
                </a:cubicBezTo>
                <a:cubicBezTo>
                  <a:pt x="39223" y="0"/>
                  <a:pt x="50536" y="11313"/>
                  <a:pt x="50536" y="25268"/>
                </a:cubicBezTo>
                <a:close/>
              </a:path>
            </a:pathLst>
          </a:custGeom>
          <a:solidFill>
            <a:srgbClr val="B0BB31">
              <a:alpha val="38000"/>
            </a:srgbClr>
          </a:solidFill>
          <a:ln w="2296"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BD5686DF-77C3-F8B9-16C9-64DCFCE067AB}"/>
              </a:ext>
            </a:extLst>
          </p:cNvPr>
          <p:cNvSpPr/>
          <p:nvPr/>
        </p:nvSpPr>
        <p:spPr>
          <a:xfrm>
            <a:off x="7131830" y="3817496"/>
            <a:ext cx="290190" cy="49433"/>
          </a:xfrm>
          <a:custGeom>
            <a:avLst/>
            <a:gdLst>
              <a:gd name="connsiteX0" fmla="*/ 24717 w 290190"/>
              <a:gd name="connsiteY0" fmla="*/ 49433 h 49433"/>
              <a:gd name="connsiteX1" fmla="*/ 265473 w 290190"/>
              <a:gd name="connsiteY1" fmla="*/ 49433 h 49433"/>
              <a:gd name="connsiteX2" fmla="*/ 290190 w 290190"/>
              <a:gd name="connsiteY2" fmla="*/ 24717 h 49433"/>
              <a:gd name="connsiteX3" fmla="*/ 265473 w 290190"/>
              <a:gd name="connsiteY3" fmla="*/ 0 h 49433"/>
              <a:gd name="connsiteX4" fmla="*/ 24717 w 290190"/>
              <a:gd name="connsiteY4" fmla="*/ 0 h 49433"/>
              <a:gd name="connsiteX5" fmla="*/ 0 w 290190"/>
              <a:gd name="connsiteY5" fmla="*/ 24717 h 49433"/>
              <a:gd name="connsiteX6" fmla="*/ 24717 w 290190"/>
              <a:gd name="connsiteY6" fmla="*/ 49433 h 49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0190" h="49433">
                <a:moveTo>
                  <a:pt x="24717" y="49433"/>
                </a:moveTo>
                <a:lnTo>
                  <a:pt x="265473" y="49433"/>
                </a:lnTo>
                <a:cubicBezTo>
                  <a:pt x="279119" y="49433"/>
                  <a:pt x="290190" y="38361"/>
                  <a:pt x="290190" y="24717"/>
                </a:cubicBezTo>
                <a:cubicBezTo>
                  <a:pt x="290190" y="11072"/>
                  <a:pt x="279119" y="0"/>
                  <a:pt x="265473" y="0"/>
                </a:cubicBezTo>
                <a:lnTo>
                  <a:pt x="24717" y="0"/>
                </a:lnTo>
                <a:cubicBezTo>
                  <a:pt x="11072" y="0"/>
                  <a:pt x="0" y="11072"/>
                  <a:pt x="0" y="24717"/>
                </a:cubicBezTo>
                <a:cubicBezTo>
                  <a:pt x="0" y="38361"/>
                  <a:pt x="11072" y="49433"/>
                  <a:pt x="24717" y="49433"/>
                </a:cubicBezTo>
                <a:close/>
              </a:path>
            </a:pathLst>
          </a:custGeom>
          <a:solidFill>
            <a:srgbClr val="B0BB31">
              <a:alpha val="38000"/>
            </a:srgbClr>
          </a:solidFill>
          <a:ln w="2296"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5CB60400-635C-4D5C-06DD-2E51B717A05F}"/>
              </a:ext>
            </a:extLst>
          </p:cNvPr>
          <p:cNvSpPr/>
          <p:nvPr/>
        </p:nvSpPr>
        <p:spPr>
          <a:xfrm>
            <a:off x="5875159" y="3927359"/>
            <a:ext cx="2842852" cy="1840889"/>
          </a:xfrm>
          <a:custGeom>
            <a:avLst/>
            <a:gdLst>
              <a:gd name="connsiteX0" fmla="*/ 2746697 w 2842852"/>
              <a:gd name="connsiteY0" fmla="*/ 769369 h 1840889"/>
              <a:gd name="connsiteX1" fmla="*/ 2653803 w 2842852"/>
              <a:gd name="connsiteY1" fmla="*/ 840786 h 1840889"/>
              <a:gd name="connsiteX2" fmla="*/ 2280871 w 2842852"/>
              <a:gd name="connsiteY2" fmla="*/ 840786 h 1840889"/>
              <a:gd name="connsiteX3" fmla="*/ 2134892 w 2842852"/>
              <a:gd name="connsiteY3" fmla="*/ 925066 h 1840889"/>
              <a:gd name="connsiteX4" fmla="*/ 1669113 w 2842852"/>
              <a:gd name="connsiteY4" fmla="*/ 1731870 h 1840889"/>
              <a:gd name="connsiteX5" fmla="*/ 1565927 w 2842852"/>
              <a:gd name="connsiteY5" fmla="*/ 1791457 h 1840889"/>
              <a:gd name="connsiteX6" fmla="*/ 634322 w 2842852"/>
              <a:gd name="connsiteY6" fmla="*/ 1791457 h 1840889"/>
              <a:gd name="connsiteX7" fmla="*/ 531137 w 2842852"/>
              <a:gd name="connsiteY7" fmla="*/ 1731893 h 1840889"/>
              <a:gd name="connsiteX8" fmla="*/ 65335 w 2842852"/>
              <a:gd name="connsiteY8" fmla="*/ 925089 h 1840889"/>
              <a:gd name="connsiteX9" fmla="*/ 65335 w 2842852"/>
              <a:gd name="connsiteY9" fmla="*/ 805939 h 1840889"/>
              <a:gd name="connsiteX10" fmla="*/ 509246 w 2842852"/>
              <a:gd name="connsiteY10" fmla="*/ 37082 h 1840889"/>
              <a:gd name="connsiteX11" fmla="*/ 500196 w 2842852"/>
              <a:gd name="connsiteY11" fmla="*/ 3315 h 1840889"/>
              <a:gd name="connsiteX12" fmla="*/ 466429 w 2842852"/>
              <a:gd name="connsiteY12" fmla="*/ 12366 h 1840889"/>
              <a:gd name="connsiteX13" fmla="*/ 22517 w 2842852"/>
              <a:gd name="connsiteY13" fmla="*/ 781222 h 1840889"/>
              <a:gd name="connsiteX14" fmla="*/ 22517 w 2842852"/>
              <a:gd name="connsiteY14" fmla="*/ 949805 h 1840889"/>
              <a:gd name="connsiteX15" fmla="*/ 488320 w 2842852"/>
              <a:gd name="connsiteY15" fmla="*/ 1756610 h 1840889"/>
              <a:gd name="connsiteX16" fmla="*/ 634322 w 2842852"/>
              <a:gd name="connsiteY16" fmla="*/ 1840890 h 1840889"/>
              <a:gd name="connsiteX17" fmla="*/ 1565927 w 2842852"/>
              <a:gd name="connsiteY17" fmla="*/ 1840890 h 1840889"/>
              <a:gd name="connsiteX18" fmla="*/ 1711930 w 2842852"/>
              <a:gd name="connsiteY18" fmla="*/ 1756587 h 1840889"/>
              <a:gd name="connsiteX19" fmla="*/ 2177710 w 2842852"/>
              <a:gd name="connsiteY19" fmla="*/ 949782 h 1840889"/>
              <a:gd name="connsiteX20" fmla="*/ 2280894 w 2842852"/>
              <a:gd name="connsiteY20" fmla="*/ 890219 h 1840889"/>
              <a:gd name="connsiteX21" fmla="*/ 2653826 w 2842852"/>
              <a:gd name="connsiteY21" fmla="*/ 890219 h 1840889"/>
              <a:gd name="connsiteX22" fmla="*/ 2746720 w 2842852"/>
              <a:gd name="connsiteY22" fmla="*/ 961635 h 1840889"/>
              <a:gd name="connsiteX23" fmla="*/ 2842853 w 2842852"/>
              <a:gd name="connsiteY23" fmla="*/ 865502 h 1840889"/>
              <a:gd name="connsiteX24" fmla="*/ 2746720 w 2842852"/>
              <a:gd name="connsiteY24" fmla="*/ 769369 h 1840889"/>
              <a:gd name="connsiteX25" fmla="*/ 2746697 w 2842852"/>
              <a:gd name="connsiteY25" fmla="*/ 912179 h 1840889"/>
              <a:gd name="connsiteX26" fmla="*/ 2699997 w 2842852"/>
              <a:gd name="connsiteY26" fmla="*/ 865479 h 1840889"/>
              <a:gd name="connsiteX27" fmla="*/ 2746697 w 2842852"/>
              <a:gd name="connsiteY27" fmla="*/ 818780 h 1840889"/>
              <a:gd name="connsiteX28" fmla="*/ 2793397 w 2842852"/>
              <a:gd name="connsiteY28" fmla="*/ 865479 h 1840889"/>
              <a:gd name="connsiteX29" fmla="*/ 2746697 w 2842852"/>
              <a:gd name="connsiteY29" fmla="*/ 912179 h 1840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42852" h="1840889">
                <a:moveTo>
                  <a:pt x="2746697" y="769369"/>
                </a:moveTo>
                <a:cubicBezTo>
                  <a:pt x="2702249" y="769369"/>
                  <a:pt x="2664737" y="799714"/>
                  <a:pt x="2653803" y="840786"/>
                </a:cubicBezTo>
                <a:lnTo>
                  <a:pt x="2280871" y="840786"/>
                </a:lnTo>
                <a:cubicBezTo>
                  <a:pt x="2220849" y="840786"/>
                  <a:pt x="2164892" y="873083"/>
                  <a:pt x="2134892" y="925066"/>
                </a:cubicBezTo>
                <a:lnTo>
                  <a:pt x="1669113" y="1731870"/>
                </a:lnTo>
                <a:cubicBezTo>
                  <a:pt x="1647888" y="1768623"/>
                  <a:pt x="1608354" y="1791457"/>
                  <a:pt x="1565927" y="1791457"/>
                </a:cubicBezTo>
                <a:lnTo>
                  <a:pt x="634322" y="1791457"/>
                </a:lnTo>
                <a:cubicBezTo>
                  <a:pt x="591895" y="1791457"/>
                  <a:pt x="552362" y="1768623"/>
                  <a:pt x="531137" y="1731893"/>
                </a:cubicBezTo>
                <a:lnTo>
                  <a:pt x="65335" y="925089"/>
                </a:lnTo>
                <a:cubicBezTo>
                  <a:pt x="44110" y="888335"/>
                  <a:pt x="44110" y="842692"/>
                  <a:pt x="65335" y="805939"/>
                </a:cubicBezTo>
                <a:lnTo>
                  <a:pt x="509246" y="37082"/>
                </a:lnTo>
                <a:cubicBezTo>
                  <a:pt x="516068" y="25252"/>
                  <a:pt x="512025" y="10137"/>
                  <a:pt x="500196" y="3315"/>
                </a:cubicBezTo>
                <a:cubicBezTo>
                  <a:pt x="488366" y="-3507"/>
                  <a:pt x="473251" y="536"/>
                  <a:pt x="466429" y="12366"/>
                </a:cubicBezTo>
                <a:lnTo>
                  <a:pt x="22517" y="781222"/>
                </a:lnTo>
                <a:cubicBezTo>
                  <a:pt x="-7506" y="833205"/>
                  <a:pt x="-7506" y="897822"/>
                  <a:pt x="22517" y="949805"/>
                </a:cubicBezTo>
                <a:lnTo>
                  <a:pt x="488320" y="1756610"/>
                </a:lnTo>
                <a:cubicBezTo>
                  <a:pt x="518342" y="1808593"/>
                  <a:pt x="574277" y="1840890"/>
                  <a:pt x="634322" y="1840890"/>
                </a:cubicBezTo>
                <a:lnTo>
                  <a:pt x="1565927" y="1840890"/>
                </a:lnTo>
                <a:cubicBezTo>
                  <a:pt x="1625973" y="1840890"/>
                  <a:pt x="1681907" y="1808593"/>
                  <a:pt x="1711930" y="1756587"/>
                </a:cubicBezTo>
                <a:lnTo>
                  <a:pt x="2177710" y="949782"/>
                </a:lnTo>
                <a:cubicBezTo>
                  <a:pt x="2198935" y="913029"/>
                  <a:pt x="2238467" y="890219"/>
                  <a:pt x="2280894" y="890219"/>
                </a:cubicBezTo>
                <a:lnTo>
                  <a:pt x="2653826" y="890219"/>
                </a:lnTo>
                <a:cubicBezTo>
                  <a:pt x="2664760" y="931291"/>
                  <a:pt x="2702249" y="961635"/>
                  <a:pt x="2746720" y="961635"/>
                </a:cubicBezTo>
                <a:cubicBezTo>
                  <a:pt x="2799737" y="961635"/>
                  <a:pt x="2842853" y="918519"/>
                  <a:pt x="2842853" y="865502"/>
                </a:cubicBezTo>
                <a:cubicBezTo>
                  <a:pt x="2842853" y="812486"/>
                  <a:pt x="2799737" y="769369"/>
                  <a:pt x="2746720" y="769369"/>
                </a:cubicBezTo>
                <a:close/>
                <a:moveTo>
                  <a:pt x="2746697" y="912179"/>
                </a:moveTo>
                <a:cubicBezTo>
                  <a:pt x="2720947" y="912179"/>
                  <a:pt x="2699997" y="891230"/>
                  <a:pt x="2699997" y="865479"/>
                </a:cubicBezTo>
                <a:cubicBezTo>
                  <a:pt x="2699997" y="839729"/>
                  <a:pt x="2720947" y="818780"/>
                  <a:pt x="2746697" y="818780"/>
                </a:cubicBezTo>
                <a:cubicBezTo>
                  <a:pt x="2772447" y="818780"/>
                  <a:pt x="2793397" y="839729"/>
                  <a:pt x="2793397" y="865479"/>
                </a:cubicBezTo>
                <a:cubicBezTo>
                  <a:pt x="2793397" y="891230"/>
                  <a:pt x="2772447" y="912179"/>
                  <a:pt x="2746697" y="912179"/>
                </a:cubicBezTo>
                <a:close/>
              </a:path>
            </a:pathLst>
          </a:custGeom>
          <a:solidFill>
            <a:srgbClr val="B0BB31">
              <a:alpha val="38000"/>
            </a:srgbClr>
          </a:solidFill>
          <a:ln w="2296"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CCA95CB9-AFC2-765C-E716-18E9B7233EB6}"/>
              </a:ext>
            </a:extLst>
          </p:cNvPr>
          <p:cNvSpPr/>
          <p:nvPr/>
        </p:nvSpPr>
        <p:spPr>
          <a:xfrm rot="17549998">
            <a:off x="8596596" y="4767589"/>
            <a:ext cx="50535" cy="50535"/>
          </a:xfrm>
          <a:custGeom>
            <a:avLst/>
            <a:gdLst>
              <a:gd name="connsiteX0" fmla="*/ 50536 w 50535"/>
              <a:gd name="connsiteY0" fmla="*/ 25268 h 50535"/>
              <a:gd name="connsiteX1" fmla="*/ 25268 w 50535"/>
              <a:gd name="connsiteY1" fmla="*/ 50536 h 50535"/>
              <a:gd name="connsiteX2" fmla="*/ 0 w 50535"/>
              <a:gd name="connsiteY2" fmla="*/ 25268 h 50535"/>
              <a:gd name="connsiteX3" fmla="*/ 25268 w 50535"/>
              <a:gd name="connsiteY3" fmla="*/ 0 h 50535"/>
              <a:gd name="connsiteX4" fmla="*/ 50536 w 50535"/>
              <a:gd name="connsiteY4" fmla="*/ 25268 h 50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535" h="50535">
                <a:moveTo>
                  <a:pt x="50536" y="25268"/>
                </a:moveTo>
                <a:cubicBezTo>
                  <a:pt x="50536" y="39223"/>
                  <a:pt x="39223" y="50536"/>
                  <a:pt x="25268" y="50536"/>
                </a:cubicBezTo>
                <a:cubicBezTo>
                  <a:pt x="11313" y="50536"/>
                  <a:pt x="0" y="39223"/>
                  <a:pt x="0" y="25268"/>
                </a:cubicBezTo>
                <a:cubicBezTo>
                  <a:pt x="0" y="11313"/>
                  <a:pt x="11313" y="0"/>
                  <a:pt x="25268" y="0"/>
                </a:cubicBezTo>
                <a:cubicBezTo>
                  <a:pt x="39223" y="0"/>
                  <a:pt x="50536" y="11313"/>
                  <a:pt x="50536" y="25268"/>
                </a:cubicBezTo>
                <a:close/>
              </a:path>
            </a:pathLst>
          </a:custGeom>
          <a:solidFill>
            <a:srgbClr val="B0BB31">
              <a:alpha val="38000"/>
            </a:srgbClr>
          </a:solidFill>
          <a:ln w="2296"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064BA309-7636-EFC0-1FD7-1DF6C28C0D16}"/>
              </a:ext>
            </a:extLst>
          </p:cNvPr>
          <p:cNvSpPr/>
          <p:nvPr/>
        </p:nvSpPr>
        <p:spPr>
          <a:xfrm>
            <a:off x="8778402" y="4768121"/>
            <a:ext cx="290167" cy="49433"/>
          </a:xfrm>
          <a:custGeom>
            <a:avLst/>
            <a:gdLst>
              <a:gd name="connsiteX0" fmla="*/ 265451 w 290167"/>
              <a:gd name="connsiteY0" fmla="*/ 0 h 49433"/>
              <a:gd name="connsiteX1" fmla="*/ 24716 w 290167"/>
              <a:gd name="connsiteY1" fmla="*/ 0 h 49433"/>
              <a:gd name="connsiteX2" fmla="*/ 0 w 290167"/>
              <a:gd name="connsiteY2" fmla="*/ 24717 h 49433"/>
              <a:gd name="connsiteX3" fmla="*/ 24716 w 290167"/>
              <a:gd name="connsiteY3" fmla="*/ 49433 h 49433"/>
              <a:gd name="connsiteX4" fmla="*/ 265451 w 290167"/>
              <a:gd name="connsiteY4" fmla="*/ 49433 h 49433"/>
              <a:gd name="connsiteX5" fmla="*/ 290167 w 290167"/>
              <a:gd name="connsiteY5" fmla="*/ 24717 h 49433"/>
              <a:gd name="connsiteX6" fmla="*/ 265451 w 290167"/>
              <a:gd name="connsiteY6" fmla="*/ 0 h 49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0167" h="49433">
                <a:moveTo>
                  <a:pt x="265451" y="0"/>
                </a:moveTo>
                <a:lnTo>
                  <a:pt x="24716" y="0"/>
                </a:lnTo>
                <a:cubicBezTo>
                  <a:pt x="11072" y="0"/>
                  <a:pt x="0" y="11072"/>
                  <a:pt x="0" y="24717"/>
                </a:cubicBezTo>
                <a:cubicBezTo>
                  <a:pt x="0" y="38361"/>
                  <a:pt x="11072" y="49433"/>
                  <a:pt x="24716" y="49433"/>
                </a:cubicBezTo>
                <a:lnTo>
                  <a:pt x="265451" y="49433"/>
                </a:lnTo>
                <a:cubicBezTo>
                  <a:pt x="279096" y="49433"/>
                  <a:pt x="290167" y="38361"/>
                  <a:pt x="290167" y="24717"/>
                </a:cubicBezTo>
                <a:cubicBezTo>
                  <a:pt x="290167" y="11072"/>
                  <a:pt x="279096" y="0"/>
                  <a:pt x="265451" y="0"/>
                </a:cubicBezTo>
                <a:close/>
              </a:path>
            </a:pathLst>
          </a:custGeom>
          <a:solidFill>
            <a:srgbClr val="B0BB31">
              <a:alpha val="38000"/>
            </a:srgbClr>
          </a:solidFill>
          <a:ln w="2296"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49CE7779-895F-519A-CE8C-1FB614B5165B}"/>
              </a:ext>
            </a:extLst>
          </p:cNvPr>
          <p:cNvSpPr/>
          <p:nvPr/>
        </p:nvSpPr>
        <p:spPr>
          <a:xfrm>
            <a:off x="7521754" y="2866849"/>
            <a:ext cx="2842806" cy="1840905"/>
          </a:xfrm>
          <a:custGeom>
            <a:avLst/>
            <a:gdLst>
              <a:gd name="connsiteX0" fmla="*/ 2746697 w 2842806"/>
              <a:gd name="connsiteY0" fmla="*/ 879232 h 1840905"/>
              <a:gd name="connsiteX1" fmla="*/ 2653803 w 2842806"/>
              <a:gd name="connsiteY1" fmla="*/ 950648 h 1840905"/>
              <a:gd name="connsiteX2" fmla="*/ 2280894 w 2842806"/>
              <a:gd name="connsiteY2" fmla="*/ 950648 h 1840905"/>
              <a:gd name="connsiteX3" fmla="*/ 2177710 w 2842806"/>
              <a:gd name="connsiteY3" fmla="*/ 891085 h 1840905"/>
              <a:gd name="connsiteX4" fmla="*/ 1711907 w 2842806"/>
              <a:gd name="connsiteY4" fmla="*/ 84280 h 1840905"/>
              <a:gd name="connsiteX5" fmla="*/ 1565904 w 2842806"/>
              <a:gd name="connsiteY5" fmla="*/ 0 h 1840905"/>
              <a:gd name="connsiteX6" fmla="*/ 634299 w 2842806"/>
              <a:gd name="connsiteY6" fmla="*/ 0 h 1840905"/>
              <a:gd name="connsiteX7" fmla="*/ 488296 w 2842806"/>
              <a:gd name="connsiteY7" fmla="*/ 84303 h 1840905"/>
              <a:gd name="connsiteX8" fmla="*/ 22517 w 2842806"/>
              <a:gd name="connsiteY8" fmla="*/ 891107 h 1840905"/>
              <a:gd name="connsiteX9" fmla="*/ 22517 w 2842806"/>
              <a:gd name="connsiteY9" fmla="*/ 1059690 h 1840905"/>
              <a:gd name="connsiteX10" fmla="*/ 466406 w 2842806"/>
              <a:gd name="connsiteY10" fmla="*/ 1828547 h 1840905"/>
              <a:gd name="connsiteX11" fmla="*/ 487837 w 2842806"/>
              <a:gd name="connsiteY11" fmla="*/ 1840905 h 1840905"/>
              <a:gd name="connsiteX12" fmla="*/ 500173 w 2842806"/>
              <a:gd name="connsiteY12" fmla="*/ 1837598 h 1840905"/>
              <a:gd name="connsiteX13" fmla="*/ 509223 w 2842806"/>
              <a:gd name="connsiteY13" fmla="*/ 1803831 h 1840905"/>
              <a:gd name="connsiteX14" fmla="*/ 65335 w 2842806"/>
              <a:gd name="connsiteY14" fmla="*/ 1034974 h 1840905"/>
              <a:gd name="connsiteX15" fmla="*/ 65335 w 2842806"/>
              <a:gd name="connsiteY15" fmla="*/ 915824 h 1840905"/>
              <a:gd name="connsiteX16" fmla="*/ 531114 w 2842806"/>
              <a:gd name="connsiteY16" fmla="*/ 109020 h 1840905"/>
              <a:gd name="connsiteX17" fmla="*/ 634299 w 2842806"/>
              <a:gd name="connsiteY17" fmla="*/ 49456 h 1840905"/>
              <a:gd name="connsiteX18" fmla="*/ 1565904 w 2842806"/>
              <a:gd name="connsiteY18" fmla="*/ 49456 h 1840905"/>
              <a:gd name="connsiteX19" fmla="*/ 1669089 w 2842806"/>
              <a:gd name="connsiteY19" fmla="*/ 109020 h 1840905"/>
              <a:gd name="connsiteX20" fmla="*/ 2134892 w 2842806"/>
              <a:gd name="connsiteY20" fmla="*/ 915824 h 1840905"/>
              <a:gd name="connsiteX21" fmla="*/ 2280871 w 2842806"/>
              <a:gd name="connsiteY21" fmla="*/ 1000104 h 1840905"/>
              <a:gd name="connsiteX22" fmla="*/ 2653779 w 2842806"/>
              <a:gd name="connsiteY22" fmla="*/ 1000104 h 1840905"/>
              <a:gd name="connsiteX23" fmla="*/ 2746673 w 2842806"/>
              <a:gd name="connsiteY23" fmla="*/ 1071520 h 1840905"/>
              <a:gd name="connsiteX24" fmla="*/ 2842806 w 2842806"/>
              <a:gd name="connsiteY24" fmla="*/ 975388 h 1840905"/>
              <a:gd name="connsiteX25" fmla="*/ 2746673 w 2842806"/>
              <a:gd name="connsiteY25" fmla="*/ 879255 h 1840905"/>
              <a:gd name="connsiteX26" fmla="*/ 2746697 w 2842806"/>
              <a:gd name="connsiteY26" fmla="*/ 1022041 h 1840905"/>
              <a:gd name="connsiteX27" fmla="*/ 2700021 w 2842806"/>
              <a:gd name="connsiteY27" fmla="*/ 975410 h 1840905"/>
              <a:gd name="connsiteX28" fmla="*/ 2700021 w 2842806"/>
              <a:gd name="connsiteY28" fmla="*/ 975342 h 1840905"/>
              <a:gd name="connsiteX29" fmla="*/ 2700021 w 2842806"/>
              <a:gd name="connsiteY29" fmla="*/ 975273 h 1840905"/>
              <a:gd name="connsiteX30" fmla="*/ 2746697 w 2842806"/>
              <a:gd name="connsiteY30" fmla="*/ 928642 h 1840905"/>
              <a:gd name="connsiteX31" fmla="*/ 2793397 w 2842806"/>
              <a:gd name="connsiteY31" fmla="*/ 975342 h 1840905"/>
              <a:gd name="connsiteX32" fmla="*/ 2746697 w 2842806"/>
              <a:gd name="connsiteY32" fmla="*/ 1022041 h 184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842806" h="1840905">
                <a:moveTo>
                  <a:pt x="2746697" y="879232"/>
                </a:moveTo>
                <a:cubicBezTo>
                  <a:pt x="2702226" y="879232"/>
                  <a:pt x="2664737" y="909576"/>
                  <a:pt x="2653803" y="950648"/>
                </a:cubicBezTo>
                <a:lnTo>
                  <a:pt x="2280894" y="950648"/>
                </a:lnTo>
                <a:cubicBezTo>
                  <a:pt x="2238467" y="950648"/>
                  <a:pt x="2198935" y="927815"/>
                  <a:pt x="2177710" y="891085"/>
                </a:cubicBezTo>
                <a:lnTo>
                  <a:pt x="1711907" y="84280"/>
                </a:lnTo>
                <a:cubicBezTo>
                  <a:pt x="1681884" y="32297"/>
                  <a:pt x="1625950" y="0"/>
                  <a:pt x="1565904" y="0"/>
                </a:cubicBezTo>
                <a:lnTo>
                  <a:pt x="634299" y="0"/>
                </a:lnTo>
                <a:cubicBezTo>
                  <a:pt x="574254" y="0"/>
                  <a:pt x="518319" y="32297"/>
                  <a:pt x="488296" y="84303"/>
                </a:cubicBezTo>
                <a:lnTo>
                  <a:pt x="22517" y="891107"/>
                </a:lnTo>
                <a:cubicBezTo>
                  <a:pt x="-7506" y="943091"/>
                  <a:pt x="-7506" y="1007685"/>
                  <a:pt x="22517" y="1059690"/>
                </a:cubicBezTo>
                <a:lnTo>
                  <a:pt x="466406" y="1828547"/>
                </a:lnTo>
                <a:cubicBezTo>
                  <a:pt x="470977" y="1836472"/>
                  <a:pt x="479292" y="1840905"/>
                  <a:pt x="487837" y="1840905"/>
                </a:cubicBezTo>
                <a:cubicBezTo>
                  <a:pt x="492041" y="1840905"/>
                  <a:pt x="496291" y="1839826"/>
                  <a:pt x="500173" y="1837598"/>
                </a:cubicBezTo>
                <a:cubicBezTo>
                  <a:pt x="512002" y="1830775"/>
                  <a:pt x="516045" y="1815661"/>
                  <a:pt x="509223" y="1803831"/>
                </a:cubicBezTo>
                <a:lnTo>
                  <a:pt x="65335" y="1034974"/>
                </a:lnTo>
                <a:cubicBezTo>
                  <a:pt x="44110" y="998221"/>
                  <a:pt x="44110" y="952577"/>
                  <a:pt x="65335" y="915824"/>
                </a:cubicBezTo>
                <a:lnTo>
                  <a:pt x="531114" y="109020"/>
                </a:lnTo>
                <a:cubicBezTo>
                  <a:pt x="552316" y="72266"/>
                  <a:pt x="591872" y="49456"/>
                  <a:pt x="634299" y="49456"/>
                </a:cubicBezTo>
                <a:lnTo>
                  <a:pt x="1565904" y="49456"/>
                </a:lnTo>
                <a:cubicBezTo>
                  <a:pt x="1608331" y="49456"/>
                  <a:pt x="1647864" y="72289"/>
                  <a:pt x="1669089" y="109020"/>
                </a:cubicBezTo>
                <a:lnTo>
                  <a:pt x="2134892" y="915824"/>
                </a:lnTo>
                <a:cubicBezTo>
                  <a:pt x="2164915" y="967807"/>
                  <a:pt x="2220849" y="1000104"/>
                  <a:pt x="2280871" y="1000104"/>
                </a:cubicBezTo>
                <a:lnTo>
                  <a:pt x="2653779" y="1000104"/>
                </a:lnTo>
                <a:cubicBezTo>
                  <a:pt x="2664714" y="1041176"/>
                  <a:pt x="2702202" y="1071520"/>
                  <a:pt x="2746673" y="1071520"/>
                </a:cubicBezTo>
                <a:cubicBezTo>
                  <a:pt x="2799690" y="1071520"/>
                  <a:pt x="2842806" y="1028404"/>
                  <a:pt x="2842806" y="975388"/>
                </a:cubicBezTo>
                <a:cubicBezTo>
                  <a:pt x="2842806" y="922371"/>
                  <a:pt x="2799690" y="879255"/>
                  <a:pt x="2746673" y="879255"/>
                </a:cubicBezTo>
                <a:close/>
                <a:moveTo>
                  <a:pt x="2746697" y="1022041"/>
                </a:moveTo>
                <a:cubicBezTo>
                  <a:pt x="2720969" y="1022041"/>
                  <a:pt x="2700043" y="1001138"/>
                  <a:pt x="2700021" y="975410"/>
                </a:cubicBezTo>
                <a:cubicBezTo>
                  <a:pt x="2700021" y="975410"/>
                  <a:pt x="2700021" y="975365"/>
                  <a:pt x="2700021" y="975342"/>
                </a:cubicBezTo>
                <a:cubicBezTo>
                  <a:pt x="2700021" y="975342"/>
                  <a:pt x="2700021" y="975296"/>
                  <a:pt x="2700021" y="975273"/>
                </a:cubicBezTo>
                <a:cubicBezTo>
                  <a:pt x="2700043" y="949545"/>
                  <a:pt x="2720993" y="928642"/>
                  <a:pt x="2746697" y="928642"/>
                </a:cubicBezTo>
                <a:cubicBezTo>
                  <a:pt x="2772401" y="928642"/>
                  <a:pt x="2793397" y="949591"/>
                  <a:pt x="2793397" y="975342"/>
                </a:cubicBezTo>
                <a:cubicBezTo>
                  <a:pt x="2793397" y="1001092"/>
                  <a:pt x="2772447" y="1022041"/>
                  <a:pt x="2746697" y="1022041"/>
                </a:cubicBezTo>
                <a:close/>
              </a:path>
            </a:pathLst>
          </a:custGeom>
          <a:solidFill>
            <a:srgbClr val="B0BB31">
              <a:alpha val="38000"/>
            </a:srgbClr>
          </a:solidFill>
          <a:ln w="2296"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B1936EAB-B4DE-D497-FA14-6FE908F0EF3E}"/>
              </a:ext>
            </a:extLst>
          </p:cNvPr>
          <p:cNvSpPr/>
          <p:nvPr/>
        </p:nvSpPr>
        <p:spPr>
          <a:xfrm>
            <a:off x="10243183" y="3816922"/>
            <a:ext cx="50535" cy="50535"/>
          </a:xfrm>
          <a:custGeom>
            <a:avLst/>
            <a:gdLst>
              <a:gd name="connsiteX0" fmla="*/ 50536 w 50535"/>
              <a:gd name="connsiteY0" fmla="*/ 25268 h 50535"/>
              <a:gd name="connsiteX1" fmla="*/ 25268 w 50535"/>
              <a:gd name="connsiteY1" fmla="*/ 50536 h 50535"/>
              <a:gd name="connsiteX2" fmla="*/ 0 w 50535"/>
              <a:gd name="connsiteY2" fmla="*/ 25268 h 50535"/>
              <a:gd name="connsiteX3" fmla="*/ 25268 w 50535"/>
              <a:gd name="connsiteY3" fmla="*/ 0 h 50535"/>
              <a:gd name="connsiteX4" fmla="*/ 50536 w 50535"/>
              <a:gd name="connsiteY4" fmla="*/ 25268 h 50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535" h="50535">
                <a:moveTo>
                  <a:pt x="50536" y="25268"/>
                </a:moveTo>
                <a:cubicBezTo>
                  <a:pt x="50536" y="39223"/>
                  <a:pt x="39223" y="50536"/>
                  <a:pt x="25268" y="50536"/>
                </a:cubicBezTo>
                <a:cubicBezTo>
                  <a:pt x="11313" y="50536"/>
                  <a:pt x="0" y="39223"/>
                  <a:pt x="0" y="25268"/>
                </a:cubicBezTo>
                <a:cubicBezTo>
                  <a:pt x="0" y="11313"/>
                  <a:pt x="11313" y="0"/>
                  <a:pt x="25268" y="0"/>
                </a:cubicBezTo>
                <a:cubicBezTo>
                  <a:pt x="39223" y="0"/>
                  <a:pt x="50536" y="11313"/>
                  <a:pt x="50536" y="25268"/>
                </a:cubicBezTo>
                <a:close/>
              </a:path>
            </a:pathLst>
          </a:custGeom>
          <a:solidFill>
            <a:srgbClr val="B0BB31">
              <a:alpha val="38000"/>
            </a:srgbClr>
          </a:solidFill>
          <a:ln w="2296" cap="flat">
            <a:noFill/>
            <a:prstDash val="solid"/>
            <a:miter/>
          </a:ln>
        </p:spPr>
        <p:txBody>
          <a:bodyPr rtlCol="0" anchor="ctr"/>
          <a:lstStyle/>
          <a:p>
            <a:endParaRPr lang="en-US"/>
          </a:p>
        </p:txBody>
      </p:sp>
      <p:sp>
        <p:nvSpPr>
          <p:cNvPr id="36" name="TextBox 35">
            <a:extLst>
              <a:ext uri="{FF2B5EF4-FFF2-40B4-BE49-F238E27FC236}">
                <a16:creationId xmlns:a16="http://schemas.microsoft.com/office/drawing/2014/main" id="{51D044EA-9798-8B78-F314-2F13B1BCF028}"/>
              </a:ext>
            </a:extLst>
          </p:cNvPr>
          <p:cNvSpPr txBox="1"/>
          <p:nvPr/>
        </p:nvSpPr>
        <p:spPr>
          <a:xfrm>
            <a:off x="1154304" y="3213197"/>
            <a:ext cx="1769427" cy="1031051"/>
          </a:xfrm>
          <a:prstGeom prst="rect">
            <a:avLst/>
          </a:prstGeom>
          <a:noFill/>
        </p:spPr>
        <p:txBody>
          <a:bodyPr wrap="square" lIns="0" rIns="0" bIns="0" anchor="ctr">
            <a:spAutoFit/>
          </a:bodyPr>
          <a:lstStyle/>
          <a:p>
            <a:pPr marL="0" indent="0" algn="ctr">
              <a:buNone/>
            </a:pPr>
            <a:r>
              <a:rPr lang="en-GB" sz="1600" dirty="0"/>
              <a:t>New Substance/New Use Notification (PMN &amp; SNUN)</a:t>
            </a:r>
          </a:p>
        </p:txBody>
      </p:sp>
      <p:sp>
        <p:nvSpPr>
          <p:cNvPr id="37" name="TextBox 36">
            <a:extLst>
              <a:ext uri="{FF2B5EF4-FFF2-40B4-BE49-F238E27FC236}">
                <a16:creationId xmlns:a16="http://schemas.microsoft.com/office/drawing/2014/main" id="{7DCCA86B-829E-55F8-F9D1-24C087FC36E7}"/>
              </a:ext>
            </a:extLst>
          </p:cNvPr>
          <p:cNvSpPr txBox="1"/>
          <p:nvPr/>
        </p:nvSpPr>
        <p:spPr>
          <a:xfrm>
            <a:off x="2800876" y="4587637"/>
            <a:ext cx="1769427" cy="292388"/>
          </a:xfrm>
          <a:prstGeom prst="rect">
            <a:avLst/>
          </a:prstGeom>
          <a:noFill/>
        </p:spPr>
        <p:txBody>
          <a:bodyPr wrap="square" lIns="0" rIns="0" bIns="0" anchor="ctr">
            <a:spAutoFit/>
          </a:bodyPr>
          <a:lstStyle/>
          <a:p>
            <a:pPr marL="0" indent="0" algn="ctr">
              <a:buNone/>
            </a:pPr>
            <a:r>
              <a:rPr lang="en-GB" sz="1600" dirty="0"/>
              <a:t>Testing</a:t>
            </a:r>
          </a:p>
        </p:txBody>
      </p:sp>
      <p:sp>
        <p:nvSpPr>
          <p:cNvPr id="38" name="TextBox 37">
            <a:extLst>
              <a:ext uri="{FF2B5EF4-FFF2-40B4-BE49-F238E27FC236}">
                <a16:creationId xmlns:a16="http://schemas.microsoft.com/office/drawing/2014/main" id="{67EBEF56-6633-2F58-D3A1-51A41B8FD56B}"/>
              </a:ext>
            </a:extLst>
          </p:cNvPr>
          <p:cNvSpPr txBox="1"/>
          <p:nvPr/>
        </p:nvSpPr>
        <p:spPr>
          <a:xfrm>
            <a:off x="4477011" y="3630153"/>
            <a:ext cx="1769427" cy="292388"/>
          </a:xfrm>
          <a:prstGeom prst="rect">
            <a:avLst/>
          </a:prstGeom>
          <a:noFill/>
        </p:spPr>
        <p:txBody>
          <a:bodyPr wrap="square" lIns="0" rIns="0" bIns="0" anchor="ctr">
            <a:spAutoFit/>
          </a:bodyPr>
          <a:lstStyle/>
          <a:p>
            <a:pPr marL="0" indent="0" algn="ctr">
              <a:buNone/>
            </a:pPr>
            <a:r>
              <a:rPr lang="en-GB" sz="1600" dirty="0"/>
              <a:t>Restrictions</a:t>
            </a:r>
          </a:p>
        </p:txBody>
      </p:sp>
      <p:sp>
        <p:nvSpPr>
          <p:cNvPr id="39" name="TextBox 38">
            <a:extLst>
              <a:ext uri="{FF2B5EF4-FFF2-40B4-BE49-F238E27FC236}">
                <a16:creationId xmlns:a16="http://schemas.microsoft.com/office/drawing/2014/main" id="{D80F4C3E-F317-C9B6-E1C8-F3467DDA5336}"/>
              </a:ext>
            </a:extLst>
          </p:cNvPr>
          <p:cNvSpPr txBox="1"/>
          <p:nvPr/>
        </p:nvSpPr>
        <p:spPr>
          <a:xfrm>
            <a:off x="6065302" y="4464527"/>
            <a:ext cx="1769427" cy="538609"/>
          </a:xfrm>
          <a:prstGeom prst="rect">
            <a:avLst/>
          </a:prstGeom>
          <a:noFill/>
        </p:spPr>
        <p:txBody>
          <a:bodyPr wrap="square" lIns="0" rIns="0" bIns="0" anchor="ctr">
            <a:spAutoFit/>
          </a:bodyPr>
          <a:lstStyle/>
          <a:p>
            <a:pPr marL="0" indent="0" algn="ctr">
              <a:buNone/>
            </a:pPr>
            <a:r>
              <a:rPr lang="en-GB" sz="1600" dirty="0"/>
              <a:t>Reporting </a:t>
            </a:r>
            <a:br>
              <a:rPr lang="en-GB" sz="1600" dirty="0"/>
            </a:br>
            <a:r>
              <a:rPr lang="en-GB" sz="1600" dirty="0"/>
              <a:t>(e.g., CDR)</a:t>
            </a:r>
          </a:p>
        </p:txBody>
      </p:sp>
      <p:sp>
        <p:nvSpPr>
          <p:cNvPr id="40" name="TextBox 39">
            <a:extLst>
              <a:ext uri="{FF2B5EF4-FFF2-40B4-BE49-F238E27FC236}">
                <a16:creationId xmlns:a16="http://schemas.microsoft.com/office/drawing/2014/main" id="{42EDF829-8B53-E32E-C09D-D97A2154D7DB}"/>
              </a:ext>
            </a:extLst>
          </p:cNvPr>
          <p:cNvSpPr txBox="1"/>
          <p:nvPr/>
        </p:nvSpPr>
        <p:spPr>
          <a:xfrm>
            <a:off x="7710420" y="3383932"/>
            <a:ext cx="1769427" cy="784830"/>
          </a:xfrm>
          <a:prstGeom prst="rect">
            <a:avLst/>
          </a:prstGeom>
          <a:noFill/>
        </p:spPr>
        <p:txBody>
          <a:bodyPr wrap="square" lIns="0" rIns="0" bIns="0" anchor="ctr">
            <a:spAutoFit/>
          </a:bodyPr>
          <a:lstStyle/>
          <a:p>
            <a:pPr marL="0" indent="0" algn="ctr">
              <a:buNone/>
            </a:pPr>
            <a:r>
              <a:rPr lang="en-GB" sz="1600" dirty="0"/>
              <a:t>Export Notification/Import Certification</a:t>
            </a:r>
          </a:p>
        </p:txBody>
      </p:sp>
      <p:sp>
        <p:nvSpPr>
          <p:cNvPr id="41" name="TextBox 40">
            <a:extLst>
              <a:ext uri="{FF2B5EF4-FFF2-40B4-BE49-F238E27FC236}">
                <a16:creationId xmlns:a16="http://schemas.microsoft.com/office/drawing/2014/main" id="{F3E6D50A-B7D1-956E-ABC9-72D9A26AB572}"/>
              </a:ext>
            </a:extLst>
          </p:cNvPr>
          <p:cNvSpPr txBox="1"/>
          <p:nvPr/>
        </p:nvSpPr>
        <p:spPr>
          <a:xfrm>
            <a:off x="9358469" y="4211351"/>
            <a:ext cx="1769427" cy="1277273"/>
          </a:xfrm>
          <a:prstGeom prst="rect">
            <a:avLst/>
          </a:prstGeom>
          <a:noFill/>
        </p:spPr>
        <p:txBody>
          <a:bodyPr wrap="square" lIns="0" rIns="0" bIns="0" anchor="ctr">
            <a:spAutoFit/>
          </a:bodyPr>
          <a:lstStyle/>
          <a:p>
            <a:pPr marL="0" indent="0" algn="ctr">
              <a:buNone/>
            </a:pPr>
            <a:r>
              <a:rPr lang="en-GB" sz="1600" dirty="0"/>
              <a:t>Prohibition on </a:t>
            </a:r>
            <a:br>
              <a:rPr lang="en-GB" sz="1600" dirty="0"/>
            </a:br>
            <a:r>
              <a:rPr lang="en-GB" sz="1600" dirty="0"/>
              <a:t>use of substances thought to be produced unlawfully</a:t>
            </a:r>
          </a:p>
        </p:txBody>
      </p:sp>
      <p:sp>
        <p:nvSpPr>
          <p:cNvPr id="35" name="TextBox 34">
            <a:extLst>
              <a:ext uri="{FF2B5EF4-FFF2-40B4-BE49-F238E27FC236}">
                <a16:creationId xmlns:a16="http://schemas.microsoft.com/office/drawing/2014/main" id="{F26D24BC-C21D-B594-80E6-4A95A433F588}"/>
              </a:ext>
            </a:extLst>
          </p:cNvPr>
          <p:cNvSpPr txBox="1"/>
          <p:nvPr/>
        </p:nvSpPr>
        <p:spPr>
          <a:xfrm>
            <a:off x="5453343" y="2005840"/>
            <a:ext cx="1944571" cy="353943"/>
          </a:xfrm>
          <a:prstGeom prst="rect">
            <a:avLst/>
          </a:prstGeom>
          <a:noFill/>
        </p:spPr>
        <p:txBody>
          <a:bodyPr wrap="none" lIns="0" rIns="0" bIns="0">
            <a:spAutoFit/>
          </a:bodyPr>
          <a:lstStyle/>
          <a:p>
            <a:pPr marL="0" indent="0" algn="ctr">
              <a:buNone/>
            </a:pPr>
            <a:r>
              <a:rPr lang="en-US" sz="2000" b="1" dirty="0"/>
              <a:t>TSCA Mandates</a:t>
            </a:r>
          </a:p>
        </p:txBody>
      </p:sp>
      <p:pic>
        <p:nvPicPr>
          <p:cNvPr id="46" name="Graphic 45">
            <a:extLst>
              <a:ext uri="{FF2B5EF4-FFF2-40B4-BE49-F238E27FC236}">
                <a16:creationId xmlns:a16="http://schemas.microsoft.com/office/drawing/2014/main" id="{6C80ABAE-032E-B0FA-AEFE-CFAB6E5363B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94086" y="1907295"/>
            <a:ext cx="529565" cy="551033"/>
          </a:xfrm>
          <a:prstGeom prst="rect">
            <a:avLst/>
          </a:prstGeom>
        </p:spPr>
      </p:pic>
      <p:cxnSp>
        <p:nvCxnSpPr>
          <p:cNvPr id="43" name="Straight Connector 42">
            <a:extLst>
              <a:ext uri="{FF2B5EF4-FFF2-40B4-BE49-F238E27FC236}">
                <a16:creationId xmlns:a16="http://schemas.microsoft.com/office/drawing/2014/main" id="{251D0643-9AE3-5217-3516-D5B5136E0CF0}"/>
              </a:ext>
            </a:extLst>
          </p:cNvPr>
          <p:cNvCxnSpPr>
            <a:cxnSpLocks/>
          </p:cNvCxnSpPr>
          <p:nvPr/>
        </p:nvCxnSpPr>
        <p:spPr>
          <a:xfrm>
            <a:off x="935396" y="2182811"/>
            <a:ext cx="3612558" cy="0"/>
          </a:xfrm>
          <a:prstGeom prst="line">
            <a:avLst/>
          </a:prstGeom>
          <a:ln w="12700">
            <a:solidFill>
              <a:srgbClr val="548235"/>
            </a:solidFill>
            <a:headEnd type="ova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00490068-9C92-DE69-6821-4497E838712F}"/>
              </a:ext>
            </a:extLst>
          </p:cNvPr>
          <p:cNvCxnSpPr>
            <a:cxnSpLocks/>
          </p:cNvCxnSpPr>
          <p:nvPr/>
        </p:nvCxnSpPr>
        <p:spPr>
          <a:xfrm flipH="1">
            <a:off x="7744185" y="2182811"/>
            <a:ext cx="3609614" cy="0"/>
          </a:xfrm>
          <a:prstGeom prst="line">
            <a:avLst/>
          </a:prstGeom>
          <a:ln w="12700">
            <a:solidFill>
              <a:srgbClr val="548235"/>
            </a:solidFill>
            <a:head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1431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4E818ACF-B62F-AC87-5794-3B9BACACDBEA}"/>
              </a:ext>
            </a:extLst>
          </p:cNvPr>
          <p:cNvGraphicFramePr>
            <a:graphicFrameLocks noChangeAspect="1"/>
          </p:cNvGraphicFramePr>
          <p:nvPr>
            <p:custDataLst>
              <p:tags r:id="rId1"/>
            </p:custDataLst>
            <p:extLst>
              <p:ext uri="{D42A27DB-BD31-4B8C-83A1-F6EECF244321}">
                <p14:modId xmlns:p14="http://schemas.microsoft.com/office/powerpoint/2010/main" val="9959706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8" name="think-cell data - do not delete" hidden="1">
                        <a:extLst>
                          <a:ext uri="{FF2B5EF4-FFF2-40B4-BE49-F238E27FC236}">
                            <a16:creationId xmlns:a16="http://schemas.microsoft.com/office/drawing/2014/main" id="{4E818ACF-B62F-AC87-5794-3B9BACACDBE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1" name="Rectangle: Rounded Corners 20">
            <a:extLst>
              <a:ext uri="{FF2B5EF4-FFF2-40B4-BE49-F238E27FC236}">
                <a16:creationId xmlns:a16="http://schemas.microsoft.com/office/drawing/2014/main" id="{C3D583D1-BEFA-9892-36AD-5429D65B80DC}"/>
              </a:ext>
            </a:extLst>
          </p:cNvPr>
          <p:cNvSpPr/>
          <p:nvPr/>
        </p:nvSpPr>
        <p:spPr>
          <a:xfrm>
            <a:off x="945567" y="2398790"/>
            <a:ext cx="2147350" cy="3160610"/>
          </a:xfrm>
          <a:prstGeom prst="roundRect">
            <a:avLst>
              <a:gd name="adj" fmla="val 8239"/>
            </a:avLst>
          </a:prstGeom>
          <a:solidFill>
            <a:schemeClr val="bg1"/>
          </a:solidFill>
          <a:ln w="12700">
            <a:solidFill>
              <a:srgbClr val="B4BD30"/>
            </a:solidFill>
          </a:ln>
        </p:spPr>
        <p:style>
          <a:lnRef idx="2">
            <a:schemeClr val="accent1">
              <a:shade val="50000"/>
            </a:schemeClr>
          </a:lnRef>
          <a:fillRef idx="1">
            <a:schemeClr val="accent1"/>
          </a:fillRef>
          <a:effectRef idx="0">
            <a:schemeClr val="accent1"/>
          </a:effectRef>
          <a:fontRef idx="minor">
            <a:schemeClr val="lt1"/>
          </a:fontRef>
        </p:style>
        <p:txBody>
          <a:bodyPr lIns="182880" tIns="137160" rIns="182880" bIns="137160" rtlCol="0" anchor="t"/>
          <a:lstStyle/>
          <a:p>
            <a:r>
              <a:rPr lang="en-US" dirty="0">
                <a:solidFill>
                  <a:schemeClr val="tx1"/>
                </a:solidFill>
              </a:rPr>
              <a:t>TSCA inspection by EPA </a:t>
            </a:r>
          </a:p>
          <a:p>
            <a:pPr marL="228600" lvl="1" indent="-228600" defTabSz="914400">
              <a:lnSpc>
                <a:spcPct val="90000"/>
              </a:lnSpc>
              <a:spcBef>
                <a:spcPts val="1000"/>
              </a:spcBef>
              <a:buClr>
                <a:schemeClr val="accent6">
                  <a:lumMod val="75000"/>
                </a:schemeClr>
              </a:buClr>
              <a:buFont typeface="Arial" panose="020B0604020202020204" pitchFamily="34" charset="0"/>
              <a:buChar char="•"/>
            </a:pPr>
            <a:r>
              <a:rPr lang="en-US" dirty="0">
                <a:solidFill>
                  <a:schemeClr val="tx1"/>
                </a:solidFill>
              </a:rPr>
              <a:t>Your facility </a:t>
            </a:r>
          </a:p>
          <a:p>
            <a:pPr marL="228600" lvl="1" indent="-228600" defTabSz="914400">
              <a:lnSpc>
                <a:spcPct val="90000"/>
              </a:lnSpc>
              <a:spcBef>
                <a:spcPts val="1000"/>
              </a:spcBef>
              <a:buClr>
                <a:schemeClr val="accent6">
                  <a:lumMod val="75000"/>
                </a:schemeClr>
              </a:buClr>
              <a:buFont typeface="Arial" panose="020B0604020202020204" pitchFamily="34" charset="0"/>
              <a:buChar char="•"/>
            </a:pPr>
            <a:r>
              <a:rPr lang="en-US" dirty="0">
                <a:solidFill>
                  <a:schemeClr val="tx1"/>
                </a:solidFill>
              </a:rPr>
              <a:t>Toller</a:t>
            </a:r>
          </a:p>
          <a:p>
            <a:pPr marL="228600" lvl="1" indent="-228600" defTabSz="914400">
              <a:lnSpc>
                <a:spcPct val="90000"/>
              </a:lnSpc>
              <a:spcBef>
                <a:spcPts val="1000"/>
              </a:spcBef>
              <a:buClr>
                <a:schemeClr val="accent6">
                  <a:lumMod val="75000"/>
                </a:schemeClr>
              </a:buClr>
              <a:buFont typeface="Arial" panose="020B0604020202020204" pitchFamily="34" charset="0"/>
              <a:buChar char="•"/>
            </a:pPr>
            <a:r>
              <a:rPr lang="en-US" dirty="0">
                <a:solidFill>
                  <a:schemeClr val="tx1"/>
                </a:solidFill>
              </a:rPr>
              <a:t>Your customer’s facility</a:t>
            </a:r>
          </a:p>
          <a:p>
            <a:pPr marL="228600" lvl="1" indent="-228600" defTabSz="914400">
              <a:lnSpc>
                <a:spcPct val="90000"/>
              </a:lnSpc>
              <a:spcBef>
                <a:spcPts val="1000"/>
              </a:spcBef>
              <a:buClr>
                <a:schemeClr val="accent6">
                  <a:lumMod val="75000"/>
                </a:schemeClr>
              </a:buClr>
              <a:buFont typeface="Arial" panose="020B0604020202020204" pitchFamily="34" charset="0"/>
              <a:buChar char="•"/>
            </a:pPr>
            <a:r>
              <a:rPr lang="en-US" dirty="0">
                <a:solidFill>
                  <a:schemeClr val="tx1"/>
                </a:solidFill>
              </a:rPr>
              <a:t>Your suppliers</a:t>
            </a:r>
          </a:p>
        </p:txBody>
      </p:sp>
      <p:sp>
        <p:nvSpPr>
          <p:cNvPr id="22" name="Rectangle: Rounded Corners 21">
            <a:extLst>
              <a:ext uri="{FF2B5EF4-FFF2-40B4-BE49-F238E27FC236}">
                <a16:creationId xmlns:a16="http://schemas.microsoft.com/office/drawing/2014/main" id="{B0E4E6F4-44C2-E618-DA24-E8371C301BC7}"/>
              </a:ext>
            </a:extLst>
          </p:cNvPr>
          <p:cNvSpPr/>
          <p:nvPr/>
        </p:nvSpPr>
        <p:spPr>
          <a:xfrm>
            <a:off x="3010788" y="2398790"/>
            <a:ext cx="2147350" cy="3160610"/>
          </a:xfrm>
          <a:prstGeom prst="roundRect">
            <a:avLst>
              <a:gd name="adj" fmla="val 8239"/>
            </a:avLst>
          </a:prstGeom>
          <a:solidFill>
            <a:schemeClr val="bg1"/>
          </a:solidFill>
          <a:ln w="12700">
            <a:solidFill>
              <a:srgbClr val="B4BD30"/>
            </a:solidFill>
          </a:ln>
        </p:spPr>
        <p:style>
          <a:lnRef idx="2">
            <a:schemeClr val="accent1">
              <a:shade val="50000"/>
            </a:schemeClr>
          </a:lnRef>
          <a:fillRef idx="1">
            <a:schemeClr val="accent1"/>
          </a:fillRef>
          <a:effectRef idx="0">
            <a:schemeClr val="accent1"/>
          </a:effectRef>
          <a:fontRef idx="minor">
            <a:schemeClr val="lt1"/>
          </a:fontRef>
        </p:style>
        <p:txBody>
          <a:bodyPr lIns="182880" tIns="137160" rIns="182880" bIns="137160" rtlCol="0" anchor="t"/>
          <a:lstStyle/>
          <a:p>
            <a:r>
              <a:rPr lang="en-US" dirty="0">
                <a:solidFill>
                  <a:schemeClr val="tx1"/>
                </a:solidFill>
              </a:rPr>
              <a:t>EPA review of submittals (e.g., CDR)</a:t>
            </a:r>
          </a:p>
        </p:txBody>
      </p:sp>
      <p:sp>
        <p:nvSpPr>
          <p:cNvPr id="2" name="Title 1">
            <a:extLst>
              <a:ext uri="{FF2B5EF4-FFF2-40B4-BE49-F238E27FC236}">
                <a16:creationId xmlns:a16="http://schemas.microsoft.com/office/drawing/2014/main" id="{C17904BB-DC56-EA60-5B6E-42786EF328AE}"/>
              </a:ext>
            </a:extLst>
          </p:cNvPr>
          <p:cNvSpPr>
            <a:spLocks noGrp="1"/>
          </p:cNvSpPr>
          <p:nvPr>
            <p:ph type="title"/>
          </p:nvPr>
        </p:nvSpPr>
        <p:spPr/>
        <p:txBody>
          <a:bodyPr vert="horz" lIns="91440" tIns="45720" rIns="91440" bIns="45720" rtlCol="0" anchor="ctr">
            <a:normAutofit/>
          </a:bodyPr>
          <a:lstStyle/>
          <a:p>
            <a:r>
              <a:rPr lang="en-US" sz="4000" dirty="0"/>
              <a:t>How EPA Identifies Violations</a:t>
            </a:r>
          </a:p>
        </p:txBody>
      </p:sp>
      <p:sp>
        <p:nvSpPr>
          <p:cNvPr id="4" name="Slide Number Placeholder 3">
            <a:extLst>
              <a:ext uri="{FF2B5EF4-FFF2-40B4-BE49-F238E27FC236}">
                <a16:creationId xmlns:a16="http://schemas.microsoft.com/office/drawing/2014/main" id="{E891311D-CA0C-BA57-E56B-B3FA17066DB5}"/>
              </a:ext>
            </a:extLst>
          </p:cNvPr>
          <p:cNvSpPr>
            <a:spLocks noGrp="1"/>
          </p:cNvSpPr>
          <p:nvPr>
            <p:ph type="sldNum" sz="quarter" idx="12"/>
          </p:nvPr>
        </p:nvSpPr>
        <p:spPr/>
        <p:txBody>
          <a:bodyPr/>
          <a:lstStyle/>
          <a:p>
            <a:fld id="{799D8CAA-0D91-4F88-86F2-5F19090A4E2C}" type="slidenum">
              <a:rPr lang="en-US" smtClean="0"/>
              <a:pPr/>
              <a:t>5</a:t>
            </a:fld>
            <a:endParaRPr lang="en-US" dirty="0"/>
          </a:p>
        </p:txBody>
      </p:sp>
      <p:sp>
        <p:nvSpPr>
          <p:cNvPr id="20" name="Freeform: Shape 19">
            <a:extLst>
              <a:ext uri="{FF2B5EF4-FFF2-40B4-BE49-F238E27FC236}">
                <a16:creationId xmlns:a16="http://schemas.microsoft.com/office/drawing/2014/main" id="{403E4B50-5013-D92D-C116-EAC96413A301}"/>
              </a:ext>
            </a:extLst>
          </p:cNvPr>
          <p:cNvSpPr/>
          <p:nvPr/>
        </p:nvSpPr>
        <p:spPr>
          <a:xfrm>
            <a:off x="3010789" y="2466561"/>
            <a:ext cx="82129" cy="3025071"/>
          </a:xfrm>
          <a:custGeom>
            <a:avLst/>
            <a:gdLst>
              <a:gd name="connsiteX0" fmla="*/ 41065 w 82129"/>
              <a:gd name="connsiteY0" fmla="*/ 0 h 3025071"/>
              <a:gd name="connsiteX1" fmla="*/ 68226 w 82129"/>
              <a:gd name="connsiteY1" fmla="*/ 40285 h 3025071"/>
              <a:gd name="connsiteX2" fmla="*/ 82129 w 82129"/>
              <a:gd name="connsiteY2" fmla="*/ 109150 h 3025071"/>
              <a:gd name="connsiteX3" fmla="*/ 82129 w 82129"/>
              <a:gd name="connsiteY3" fmla="*/ 2915920 h 3025071"/>
              <a:gd name="connsiteX4" fmla="*/ 68226 w 82129"/>
              <a:gd name="connsiteY4" fmla="*/ 2984785 h 3025071"/>
              <a:gd name="connsiteX5" fmla="*/ 41065 w 82129"/>
              <a:gd name="connsiteY5" fmla="*/ 3025071 h 3025071"/>
              <a:gd name="connsiteX6" fmla="*/ 13903 w 82129"/>
              <a:gd name="connsiteY6" fmla="*/ 2984785 h 3025071"/>
              <a:gd name="connsiteX7" fmla="*/ 0 w 82129"/>
              <a:gd name="connsiteY7" fmla="*/ 2915920 h 3025071"/>
              <a:gd name="connsiteX8" fmla="*/ 0 w 82129"/>
              <a:gd name="connsiteY8" fmla="*/ 109150 h 3025071"/>
              <a:gd name="connsiteX9" fmla="*/ 13903 w 82129"/>
              <a:gd name="connsiteY9" fmla="*/ 40285 h 3025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129" h="3025071">
                <a:moveTo>
                  <a:pt x="41065" y="0"/>
                </a:moveTo>
                <a:lnTo>
                  <a:pt x="68226" y="40285"/>
                </a:lnTo>
                <a:cubicBezTo>
                  <a:pt x="77179" y="61451"/>
                  <a:pt x="82129" y="84723"/>
                  <a:pt x="82129" y="109150"/>
                </a:cubicBezTo>
                <a:lnTo>
                  <a:pt x="82129" y="2915920"/>
                </a:lnTo>
                <a:cubicBezTo>
                  <a:pt x="82129" y="2940348"/>
                  <a:pt x="77179" y="2963619"/>
                  <a:pt x="68226" y="2984785"/>
                </a:cubicBezTo>
                <a:lnTo>
                  <a:pt x="41065" y="3025071"/>
                </a:lnTo>
                <a:lnTo>
                  <a:pt x="13903" y="2984785"/>
                </a:lnTo>
                <a:cubicBezTo>
                  <a:pt x="4951" y="2963619"/>
                  <a:pt x="0" y="2940348"/>
                  <a:pt x="0" y="2915920"/>
                </a:cubicBezTo>
                <a:lnTo>
                  <a:pt x="0" y="109150"/>
                </a:lnTo>
                <a:cubicBezTo>
                  <a:pt x="0" y="84723"/>
                  <a:pt x="4951" y="61451"/>
                  <a:pt x="13903" y="40285"/>
                </a:cubicBezTo>
                <a:close/>
              </a:path>
            </a:pathLst>
          </a:custGeom>
          <a:solidFill>
            <a:srgbClr val="B4BD30">
              <a:alpha val="50000"/>
            </a:srgbClr>
          </a:solidFill>
          <a:ln w="12700">
            <a:solidFill>
              <a:srgbClr val="B4BD30"/>
            </a:solidFill>
          </a:ln>
        </p:spPr>
        <p:style>
          <a:lnRef idx="2">
            <a:schemeClr val="accent1">
              <a:shade val="50000"/>
            </a:schemeClr>
          </a:lnRef>
          <a:fillRef idx="1">
            <a:schemeClr val="accent1"/>
          </a:fillRef>
          <a:effectRef idx="0">
            <a:schemeClr val="accent1"/>
          </a:effectRef>
          <a:fontRef idx="minor">
            <a:schemeClr val="lt1"/>
          </a:fontRef>
        </p:style>
        <p:txBody>
          <a:bodyPr wrap="square" lIns="182880" tIns="137160" rIns="182880" bIns="137160" rtlCol="0" anchor="t">
            <a:noAutofit/>
          </a:bodyPr>
          <a:lstStyle/>
          <a:p>
            <a:endParaRPr lang="en-US" dirty="0">
              <a:solidFill>
                <a:schemeClr val="tx1"/>
              </a:solidFill>
            </a:endParaRPr>
          </a:p>
        </p:txBody>
      </p:sp>
      <p:sp>
        <p:nvSpPr>
          <p:cNvPr id="17" name="Rectangle: Rounded Corners 16">
            <a:extLst>
              <a:ext uri="{FF2B5EF4-FFF2-40B4-BE49-F238E27FC236}">
                <a16:creationId xmlns:a16="http://schemas.microsoft.com/office/drawing/2014/main" id="{2D7B4F63-5780-1AB9-A0D8-CC463DAB1184}"/>
              </a:ext>
            </a:extLst>
          </p:cNvPr>
          <p:cNvSpPr/>
          <p:nvPr/>
        </p:nvSpPr>
        <p:spPr>
          <a:xfrm>
            <a:off x="5076009" y="2398790"/>
            <a:ext cx="2147350" cy="3160610"/>
          </a:xfrm>
          <a:prstGeom prst="roundRect">
            <a:avLst>
              <a:gd name="adj" fmla="val 8239"/>
            </a:avLst>
          </a:prstGeom>
          <a:solidFill>
            <a:schemeClr val="bg1"/>
          </a:solidFill>
          <a:ln w="12700">
            <a:solidFill>
              <a:srgbClr val="B4BD30"/>
            </a:solidFill>
          </a:ln>
        </p:spPr>
        <p:style>
          <a:lnRef idx="2">
            <a:schemeClr val="accent1">
              <a:shade val="50000"/>
            </a:schemeClr>
          </a:lnRef>
          <a:fillRef idx="1">
            <a:schemeClr val="accent1"/>
          </a:fillRef>
          <a:effectRef idx="0">
            <a:schemeClr val="accent1"/>
          </a:effectRef>
          <a:fontRef idx="minor">
            <a:schemeClr val="lt1"/>
          </a:fontRef>
        </p:style>
        <p:txBody>
          <a:bodyPr lIns="182880" tIns="137160" rIns="182880" bIns="137160" rtlCol="0" anchor="t"/>
          <a:lstStyle/>
          <a:p>
            <a:r>
              <a:rPr lang="en-US">
                <a:solidFill>
                  <a:schemeClr val="tx1"/>
                </a:solidFill>
              </a:rPr>
              <a:t>Competitor complaint</a:t>
            </a:r>
            <a:endParaRPr lang="en-US" dirty="0">
              <a:solidFill>
                <a:schemeClr val="tx1"/>
              </a:solidFill>
            </a:endParaRPr>
          </a:p>
        </p:txBody>
      </p:sp>
      <p:sp>
        <p:nvSpPr>
          <p:cNvPr id="18" name="Rectangle: Rounded Corners 17">
            <a:extLst>
              <a:ext uri="{FF2B5EF4-FFF2-40B4-BE49-F238E27FC236}">
                <a16:creationId xmlns:a16="http://schemas.microsoft.com/office/drawing/2014/main" id="{91EBAFB8-FCE0-E367-60AB-08AD805ECCA2}"/>
              </a:ext>
            </a:extLst>
          </p:cNvPr>
          <p:cNvSpPr/>
          <p:nvPr/>
        </p:nvSpPr>
        <p:spPr>
          <a:xfrm>
            <a:off x="7141230" y="2398790"/>
            <a:ext cx="2147350" cy="3160610"/>
          </a:xfrm>
          <a:prstGeom prst="roundRect">
            <a:avLst>
              <a:gd name="adj" fmla="val 8239"/>
            </a:avLst>
          </a:prstGeom>
          <a:solidFill>
            <a:schemeClr val="bg1"/>
          </a:solidFill>
          <a:ln w="12700">
            <a:solidFill>
              <a:srgbClr val="B4BD30"/>
            </a:solidFill>
          </a:ln>
        </p:spPr>
        <p:style>
          <a:lnRef idx="2">
            <a:schemeClr val="accent1">
              <a:shade val="50000"/>
            </a:schemeClr>
          </a:lnRef>
          <a:fillRef idx="1">
            <a:schemeClr val="accent1"/>
          </a:fillRef>
          <a:effectRef idx="0">
            <a:schemeClr val="accent1"/>
          </a:effectRef>
          <a:fontRef idx="minor">
            <a:schemeClr val="lt1"/>
          </a:fontRef>
        </p:style>
        <p:txBody>
          <a:bodyPr lIns="182880" tIns="137160" rIns="182880" bIns="137160" rtlCol="0" anchor="t"/>
          <a:lstStyle/>
          <a:p>
            <a:r>
              <a:rPr lang="en-US">
                <a:solidFill>
                  <a:schemeClr val="tx1"/>
                </a:solidFill>
              </a:rPr>
              <a:t>Disgruntled employee complaint</a:t>
            </a:r>
            <a:endParaRPr lang="en-US" dirty="0">
              <a:solidFill>
                <a:schemeClr val="tx1"/>
              </a:solidFill>
            </a:endParaRPr>
          </a:p>
        </p:txBody>
      </p:sp>
      <p:sp>
        <p:nvSpPr>
          <p:cNvPr id="19" name="Rectangle: Rounded Corners 18">
            <a:extLst>
              <a:ext uri="{FF2B5EF4-FFF2-40B4-BE49-F238E27FC236}">
                <a16:creationId xmlns:a16="http://schemas.microsoft.com/office/drawing/2014/main" id="{12584E88-E139-6A65-3BCF-95EF11826627}"/>
              </a:ext>
            </a:extLst>
          </p:cNvPr>
          <p:cNvSpPr/>
          <p:nvPr/>
        </p:nvSpPr>
        <p:spPr>
          <a:xfrm>
            <a:off x="9206450" y="2398790"/>
            <a:ext cx="2147350" cy="3160610"/>
          </a:xfrm>
          <a:prstGeom prst="roundRect">
            <a:avLst>
              <a:gd name="adj" fmla="val 8239"/>
            </a:avLst>
          </a:prstGeom>
          <a:solidFill>
            <a:schemeClr val="bg1"/>
          </a:solidFill>
          <a:ln w="12700">
            <a:solidFill>
              <a:srgbClr val="B4BD30"/>
            </a:solidFill>
          </a:ln>
        </p:spPr>
        <p:style>
          <a:lnRef idx="2">
            <a:schemeClr val="accent1">
              <a:shade val="50000"/>
            </a:schemeClr>
          </a:lnRef>
          <a:fillRef idx="1">
            <a:schemeClr val="accent1"/>
          </a:fillRef>
          <a:effectRef idx="0">
            <a:schemeClr val="accent1"/>
          </a:effectRef>
          <a:fontRef idx="minor">
            <a:schemeClr val="lt1"/>
          </a:fontRef>
        </p:style>
        <p:txBody>
          <a:bodyPr lIns="182880" tIns="137160" rIns="182880" bIns="137160" rtlCol="0" anchor="t"/>
          <a:lstStyle/>
          <a:p>
            <a:r>
              <a:rPr lang="en-US">
                <a:solidFill>
                  <a:schemeClr val="tx1"/>
                </a:solidFill>
              </a:rPr>
              <a:t>Self disclosure</a:t>
            </a:r>
            <a:endParaRPr lang="en-US" dirty="0">
              <a:solidFill>
                <a:schemeClr val="tx1"/>
              </a:solidFill>
            </a:endParaRPr>
          </a:p>
        </p:txBody>
      </p:sp>
      <p:sp>
        <p:nvSpPr>
          <p:cNvPr id="24" name="Freeform: Shape 23">
            <a:extLst>
              <a:ext uri="{FF2B5EF4-FFF2-40B4-BE49-F238E27FC236}">
                <a16:creationId xmlns:a16="http://schemas.microsoft.com/office/drawing/2014/main" id="{8660D942-BFAF-7D35-2052-212D721FD027}"/>
              </a:ext>
            </a:extLst>
          </p:cNvPr>
          <p:cNvSpPr/>
          <p:nvPr/>
        </p:nvSpPr>
        <p:spPr>
          <a:xfrm>
            <a:off x="5076009" y="2466561"/>
            <a:ext cx="82129" cy="3025071"/>
          </a:xfrm>
          <a:custGeom>
            <a:avLst/>
            <a:gdLst>
              <a:gd name="connsiteX0" fmla="*/ 41065 w 82129"/>
              <a:gd name="connsiteY0" fmla="*/ 0 h 3025071"/>
              <a:gd name="connsiteX1" fmla="*/ 68226 w 82129"/>
              <a:gd name="connsiteY1" fmla="*/ 40285 h 3025071"/>
              <a:gd name="connsiteX2" fmla="*/ 82129 w 82129"/>
              <a:gd name="connsiteY2" fmla="*/ 109150 h 3025071"/>
              <a:gd name="connsiteX3" fmla="*/ 82129 w 82129"/>
              <a:gd name="connsiteY3" fmla="*/ 2915920 h 3025071"/>
              <a:gd name="connsiteX4" fmla="*/ 68226 w 82129"/>
              <a:gd name="connsiteY4" fmla="*/ 2984785 h 3025071"/>
              <a:gd name="connsiteX5" fmla="*/ 41065 w 82129"/>
              <a:gd name="connsiteY5" fmla="*/ 3025071 h 3025071"/>
              <a:gd name="connsiteX6" fmla="*/ 13903 w 82129"/>
              <a:gd name="connsiteY6" fmla="*/ 2984785 h 3025071"/>
              <a:gd name="connsiteX7" fmla="*/ 0 w 82129"/>
              <a:gd name="connsiteY7" fmla="*/ 2915920 h 3025071"/>
              <a:gd name="connsiteX8" fmla="*/ 0 w 82129"/>
              <a:gd name="connsiteY8" fmla="*/ 109150 h 3025071"/>
              <a:gd name="connsiteX9" fmla="*/ 13903 w 82129"/>
              <a:gd name="connsiteY9" fmla="*/ 40285 h 3025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129" h="3025071">
                <a:moveTo>
                  <a:pt x="41065" y="0"/>
                </a:moveTo>
                <a:lnTo>
                  <a:pt x="68226" y="40285"/>
                </a:lnTo>
                <a:cubicBezTo>
                  <a:pt x="77179" y="61451"/>
                  <a:pt x="82129" y="84723"/>
                  <a:pt x="82129" y="109150"/>
                </a:cubicBezTo>
                <a:lnTo>
                  <a:pt x="82129" y="2915920"/>
                </a:lnTo>
                <a:cubicBezTo>
                  <a:pt x="82129" y="2940348"/>
                  <a:pt x="77179" y="2963619"/>
                  <a:pt x="68226" y="2984785"/>
                </a:cubicBezTo>
                <a:lnTo>
                  <a:pt x="41065" y="3025071"/>
                </a:lnTo>
                <a:lnTo>
                  <a:pt x="13903" y="2984785"/>
                </a:lnTo>
                <a:cubicBezTo>
                  <a:pt x="4951" y="2963619"/>
                  <a:pt x="0" y="2940348"/>
                  <a:pt x="0" y="2915920"/>
                </a:cubicBezTo>
                <a:lnTo>
                  <a:pt x="0" y="109150"/>
                </a:lnTo>
                <a:cubicBezTo>
                  <a:pt x="0" y="84723"/>
                  <a:pt x="4951" y="61451"/>
                  <a:pt x="13903" y="40285"/>
                </a:cubicBezTo>
                <a:close/>
              </a:path>
            </a:pathLst>
          </a:custGeom>
          <a:solidFill>
            <a:srgbClr val="B4BD30">
              <a:alpha val="50000"/>
            </a:srgbClr>
          </a:solidFill>
          <a:ln w="12700">
            <a:solidFill>
              <a:srgbClr val="B4BD30"/>
            </a:solidFill>
          </a:ln>
        </p:spPr>
        <p:style>
          <a:lnRef idx="2">
            <a:schemeClr val="accent1">
              <a:shade val="50000"/>
            </a:schemeClr>
          </a:lnRef>
          <a:fillRef idx="1">
            <a:schemeClr val="accent1"/>
          </a:fillRef>
          <a:effectRef idx="0">
            <a:schemeClr val="accent1"/>
          </a:effectRef>
          <a:fontRef idx="minor">
            <a:schemeClr val="lt1"/>
          </a:fontRef>
        </p:style>
        <p:txBody>
          <a:bodyPr wrap="square" lIns="182880" tIns="137160" rIns="182880" bIns="137160" rtlCol="0" anchor="t">
            <a:noAutofit/>
          </a:bodyPr>
          <a:lstStyle/>
          <a:p>
            <a:endParaRPr lang="en-US" dirty="0">
              <a:solidFill>
                <a:schemeClr val="tx1"/>
              </a:solidFill>
            </a:endParaRPr>
          </a:p>
        </p:txBody>
      </p:sp>
      <p:sp>
        <p:nvSpPr>
          <p:cNvPr id="25" name="Freeform: Shape 24">
            <a:extLst>
              <a:ext uri="{FF2B5EF4-FFF2-40B4-BE49-F238E27FC236}">
                <a16:creationId xmlns:a16="http://schemas.microsoft.com/office/drawing/2014/main" id="{43CB7E04-7949-72B1-9462-2CE89358B498}"/>
              </a:ext>
            </a:extLst>
          </p:cNvPr>
          <p:cNvSpPr/>
          <p:nvPr/>
        </p:nvSpPr>
        <p:spPr>
          <a:xfrm>
            <a:off x="7141230" y="2466561"/>
            <a:ext cx="82129" cy="3025071"/>
          </a:xfrm>
          <a:custGeom>
            <a:avLst/>
            <a:gdLst>
              <a:gd name="connsiteX0" fmla="*/ 41065 w 82129"/>
              <a:gd name="connsiteY0" fmla="*/ 0 h 3025071"/>
              <a:gd name="connsiteX1" fmla="*/ 68226 w 82129"/>
              <a:gd name="connsiteY1" fmla="*/ 40285 h 3025071"/>
              <a:gd name="connsiteX2" fmla="*/ 82129 w 82129"/>
              <a:gd name="connsiteY2" fmla="*/ 109150 h 3025071"/>
              <a:gd name="connsiteX3" fmla="*/ 82129 w 82129"/>
              <a:gd name="connsiteY3" fmla="*/ 2915920 h 3025071"/>
              <a:gd name="connsiteX4" fmla="*/ 68226 w 82129"/>
              <a:gd name="connsiteY4" fmla="*/ 2984785 h 3025071"/>
              <a:gd name="connsiteX5" fmla="*/ 41065 w 82129"/>
              <a:gd name="connsiteY5" fmla="*/ 3025071 h 3025071"/>
              <a:gd name="connsiteX6" fmla="*/ 13903 w 82129"/>
              <a:gd name="connsiteY6" fmla="*/ 2984785 h 3025071"/>
              <a:gd name="connsiteX7" fmla="*/ 0 w 82129"/>
              <a:gd name="connsiteY7" fmla="*/ 2915920 h 3025071"/>
              <a:gd name="connsiteX8" fmla="*/ 0 w 82129"/>
              <a:gd name="connsiteY8" fmla="*/ 109150 h 3025071"/>
              <a:gd name="connsiteX9" fmla="*/ 13903 w 82129"/>
              <a:gd name="connsiteY9" fmla="*/ 40285 h 3025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129" h="3025071">
                <a:moveTo>
                  <a:pt x="41065" y="0"/>
                </a:moveTo>
                <a:lnTo>
                  <a:pt x="68226" y="40285"/>
                </a:lnTo>
                <a:cubicBezTo>
                  <a:pt x="77179" y="61451"/>
                  <a:pt x="82129" y="84723"/>
                  <a:pt x="82129" y="109150"/>
                </a:cubicBezTo>
                <a:lnTo>
                  <a:pt x="82129" y="2915920"/>
                </a:lnTo>
                <a:cubicBezTo>
                  <a:pt x="82129" y="2940348"/>
                  <a:pt x="77179" y="2963619"/>
                  <a:pt x="68226" y="2984785"/>
                </a:cubicBezTo>
                <a:lnTo>
                  <a:pt x="41065" y="3025071"/>
                </a:lnTo>
                <a:lnTo>
                  <a:pt x="13903" y="2984785"/>
                </a:lnTo>
                <a:cubicBezTo>
                  <a:pt x="4951" y="2963619"/>
                  <a:pt x="0" y="2940348"/>
                  <a:pt x="0" y="2915920"/>
                </a:cubicBezTo>
                <a:lnTo>
                  <a:pt x="0" y="109150"/>
                </a:lnTo>
                <a:cubicBezTo>
                  <a:pt x="0" y="84723"/>
                  <a:pt x="4951" y="61451"/>
                  <a:pt x="13903" y="40285"/>
                </a:cubicBezTo>
                <a:close/>
              </a:path>
            </a:pathLst>
          </a:custGeom>
          <a:solidFill>
            <a:srgbClr val="B4BD30">
              <a:alpha val="50000"/>
            </a:srgbClr>
          </a:solidFill>
          <a:ln w="12700">
            <a:solidFill>
              <a:srgbClr val="B4BD30"/>
            </a:solidFill>
          </a:ln>
        </p:spPr>
        <p:style>
          <a:lnRef idx="2">
            <a:schemeClr val="accent1">
              <a:shade val="50000"/>
            </a:schemeClr>
          </a:lnRef>
          <a:fillRef idx="1">
            <a:schemeClr val="accent1"/>
          </a:fillRef>
          <a:effectRef idx="0">
            <a:schemeClr val="accent1"/>
          </a:effectRef>
          <a:fontRef idx="minor">
            <a:schemeClr val="lt1"/>
          </a:fontRef>
        </p:style>
        <p:txBody>
          <a:bodyPr wrap="square" lIns="182880" tIns="137160" rIns="182880" bIns="137160" rtlCol="0" anchor="t">
            <a:noAutofit/>
          </a:bodyPr>
          <a:lstStyle/>
          <a:p>
            <a:endParaRPr lang="en-US" dirty="0">
              <a:solidFill>
                <a:schemeClr val="tx1"/>
              </a:solidFill>
            </a:endParaRPr>
          </a:p>
        </p:txBody>
      </p:sp>
      <p:sp>
        <p:nvSpPr>
          <p:cNvPr id="26" name="Freeform: Shape 25">
            <a:extLst>
              <a:ext uri="{FF2B5EF4-FFF2-40B4-BE49-F238E27FC236}">
                <a16:creationId xmlns:a16="http://schemas.microsoft.com/office/drawing/2014/main" id="{150EE960-8BDF-4A1B-1B16-0D6C6AEC9857}"/>
              </a:ext>
            </a:extLst>
          </p:cNvPr>
          <p:cNvSpPr/>
          <p:nvPr/>
        </p:nvSpPr>
        <p:spPr>
          <a:xfrm>
            <a:off x="9206450" y="2466561"/>
            <a:ext cx="82129" cy="3025071"/>
          </a:xfrm>
          <a:custGeom>
            <a:avLst/>
            <a:gdLst>
              <a:gd name="connsiteX0" fmla="*/ 41065 w 82129"/>
              <a:gd name="connsiteY0" fmla="*/ 0 h 3025071"/>
              <a:gd name="connsiteX1" fmla="*/ 68226 w 82129"/>
              <a:gd name="connsiteY1" fmla="*/ 40285 h 3025071"/>
              <a:gd name="connsiteX2" fmla="*/ 82129 w 82129"/>
              <a:gd name="connsiteY2" fmla="*/ 109150 h 3025071"/>
              <a:gd name="connsiteX3" fmla="*/ 82129 w 82129"/>
              <a:gd name="connsiteY3" fmla="*/ 2915920 h 3025071"/>
              <a:gd name="connsiteX4" fmla="*/ 68226 w 82129"/>
              <a:gd name="connsiteY4" fmla="*/ 2984785 h 3025071"/>
              <a:gd name="connsiteX5" fmla="*/ 41065 w 82129"/>
              <a:gd name="connsiteY5" fmla="*/ 3025071 h 3025071"/>
              <a:gd name="connsiteX6" fmla="*/ 13903 w 82129"/>
              <a:gd name="connsiteY6" fmla="*/ 2984785 h 3025071"/>
              <a:gd name="connsiteX7" fmla="*/ 0 w 82129"/>
              <a:gd name="connsiteY7" fmla="*/ 2915920 h 3025071"/>
              <a:gd name="connsiteX8" fmla="*/ 0 w 82129"/>
              <a:gd name="connsiteY8" fmla="*/ 109150 h 3025071"/>
              <a:gd name="connsiteX9" fmla="*/ 13903 w 82129"/>
              <a:gd name="connsiteY9" fmla="*/ 40285 h 3025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129" h="3025071">
                <a:moveTo>
                  <a:pt x="41065" y="0"/>
                </a:moveTo>
                <a:lnTo>
                  <a:pt x="68226" y="40285"/>
                </a:lnTo>
                <a:cubicBezTo>
                  <a:pt x="77179" y="61451"/>
                  <a:pt x="82129" y="84723"/>
                  <a:pt x="82129" y="109150"/>
                </a:cubicBezTo>
                <a:lnTo>
                  <a:pt x="82129" y="2915920"/>
                </a:lnTo>
                <a:cubicBezTo>
                  <a:pt x="82129" y="2940348"/>
                  <a:pt x="77179" y="2963619"/>
                  <a:pt x="68226" y="2984785"/>
                </a:cubicBezTo>
                <a:lnTo>
                  <a:pt x="41065" y="3025071"/>
                </a:lnTo>
                <a:lnTo>
                  <a:pt x="13903" y="2984785"/>
                </a:lnTo>
                <a:cubicBezTo>
                  <a:pt x="4951" y="2963619"/>
                  <a:pt x="0" y="2940348"/>
                  <a:pt x="0" y="2915920"/>
                </a:cubicBezTo>
                <a:lnTo>
                  <a:pt x="0" y="109150"/>
                </a:lnTo>
                <a:cubicBezTo>
                  <a:pt x="0" y="84723"/>
                  <a:pt x="4951" y="61451"/>
                  <a:pt x="13903" y="40285"/>
                </a:cubicBezTo>
                <a:close/>
              </a:path>
            </a:pathLst>
          </a:custGeom>
          <a:solidFill>
            <a:srgbClr val="B4BD30">
              <a:alpha val="50000"/>
            </a:srgbClr>
          </a:solidFill>
          <a:ln w="12700">
            <a:solidFill>
              <a:srgbClr val="B4BD30"/>
            </a:solidFill>
          </a:ln>
        </p:spPr>
        <p:style>
          <a:lnRef idx="2">
            <a:schemeClr val="accent1">
              <a:shade val="50000"/>
            </a:schemeClr>
          </a:lnRef>
          <a:fillRef idx="1">
            <a:schemeClr val="accent1"/>
          </a:fillRef>
          <a:effectRef idx="0">
            <a:schemeClr val="accent1"/>
          </a:effectRef>
          <a:fontRef idx="minor">
            <a:schemeClr val="lt1"/>
          </a:fontRef>
        </p:style>
        <p:txBody>
          <a:bodyPr wrap="square" lIns="182880" tIns="137160" rIns="182880" bIns="137160" rtlCol="0" anchor="t">
            <a:noAutofit/>
          </a:bodyPr>
          <a:lstStyle/>
          <a:p>
            <a:endParaRPr lang="en-US" dirty="0">
              <a:solidFill>
                <a:schemeClr val="tx1"/>
              </a:solidFill>
            </a:endParaRPr>
          </a:p>
        </p:txBody>
      </p:sp>
    </p:spTree>
    <p:extLst>
      <p:ext uri="{BB962C8B-B14F-4D97-AF65-F5344CB8AC3E}">
        <p14:creationId xmlns:p14="http://schemas.microsoft.com/office/powerpoint/2010/main" val="1239433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Content Placeholder 27" descr="A close-up of a document&#10;&#10;Description automatically generated">
            <a:extLst>
              <a:ext uri="{FF2B5EF4-FFF2-40B4-BE49-F238E27FC236}">
                <a16:creationId xmlns:a16="http://schemas.microsoft.com/office/drawing/2014/main" id="{2277CADB-B7F3-E131-73EB-6ED63C9A72E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98256" y="710207"/>
            <a:ext cx="7395488" cy="4946277"/>
          </a:xfrm>
          <a:ln>
            <a:solidFill>
              <a:schemeClr val="bg1">
                <a:lumMod val="75000"/>
              </a:schemeClr>
            </a:solidFill>
          </a:ln>
        </p:spPr>
      </p:pic>
      <p:sp>
        <p:nvSpPr>
          <p:cNvPr id="4" name="Slide Number Placeholder 3">
            <a:extLst>
              <a:ext uri="{FF2B5EF4-FFF2-40B4-BE49-F238E27FC236}">
                <a16:creationId xmlns:a16="http://schemas.microsoft.com/office/drawing/2014/main" id="{95F2DDBC-C3CE-440F-B7D9-556B64A41763}"/>
              </a:ext>
            </a:extLst>
          </p:cNvPr>
          <p:cNvSpPr>
            <a:spLocks noGrp="1"/>
          </p:cNvSpPr>
          <p:nvPr>
            <p:ph type="sldNum" sz="quarter" idx="12"/>
          </p:nvPr>
        </p:nvSpPr>
        <p:spPr/>
        <p:txBody>
          <a:bodyPr/>
          <a:lstStyle/>
          <a:p>
            <a:fld id="{799D8CAA-0D91-4F88-86F2-5F19090A4E2C}" type="slidenum">
              <a:rPr lang="en-US" smtClean="0"/>
              <a:t>6</a:t>
            </a:fld>
            <a:endParaRPr lang="en-US"/>
          </a:p>
        </p:txBody>
      </p:sp>
      <p:sp>
        <p:nvSpPr>
          <p:cNvPr id="11" name="Oval 10">
            <a:extLst>
              <a:ext uri="{FF2B5EF4-FFF2-40B4-BE49-F238E27FC236}">
                <a16:creationId xmlns:a16="http://schemas.microsoft.com/office/drawing/2014/main" id="{CFC0C0D8-A8EC-A4AF-A24A-340B30999376}"/>
              </a:ext>
            </a:extLst>
          </p:cNvPr>
          <p:cNvSpPr/>
          <p:nvPr/>
        </p:nvSpPr>
        <p:spPr>
          <a:xfrm>
            <a:off x="7042213" y="2526838"/>
            <a:ext cx="2185945" cy="1313017"/>
          </a:xfrm>
          <a:prstGeom prst="ellipse">
            <a:avLst/>
          </a:prstGeom>
          <a:ln w="28575"/>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solidFill>
                  <a:schemeClr val="accent6">
                    <a:lumMod val="75000"/>
                  </a:schemeClr>
                </a:solidFill>
              </a:rPr>
              <a:t>Too late for audit policy protection!</a:t>
            </a:r>
          </a:p>
        </p:txBody>
      </p:sp>
      <p:sp>
        <p:nvSpPr>
          <p:cNvPr id="2" name="Oval 1">
            <a:extLst>
              <a:ext uri="{FF2B5EF4-FFF2-40B4-BE49-F238E27FC236}">
                <a16:creationId xmlns:a16="http://schemas.microsoft.com/office/drawing/2014/main" id="{B6D61B2A-C309-6BE0-EA80-7AC3C4987B3A}"/>
              </a:ext>
            </a:extLst>
          </p:cNvPr>
          <p:cNvSpPr/>
          <p:nvPr/>
        </p:nvSpPr>
        <p:spPr>
          <a:xfrm>
            <a:off x="5486400" y="4307840"/>
            <a:ext cx="3322320" cy="1046479"/>
          </a:xfrm>
          <a:prstGeom prst="ellipse">
            <a:avLst/>
          </a:prstGeom>
          <a:noFill/>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000">
              <a:solidFill>
                <a:schemeClr val="accent6">
                  <a:lumMod val="75000"/>
                </a:schemeClr>
              </a:solidFill>
            </a:endParaRPr>
          </a:p>
        </p:txBody>
      </p:sp>
    </p:spTree>
    <p:extLst>
      <p:ext uri="{BB962C8B-B14F-4D97-AF65-F5344CB8AC3E}">
        <p14:creationId xmlns:p14="http://schemas.microsoft.com/office/powerpoint/2010/main" val="3445827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7C8B5863-545B-5394-5396-DB687573612D}"/>
              </a:ext>
            </a:extLst>
          </p:cNvPr>
          <p:cNvGraphicFramePr>
            <a:graphicFrameLocks noChangeAspect="1"/>
          </p:cNvGraphicFramePr>
          <p:nvPr>
            <p:custDataLst>
              <p:tags r:id="rId1"/>
            </p:custDataLst>
            <p:extLst>
              <p:ext uri="{D42A27DB-BD31-4B8C-83A1-F6EECF244321}">
                <p14:modId xmlns:p14="http://schemas.microsoft.com/office/powerpoint/2010/main" val="3955868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9" name="think-cell data - do not delete" hidden="1">
                        <a:extLst>
                          <a:ext uri="{FF2B5EF4-FFF2-40B4-BE49-F238E27FC236}">
                            <a16:creationId xmlns:a16="http://schemas.microsoft.com/office/drawing/2014/main" id="{7C8B5863-545B-5394-5396-DB687573612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le 4">
            <a:extLst>
              <a:ext uri="{FF2B5EF4-FFF2-40B4-BE49-F238E27FC236}">
                <a16:creationId xmlns:a16="http://schemas.microsoft.com/office/drawing/2014/main" id="{B2A95ED1-32D7-DF2C-63D5-F949F5DE4938}"/>
              </a:ext>
            </a:extLst>
          </p:cNvPr>
          <p:cNvSpPr>
            <a:spLocks noGrp="1"/>
          </p:cNvSpPr>
          <p:nvPr>
            <p:ph type="title"/>
          </p:nvPr>
        </p:nvSpPr>
        <p:spPr>
          <a:xfrm>
            <a:off x="831850" y="1709738"/>
            <a:ext cx="10515600" cy="2852737"/>
          </a:xfrm>
        </p:spPr>
        <p:txBody>
          <a:bodyPr vert="horz"/>
          <a:lstStyle/>
          <a:p>
            <a:r>
              <a:rPr lang="en-US" dirty="0"/>
              <a:t>EPA Policies</a:t>
            </a:r>
          </a:p>
        </p:txBody>
      </p:sp>
      <p:sp>
        <p:nvSpPr>
          <p:cNvPr id="4" name="Slide Number Placeholder 3">
            <a:extLst>
              <a:ext uri="{FF2B5EF4-FFF2-40B4-BE49-F238E27FC236}">
                <a16:creationId xmlns:a16="http://schemas.microsoft.com/office/drawing/2014/main" id="{7A60FC62-DCB4-5F05-D8CC-DE52B9ADF414}"/>
              </a:ext>
            </a:extLst>
          </p:cNvPr>
          <p:cNvSpPr>
            <a:spLocks noGrp="1"/>
          </p:cNvSpPr>
          <p:nvPr>
            <p:ph type="sldNum" sz="quarter" idx="12"/>
          </p:nvPr>
        </p:nvSpPr>
        <p:spPr/>
        <p:txBody>
          <a:bodyPr vert="horz" lIns="91440" tIns="45720" rIns="91440" bIns="45720" rtlCol="0" anchor="ctr"/>
          <a:lstStyle/>
          <a:p>
            <a:fld id="{799D8CAA-0D91-4F88-86F2-5F19090A4E2C}" type="slidenum">
              <a:rPr lang="en-US">
                <a:solidFill>
                  <a:srgbClr val="FFFF00"/>
                </a:solidFill>
              </a:rPr>
              <a:pPr/>
              <a:t>7</a:t>
            </a:fld>
            <a:endParaRPr lang="en-US" dirty="0">
              <a:solidFill>
                <a:srgbClr val="FFFF00"/>
              </a:solidFill>
            </a:endParaRPr>
          </a:p>
        </p:txBody>
      </p:sp>
      <p:pic>
        <p:nvPicPr>
          <p:cNvPr id="3" name="Graphic 2">
            <a:extLst>
              <a:ext uri="{FF2B5EF4-FFF2-40B4-BE49-F238E27FC236}">
                <a16:creationId xmlns:a16="http://schemas.microsoft.com/office/drawing/2014/main" id="{CD3F4ADC-BDD0-DE9E-4063-CF04AB5F1F4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9545" y="2118511"/>
            <a:ext cx="1057327" cy="1310489"/>
          </a:xfrm>
          <a:prstGeom prst="rect">
            <a:avLst/>
          </a:prstGeom>
        </p:spPr>
      </p:pic>
    </p:spTree>
    <p:extLst>
      <p:ext uri="{BB962C8B-B14F-4D97-AF65-F5344CB8AC3E}">
        <p14:creationId xmlns:p14="http://schemas.microsoft.com/office/powerpoint/2010/main" val="3792255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CAEEFA2A-1DDF-4CEE-AFDB-A3EE560D2B78}"/>
              </a:ext>
            </a:extLst>
          </p:cNvPr>
          <p:cNvGraphicFramePr>
            <a:graphicFrameLocks noChangeAspect="1"/>
          </p:cNvGraphicFramePr>
          <p:nvPr>
            <p:custDataLst>
              <p:tags r:id="rId1"/>
            </p:custDataLst>
            <p:extLst>
              <p:ext uri="{D42A27DB-BD31-4B8C-83A1-F6EECF244321}">
                <p14:modId xmlns:p14="http://schemas.microsoft.com/office/powerpoint/2010/main" val="11087526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32" imgH="533" progId="TCLayout.ActiveDocument.1">
                  <p:embed/>
                </p:oleObj>
              </mc:Choice>
              <mc:Fallback>
                <p:oleObj name="think-cell Slide" r:id="rId4" imgW="532" imgH="533" progId="TCLayout.ActiveDocument.1">
                  <p:embed/>
                  <p:pic>
                    <p:nvPicPr>
                      <p:cNvPr id="6" name="think-cell data - do not delete" hidden="1">
                        <a:extLst>
                          <a:ext uri="{FF2B5EF4-FFF2-40B4-BE49-F238E27FC236}">
                            <a16:creationId xmlns:a16="http://schemas.microsoft.com/office/drawing/2014/main" id="{CAEEFA2A-1DDF-4CEE-AFDB-A3EE560D2B7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1" name="Picture 10">
            <a:extLst>
              <a:ext uri="{FF2B5EF4-FFF2-40B4-BE49-F238E27FC236}">
                <a16:creationId xmlns:a16="http://schemas.microsoft.com/office/drawing/2014/main" id="{125E7025-8650-B3AE-5A75-BB0B655C82FB}"/>
              </a:ext>
            </a:extLst>
          </p:cNvPr>
          <p:cNvPicPr>
            <a:picLocks noChangeAspect="1"/>
          </p:cNvPicPr>
          <p:nvPr/>
        </p:nvPicPr>
        <p:blipFill rotWithShape="1">
          <a:blip r:embed="rId6">
            <a:extLst>
              <a:ext uri="{28A0092B-C50C-407E-A947-70E740481C1C}">
                <a14:useLocalDpi xmlns:a14="http://schemas.microsoft.com/office/drawing/2010/main" val="0"/>
              </a:ext>
            </a:extLst>
          </a:blip>
          <a:srcRect l="13939" r="19091"/>
          <a:stretch/>
        </p:blipFill>
        <p:spPr>
          <a:xfrm>
            <a:off x="7143751" y="1790700"/>
            <a:ext cx="4210050" cy="4191000"/>
          </a:xfrm>
          <a:prstGeom prst="rect">
            <a:avLst/>
          </a:prstGeom>
        </p:spPr>
      </p:pic>
      <p:sp>
        <p:nvSpPr>
          <p:cNvPr id="2" name="Title 1">
            <a:extLst>
              <a:ext uri="{FF2B5EF4-FFF2-40B4-BE49-F238E27FC236}">
                <a16:creationId xmlns:a16="http://schemas.microsoft.com/office/drawing/2014/main" id="{FDBE2C66-505F-4D7D-A61B-D4EC2C24D3E7}"/>
              </a:ext>
            </a:extLst>
          </p:cNvPr>
          <p:cNvSpPr>
            <a:spLocks noGrp="1"/>
          </p:cNvSpPr>
          <p:nvPr>
            <p:ph type="title"/>
          </p:nvPr>
        </p:nvSpPr>
        <p:spPr/>
        <p:txBody>
          <a:bodyPr vert="horz" lIns="91440" tIns="45720" rIns="91440" bIns="45720" rtlCol="0" anchor="ctr">
            <a:normAutofit/>
          </a:bodyPr>
          <a:lstStyle/>
          <a:p>
            <a:r>
              <a:rPr lang="en-US" sz="4000" dirty="0"/>
              <a:t>EPA’s Enforcement Response Policies (ERPs)</a:t>
            </a:r>
          </a:p>
        </p:txBody>
      </p:sp>
      <p:sp>
        <p:nvSpPr>
          <p:cNvPr id="3" name="Content Placeholder 2">
            <a:extLst>
              <a:ext uri="{FF2B5EF4-FFF2-40B4-BE49-F238E27FC236}">
                <a16:creationId xmlns:a16="http://schemas.microsoft.com/office/drawing/2014/main" id="{9432F964-7494-4412-A236-40F54CB1747A}"/>
              </a:ext>
            </a:extLst>
          </p:cNvPr>
          <p:cNvSpPr>
            <a:spLocks noGrp="1"/>
          </p:cNvSpPr>
          <p:nvPr>
            <p:ph idx="1"/>
          </p:nvPr>
        </p:nvSpPr>
        <p:spPr>
          <a:xfrm>
            <a:off x="952501" y="1790701"/>
            <a:ext cx="6057900" cy="4191000"/>
          </a:xfrm>
          <a:noFill/>
          <a:ln w="9525">
            <a:solidFill>
              <a:srgbClr val="B0BB31"/>
            </a:solidFill>
          </a:ln>
        </p:spPr>
        <p:txBody>
          <a:bodyPr lIns="137160" tIns="137160" rIns="137160" bIns="137160" anchor="ctr">
            <a:normAutofit/>
          </a:bodyPr>
          <a:lstStyle/>
          <a:p>
            <a:r>
              <a:rPr lang="en-US" sz="1800" dirty="0"/>
              <a:t>Strict Liability – If violation occurred, your company </a:t>
            </a:r>
            <a:br>
              <a:rPr lang="en-US" sz="1800" dirty="0"/>
            </a:br>
            <a:r>
              <a:rPr lang="en-US" sz="1800" dirty="0"/>
              <a:t>is liable</a:t>
            </a:r>
          </a:p>
          <a:p>
            <a:r>
              <a:rPr lang="en-US" sz="1800" dirty="0"/>
              <a:t>ERPs vary by section of TSCA</a:t>
            </a:r>
          </a:p>
          <a:p>
            <a:r>
              <a:rPr lang="en-US" sz="1800" dirty="0"/>
              <a:t>Gravity-based penalty based on three factors:</a:t>
            </a:r>
          </a:p>
          <a:p>
            <a:pPr marL="552450" lvl="1" indent="-323850">
              <a:buFont typeface="+mj-lt"/>
              <a:buAutoNum type="arabicPeriod"/>
            </a:pPr>
            <a:r>
              <a:rPr lang="en-US" sz="1800" dirty="0"/>
              <a:t>Nature</a:t>
            </a:r>
          </a:p>
          <a:p>
            <a:pPr marL="552450" lvl="1" indent="-323850">
              <a:buFont typeface="+mj-lt"/>
              <a:buAutoNum type="arabicPeriod"/>
            </a:pPr>
            <a:r>
              <a:rPr lang="en-US" sz="1800" dirty="0"/>
              <a:t>Circumstances</a:t>
            </a:r>
          </a:p>
          <a:p>
            <a:pPr marL="552450" lvl="1" indent="-323850">
              <a:buFont typeface="+mj-lt"/>
              <a:buAutoNum type="arabicPeriod"/>
            </a:pPr>
            <a:r>
              <a:rPr lang="en-US" sz="1800" dirty="0"/>
              <a:t>Extent</a:t>
            </a:r>
          </a:p>
          <a:p>
            <a:r>
              <a:rPr lang="en-US" sz="1800" dirty="0"/>
              <a:t>Per-day/one-day violations</a:t>
            </a:r>
          </a:p>
          <a:p>
            <a:r>
              <a:rPr lang="en-US" sz="1800" dirty="0"/>
              <a:t>Caps on days/maximum assessments</a:t>
            </a:r>
          </a:p>
          <a:p>
            <a:r>
              <a:rPr lang="en-US" sz="1800" dirty="0"/>
              <a:t>Adjustment factors </a:t>
            </a:r>
          </a:p>
          <a:p>
            <a:pPr marL="420688" lvl="1" indent="-231775"/>
            <a:r>
              <a:rPr lang="en-US" sz="1800" dirty="0"/>
              <a:t>Voluntary disclosure</a:t>
            </a:r>
          </a:p>
          <a:p>
            <a:pPr marL="420688" lvl="1" indent="-231775"/>
            <a:r>
              <a:rPr lang="en-US" sz="1800" dirty="0"/>
              <a:t>Prompt disclosure</a:t>
            </a:r>
          </a:p>
        </p:txBody>
      </p:sp>
      <p:sp>
        <p:nvSpPr>
          <p:cNvPr id="4" name="Slide Number Placeholder 3">
            <a:extLst>
              <a:ext uri="{FF2B5EF4-FFF2-40B4-BE49-F238E27FC236}">
                <a16:creationId xmlns:a16="http://schemas.microsoft.com/office/drawing/2014/main" id="{95F2DDBC-C3CE-440F-B7D9-556B64A41763}"/>
              </a:ext>
            </a:extLst>
          </p:cNvPr>
          <p:cNvSpPr>
            <a:spLocks noGrp="1"/>
          </p:cNvSpPr>
          <p:nvPr>
            <p:ph type="sldNum" sz="quarter" idx="12"/>
          </p:nvPr>
        </p:nvSpPr>
        <p:spPr/>
        <p:txBody>
          <a:bodyPr/>
          <a:lstStyle/>
          <a:p>
            <a:fld id="{799D8CAA-0D91-4F88-86F2-5F19090A4E2C}" type="slidenum">
              <a:rPr lang="en-US" smtClean="0"/>
              <a:t>8</a:t>
            </a:fld>
            <a:endParaRPr lang="en-US"/>
          </a:p>
        </p:txBody>
      </p:sp>
    </p:spTree>
    <p:extLst>
      <p:ext uri="{BB962C8B-B14F-4D97-AF65-F5344CB8AC3E}">
        <p14:creationId xmlns:p14="http://schemas.microsoft.com/office/powerpoint/2010/main" val="16156759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36C28A2-027D-9EDB-750E-35A5A60990AC}"/>
              </a:ext>
            </a:extLst>
          </p:cNvPr>
          <p:cNvGraphicFramePr>
            <a:graphicFrameLocks noChangeAspect="1"/>
          </p:cNvGraphicFramePr>
          <p:nvPr>
            <p:custDataLst>
              <p:tags r:id="rId1"/>
            </p:custDataLst>
            <p:extLst>
              <p:ext uri="{D42A27DB-BD31-4B8C-83A1-F6EECF244321}">
                <p14:modId xmlns:p14="http://schemas.microsoft.com/office/powerpoint/2010/main" val="2481116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32" imgH="533" progId="TCLayout.ActiveDocument.1">
                  <p:embed/>
                </p:oleObj>
              </mc:Choice>
              <mc:Fallback>
                <p:oleObj name="think-cell Slide" r:id="rId4" imgW="532" imgH="533" progId="TCLayout.ActiveDocument.1">
                  <p:embed/>
                  <p:pic>
                    <p:nvPicPr>
                      <p:cNvPr id="6" name="think-cell data - do not delete" hidden="1">
                        <a:extLst>
                          <a:ext uri="{FF2B5EF4-FFF2-40B4-BE49-F238E27FC236}">
                            <a16:creationId xmlns:a16="http://schemas.microsoft.com/office/drawing/2014/main" id="{D36C28A2-027D-9EDB-750E-35A5A60990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3" name="Picture 12">
            <a:extLst>
              <a:ext uri="{FF2B5EF4-FFF2-40B4-BE49-F238E27FC236}">
                <a16:creationId xmlns:a16="http://schemas.microsoft.com/office/drawing/2014/main" id="{A8E65A2D-1753-5C83-32B4-016A77294709}"/>
              </a:ext>
            </a:extLst>
          </p:cNvPr>
          <p:cNvPicPr>
            <a:picLocks noChangeAspect="1"/>
          </p:cNvPicPr>
          <p:nvPr/>
        </p:nvPicPr>
        <p:blipFill rotWithShape="1">
          <a:blip r:embed="rId6">
            <a:extLst>
              <a:ext uri="{28A0092B-C50C-407E-A947-70E740481C1C}">
                <a14:useLocalDpi xmlns:a14="http://schemas.microsoft.com/office/drawing/2010/main" val="0"/>
              </a:ext>
            </a:extLst>
          </a:blip>
          <a:srcRect l="16515" r="16515"/>
          <a:stretch/>
        </p:blipFill>
        <p:spPr>
          <a:xfrm>
            <a:off x="7143752" y="1790700"/>
            <a:ext cx="4210050" cy="4191000"/>
          </a:xfrm>
          <a:prstGeom prst="rect">
            <a:avLst/>
          </a:prstGeom>
        </p:spPr>
      </p:pic>
      <p:sp>
        <p:nvSpPr>
          <p:cNvPr id="2" name="Title 1">
            <a:extLst>
              <a:ext uri="{FF2B5EF4-FFF2-40B4-BE49-F238E27FC236}">
                <a16:creationId xmlns:a16="http://schemas.microsoft.com/office/drawing/2014/main" id="{FDBE2C66-505F-4D7D-A61B-D4EC2C24D3E7}"/>
              </a:ext>
            </a:extLst>
          </p:cNvPr>
          <p:cNvSpPr>
            <a:spLocks noGrp="1"/>
          </p:cNvSpPr>
          <p:nvPr>
            <p:ph type="title"/>
          </p:nvPr>
        </p:nvSpPr>
        <p:spPr/>
        <p:txBody>
          <a:bodyPr vert="horz" lIns="91440" tIns="45720" rIns="91440" bIns="45720" rtlCol="0" anchor="ctr">
            <a:normAutofit/>
          </a:bodyPr>
          <a:lstStyle/>
          <a:p>
            <a:r>
              <a:rPr lang="en-US" sz="4000" dirty="0"/>
              <a:t>What is EPA’s Audit Policy?</a:t>
            </a:r>
          </a:p>
        </p:txBody>
      </p:sp>
      <p:sp>
        <p:nvSpPr>
          <p:cNvPr id="4" name="Slide Number Placeholder 3">
            <a:extLst>
              <a:ext uri="{FF2B5EF4-FFF2-40B4-BE49-F238E27FC236}">
                <a16:creationId xmlns:a16="http://schemas.microsoft.com/office/drawing/2014/main" id="{95F2DDBC-C3CE-440F-B7D9-556B64A41763}"/>
              </a:ext>
            </a:extLst>
          </p:cNvPr>
          <p:cNvSpPr>
            <a:spLocks noGrp="1"/>
          </p:cNvSpPr>
          <p:nvPr>
            <p:ph type="sldNum" sz="quarter" idx="12"/>
          </p:nvPr>
        </p:nvSpPr>
        <p:spPr/>
        <p:txBody>
          <a:bodyPr/>
          <a:lstStyle/>
          <a:p>
            <a:fld id="{799D8CAA-0D91-4F88-86F2-5F19090A4E2C}" type="slidenum">
              <a:rPr lang="en-US" smtClean="0"/>
              <a:t>9</a:t>
            </a:fld>
            <a:endParaRPr lang="en-US"/>
          </a:p>
        </p:txBody>
      </p:sp>
      <p:sp>
        <p:nvSpPr>
          <p:cNvPr id="9" name="Content Placeholder 2">
            <a:extLst>
              <a:ext uri="{FF2B5EF4-FFF2-40B4-BE49-F238E27FC236}">
                <a16:creationId xmlns:a16="http://schemas.microsoft.com/office/drawing/2014/main" id="{2A4FD719-E090-7CEF-7146-911DF30315B0}"/>
              </a:ext>
            </a:extLst>
          </p:cNvPr>
          <p:cNvSpPr txBox="1">
            <a:spLocks/>
          </p:cNvSpPr>
          <p:nvPr/>
        </p:nvSpPr>
        <p:spPr>
          <a:xfrm>
            <a:off x="952501" y="1790701"/>
            <a:ext cx="6057900" cy="4191000"/>
          </a:xfrm>
          <a:prstGeom prst="rect">
            <a:avLst/>
          </a:prstGeom>
          <a:noFill/>
          <a:ln w="9525">
            <a:solidFill>
              <a:srgbClr val="B0BB31"/>
            </a:solidFill>
          </a:ln>
        </p:spPr>
        <p:txBody>
          <a:bodyPr vert="horz" lIns="137160" tIns="137160" rIns="137160" bIns="137160" rtlCol="0" anchor="ctr">
            <a:normAutofit/>
          </a:bodyPr>
          <a:lstStyle>
            <a:lvl1pPr marL="228600" indent="-228600" algn="l" defTabSz="914400" rtl="0" eaLnBrk="1" latinLnBrk="0" hangingPunct="1">
              <a:lnSpc>
                <a:spcPct val="90000"/>
              </a:lnSpc>
              <a:spcBef>
                <a:spcPts val="1000"/>
              </a:spcBef>
              <a:buClr>
                <a:schemeClr val="accent6">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600"/>
              </a:spcAft>
            </a:pPr>
            <a:r>
              <a:rPr lang="en-GB" sz="2300" dirty="0"/>
              <a:t>Due to limited government resources, it is necessary for industry to police themselves</a:t>
            </a:r>
          </a:p>
          <a:p>
            <a:r>
              <a:rPr lang="en-GB" sz="2300" dirty="0"/>
              <a:t>Offers major incentives for self-discovery, disclosure, and correction of violations:</a:t>
            </a:r>
          </a:p>
          <a:p>
            <a:pPr marL="420688" lvl="1" indent="-231775"/>
            <a:r>
              <a:rPr lang="en-GB" sz="2300" dirty="0"/>
              <a:t>Mitigation of gravity-based penalties</a:t>
            </a:r>
          </a:p>
          <a:p>
            <a:pPr marL="420688" lvl="1" indent="-231775"/>
            <a:r>
              <a:rPr lang="en-GB" sz="2300" dirty="0"/>
              <a:t>No recommendations for criminal prosecution</a:t>
            </a:r>
          </a:p>
          <a:p>
            <a:pPr marL="420688" lvl="1" indent="-231775"/>
            <a:r>
              <a:rPr lang="en-GB" sz="2300" dirty="0"/>
              <a:t>No routine requests from EPA for the audit report</a:t>
            </a:r>
          </a:p>
        </p:txBody>
      </p:sp>
    </p:spTree>
    <p:extLst>
      <p:ext uri="{BB962C8B-B14F-4D97-AF65-F5344CB8AC3E}">
        <p14:creationId xmlns:p14="http://schemas.microsoft.com/office/powerpoint/2010/main" val="24120576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939886A8-79F0-9632-A886-E29A0557333A}"/>
              </a:ext>
            </a:extLst>
          </p:cNvPr>
          <p:cNvGraphicFramePr>
            <a:graphicFrameLocks noChangeAspect="1"/>
          </p:cNvGraphicFramePr>
          <p:nvPr>
            <p:custDataLst>
              <p:tags r:id="rId1"/>
            </p:custDataLst>
            <p:extLst>
              <p:ext uri="{D42A27DB-BD31-4B8C-83A1-F6EECF244321}">
                <p14:modId xmlns:p14="http://schemas.microsoft.com/office/powerpoint/2010/main" val="41869911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32" imgH="533" progId="TCLayout.ActiveDocument.1">
                  <p:embed/>
                </p:oleObj>
              </mc:Choice>
              <mc:Fallback>
                <p:oleObj name="think-cell Slide" r:id="rId4" imgW="532" imgH="533" progId="TCLayout.ActiveDocument.1">
                  <p:embed/>
                  <p:pic>
                    <p:nvPicPr>
                      <p:cNvPr id="7" name="think-cell data - do not delete" hidden="1">
                        <a:extLst>
                          <a:ext uri="{FF2B5EF4-FFF2-40B4-BE49-F238E27FC236}">
                            <a16:creationId xmlns:a16="http://schemas.microsoft.com/office/drawing/2014/main" id="{939886A8-79F0-9632-A886-E29A0557333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 name="Rectangle: Rounded Corners 10">
            <a:extLst>
              <a:ext uri="{FF2B5EF4-FFF2-40B4-BE49-F238E27FC236}">
                <a16:creationId xmlns:a16="http://schemas.microsoft.com/office/drawing/2014/main" id="{BAB28208-780E-F361-8B13-6E95EB2905F8}"/>
              </a:ext>
            </a:extLst>
          </p:cNvPr>
          <p:cNvSpPr/>
          <p:nvPr/>
        </p:nvSpPr>
        <p:spPr>
          <a:xfrm>
            <a:off x="952500" y="2181225"/>
            <a:ext cx="10401300" cy="3771900"/>
          </a:xfrm>
          <a:prstGeom prst="roundRect">
            <a:avLst>
              <a:gd name="adj" fmla="val 1768"/>
            </a:avLst>
          </a:prstGeom>
          <a:noFill/>
          <a:ln>
            <a:solidFill>
              <a:srgbClr val="B0BB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BE2C66-505F-4D7D-A61B-D4EC2C24D3E7}"/>
              </a:ext>
            </a:extLst>
          </p:cNvPr>
          <p:cNvSpPr>
            <a:spLocks noGrp="1"/>
          </p:cNvSpPr>
          <p:nvPr>
            <p:ph type="title"/>
          </p:nvPr>
        </p:nvSpPr>
        <p:spPr/>
        <p:txBody>
          <a:bodyPr vert="horz" lIns="91440" tIns="45720" rIns="91440" bIns="45720" rtlCol="0" anchor="ctr">
            <a:normAutofit/>
          </a:bodyPr>
          <a:lstStyle/>
          <a:p>
            <a:r>
              <a:rPr lang="en-US" sz="4000" dirty="0"/>
              <a:t>Conditions for Penalty Mitigation</a:t>
            </a:r>
          </a:p>
        </p:txBody>
      </p:sp>
      <p:sp>
        <p:nvSpPr>
          <p:cNvPr id="4" name="Slide Number Placeholder 3">
            <a:extLst>
              <a:ext uri="{FF2B5EF4-FFF2-40B4-BE49-F238E27FC236}">
                <a16:creationId xmlns:a16="http://schemas.microsoft.com/office/drawing/2014/main" id="{95F2DDBC-C3CE-440F-B7D9-556B64A41763}"/>
              </a:ext>
            </a:extLst>
          </p:cNvPr>
          <p:cNvSpPr>
            <a:spLocks noGrp="1"/>
          </p:cNvSpPr>
          <p:nvPr>
            <p:ph type="sldNum" sz="quarter" idx="12"/>
          </p:nvPr>
        </p:nvSpPr>
        <p:spPr/>
        <p:txBody>
          <a:bodyPr/>
          <a:lstStyle/>
          <a:p>
            <a:fld id="{799D8CAA-0D91-4F88-86F2-5F19090A4E2C}" type="slidenum">
              <a:rPr lang="en-US" smtClean="0"/>
              <a:t>10</a:t>
            </a:fld>
            <a:endParaRPr lang="en-US"/>
          </a:p>
        </p:txBody>
      </p:sp>
      <p:sp>
        <p:nvSpPr>
          <p:cNvPr id="12" name="Rectangle 11">
            <a:extLst>
              <a:ext uri="{FF2B5EF4-FFF2-40B4-BE49-F238E27FC236}">
                <a16:creationId xmlns:a16="http://schemas.microsoft.com/office/drawing/2014/main" id="{4395EEA3-F6F4-F8C9-5E5E-F07F5302CFD8}"/>
              </a:ext>
            </a:extLst>
          </p:cNvPr>
          <p:cNvSpPr/>
          <p:nvPr/>
        </p:nvSpPr>
        <p:spPr>
          <a:xfrm>
            <a:off x="1196203" y="2139058"/>
            <a:ext cx="4161576" cy="104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Diagonal Corners Rounded 9">
            <a:extLst>
              <a:ext uri="{FF2B5EF4-FFF2-40B4-BE49-F238E27FC236}">
                <a16:creationId xmlns:a16="http://schemas.microsoft.com/office/drawing/2014/main" id="{2C1D35D1-880B-9722-47BA-EDFCF162B396}"/>
              </a:ext>
            </a:extLst>
          </p:cNvPr>
          <p:cNvSpPr/>
          <p:nvPr/>
        </p:nvSpPr>
        <p:spPr>
          <a:xfrm>
            <a:off x="1348375" y="1900599"/>
            <a:ext cx="3857232" cy="581693"/>
          </a:xfrm>
          <a:prstGeom prst="round2DiagRect">
            <a:avLst/>
          </a:prstGeom>
          <a:solidFill>
            <a:srgbClr val="B0BB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lnSpc>
                <a:spcPct val="90000"/>
              </a:lnSpc>
              <a:spcBef>
                <a:spcPts val="1000"/>
              </a:spcBef>
              <a:buClr>
                <a:schemeClr val="accent6">
                  <a:lumMod val="75000"/>
                </a:schemeClr>
              </a:buClr>
            </a:pPr>
            <a:r>
              <a:rPr lang="en-US" sz="2200" dirty="0">
                <a:solidFill>
                  <a:schemeClr val="bg1"/>
                </a:solidFill>
              </a:rPr>
              <a:t>9 conditions</a:t>
            </a:r>
          </a:p>
        </p:txBody>
      </p:sp>
      <p:sp>
        <p:nvSpPr>
          <p:cNvPr id="15" name="TextBox 14">
            <a:extLst>
              <a:ext uri="{FF2B5EF4-FFF2-40B4-BE49-F238E27FC236}">
                <a16:creationId xmlns:a16="http://schemas.microsoft.com/office/drawing/2014/main" id="{B0CCA988-1A52-23A6-7AC6-925801A05732}"/>
              </a:ext>
            </a:extLst>
          </p:cNvPr>
          <p:cNvSpPr txBox="1"/>
          <p:nvPr/>
        </p:nvSpPr>
        <p:spPr>
          <a:xfrm rot="18900000">
            <a:off x="1389381" y="2757385"/>
            <a:ext cx="429527" cy="430887"/>
          </a:xfrm>
          <a:prstGeom prst="roundRect">
            <a:avLst/>
          </a:prstGeom>
          <a:solidFill>
            <a:srgbClr val="548235"/>
          </a:solidFill>
        </p:spPr>
        <p:txBody>
          <a:bodyPr wrap="none" lIns="0" tIns="0" rIns="0" bIns="0" anchor="ctr">
            <a:noAutofit/>
          </a:bodyPr>
          <a:lstStyle/>
          <a:p>
            <a:pPr algn="ctr"/>
            <a:endParaRPr lang="en-US" sz="1600" dirty="0">
              <a:solidFill>
                <a:schemeClr val="bg1"/>
              </a:solidFill>
            </a:endParaRPr>
          </a:p>
        </p:txBody>
      </p:sp>
      <p:sp>
        <p:nvSpPr>
          <p:cNvPr id="16" name="TextBox 15">
            <a:extLst>
              <a:ext uri="{FF2B5EF4-FFF2-40B4-BE49-F238E27FC236}">
                <a16:creationId xmlns:a16="http://schemas.microsoft.com/office/drawing/2014/main" id="{A3416FCE-E27D-A3D6-AE58-640DBDB0608F}"/>
              </a:ext>
            </a:extLst>
          </p:cNvPr>
          <p:cNvSpPr txBox="1"/>
          <p:nvPr/>
        </p:nvSpPr>
        <p:spPr>
          <a:xfrm rot="18900000">
            <a:off x="1389381" y="3410816"/>
            <a:ext cx="429527" cy="430887"/>
          </a:xfrm>
          <a:prstGeom prst="roundRect">
            <a:avLst/>
          </a:prstGeom>
          <a:solidFill>
            <a:srgbClr val="548235"/>
          </a:solidFill>
        </p:spPr>
        <p:txBody>
          <a:bodyPr wrap="none" lIns="0" tIns="0" rIns="0" bIns="0" anchor="ctr">
            <a:noAutofit/>
          </a:bodyPr>
          <a:lstStyle/>
          <a:p>
            <a:pPr algn="ctr"/>
            <a:endParaRPr lang="en-US" sz="1600" dirty="0">
              <a:solidFill>
                <a:schemeClr val="bg1"/>
              </a:solidFill>
            </a:endParaRPr>
          </a:p>
        </p:txBody>
      </p:sp>
      <p:sp>
        <p:nvSpPr>
          <p:cNvPr id="17" name="TextBox 16">
            <a:extLst>
              <a:ext uri="{FF2B5EF4-FFF2-40B4-BE49-F238E27FC236}">
                <a16:creationId xmlns:a16="http://schemas.microsoft.com/office/drawing/2014/main" id="{94B99DDC-D591-E22F-C84B-4E3108E2753E}"/>
              </a:ext>
            </a:extLst>
          </p:cNvPr>
          <p:cNvSpPr txBox="1"/>
          <p:nvPr/>
        </p:nvSpPr>
        <p:spPr>
          <a:xfrm rot="18900000">
            <a:off x="1389381" y="4064247"/>
            <a:ext cx="429527" cy="430887"/>
          </a:xfrm>
          <a:prstGeom prst="roundRect">
            <a:avLst/>
          </a:prstGeom>
          <a:solidFill>
            <a:srgbClr val="548235"/>
          </a:solidFill>
        </p:spPr>
        <p:txBody>
          <a:bodyPr wrap="none" lIns="0" tIns="0" rIns="0" bIns="0" anchor="ctr">
            <a:noAutofit/>
          </a:bodyPr>
          <a:lstStyle/>
          <a:p>
            <a:pPr algn="ctr"/>
            <a:endParaRPr lang="en-US" sz="1600" dirty="0">
              <a:solidFill>
                <a:schemeClr val="bg1"/>
              </a:solidFill>
            </a:endParaRPr>
          </a:p>
        </p:txBody>
      </p:sp>
      <p:sp>
        <p:nvSpPr>
          <p:cNvPr id="18" name="TextBox 17">
            <a:extLst>
              <a:ext uri="{FF2B5EF4-FFF2-40B4-BE49-F238E27FC236}">
                <a16:creationId xmlns:a16="http://schemas.microsoft.com/office/drawing/2014/main" id="{E110C38F-D95F-C829-0F27-E0BA4861D6DD}"/>
              </a:ext>
            </a:extLst>
          </p:cNvPr>
          <p:cNvSpPr txBox="1"/>
          <p:nvPr/>
        </p:nvSpPr>
        <p:spPr>
          <a:xfrm rot="18900000">
            <a:off x="1389381" y="4717678"/>
            <a:ext cx="429527" cy="430887"/>
          </a:xfrm>
          <a:prstGeom prst="roundRect">
            <a:avLst/>
          </a:prstGeom>
          <a:solidFill>
            <a:srgbClr val="548235"/>
          </a:solidFill>
        </p:spPr>
        <p:txBody>
          <a:bodyPr wrap="none" lIns="0" tIns="0" rIns="0" bIns="0" anchor="ctr">
            <a:noAutofit/>
          </a:bodyPr>
          <a:lstStyle/>
          <a:p>
            <a:pPr algn="ctr"/>
            <a:endParaRPr lang="en-US" sz="1600" dirty="0">
              <a:solidFill>
                <a:schemeClr val="bg1"/>
              </a:solidFill>
            </a:endParaRPr>
          </a:p>
        </p:txBody>
      </p:sp>
      <p:sp>
        <p:nvSpPr>
          <p:cNvPr id="19" name="TextBox 18">
            <a:extLst>
              <a:ext uri="{FF2B5EF4-FFF2-40B4-BE49-F238E27FC236}">
                <a16:creationId xmlns:a16="http://schemas.microsoft.com/office/drawing/2014/main" id="{D5C4B242-2125-415E-5CF4-C87839829B7F}"/>
              </a:ext>
            </a:extLst>
          </p:cNvPr>
          <p:cNvSpPr txBox="1"/>
          <p:nvPr/>
        </p:nvSpPr>
        <p:spPr>
          <a:xfrm rot="18900000">
            <a:off x="1389381" y="5371109"/>
            <a:ext cx="429527" cy="430887"/>
          </a:xfrm>
          <a:prstGeom prst="roundRect">
            <a:avLst/>
          </a:prstGeom>
          <a:solidFill>
            <a:srgbClr val="548235"/>
          </a:solidFill>
        </p:spPr>
        <p:txBody>
          <a:bodyPr wrap="none" lIns="0" tIns="0" rIns="0" bIns="0" anchor="ctr">
            <a:noAutofit/>
          </a:bodyPr>
          <a:lstStyle/>
          <a:p>
            <a:pPr algn="ctr"/>
            <a:endParaRPr lang="en-US" sz="1600" dirty="0">
              <a:solidFill>
                <a:schemeClr val="bg1"/>
              </a:solidFill>
            </a:endParaRPr>
          </a:p>
        </p:txBody>
      </p:sp>
      <p:sp>
        <p:nvSpPr>
          <p:cNvPr id="21" name="TextBox 20">
            <a:extLst>
              <a:ext uri="{FF2B5EF4-FFF2-40B4-BE49-F238E27FC236}">
                <a16:creationId xmlns:a16="http://schemas.microsoft.com/office/drawing/2014/main" id="{10E96E40-7DD8-4063-69D0-1DAD76C7F3D2}"/>
              </a:ext>
            </a:extLst>
          </p:cNvPr>
          <p:cNvSpPr txBox="1"/>
          <p:nvPr/>
        </p:nvSpPr>
        <p:spPr>
          <a:xfrm>
            <a:off x="2005895" y="2834328"/>
            <a:ext cx="3951128" cy="276999"/>
          </a:xfrm>
          <a:prstGeom prst="rect">
            <a:avLst/>
          </a:prstGeom>
          <a:noFill/>
        </p:spPr>
        <p:txBody>
          <a:bodyPr wrap="square" lIns="0" tIns="0" rIns="0" bIns="0" anchor="ctr">
            <a:spAutoFit/>
          </a:bodyPr>
          <a:lstStyle/>
          <a:p>
            <a:r>
              <a:rPr lang="en-US" dirty="0"/>
              <a:t>Systematic discovery</a:t>
            </a:r>
          </a:p>
        </p:txBody>
      </p:sp>
      <p:sp>
        <p:nvSpPr>
          <p:cNvPr id="22" name="TextBox 21">
            <a:extLst>
              <a:ext uri="{FF2B5EF4-FFF2-40B4-BE49-F238E27FC236}">
                <a16:creationId xmlns:a16="http://schemas.microsoft.com/office/drawing/2014/main" id="{F47DD2FA-82FA-C58B-4E68-DEF5D7792581}"/>
              </a:ext>
            </a:extLst>
          </p:cNvPr>
          <p:cNvSpPr txBox="1"/>
          <p:nvPr/>
        </p:nvSpPr>
        <p:spPr>
          <a:xfrm>
            <a:off x="2005895" y="3487759"/>
            <a:ext cx="3951128" cy="276999"/>
          </a:xfrm>
          <a:prstGeom prst="rect">
            <a:avLst/>
          </a:prstGeom>
          <a:noFill/>
        </p:spPr>
        <p:txBody>
          <a:bodyPr wrap="square" lIns="0" tIns="0" rIns="0" bIns="0" anchor="ctr">
            <a:spAutoFit/>
          </a:bodyPr>
          <a:lstStyle/>
          <a:p>
            <a:r>
              <a:rPr lang="en-US" dirty="0"/>
              <a:t>Voluntary discovery</a:t>
            </a:r>
          </a:p>
        </p:txBody>
      </p:sp>
      <p:sp>
        <p:nvSpPr>
          <p:cNvPr id="23" name="TextBox 22">
            <a:extLst>
              <a:ext uri="{FF2B5EF4-FFF2-40B4-BE49-F238E27FC236}">
                <a16:creationId xmlns:a16="http://schemas.microsoft.com/office/drawing/2014/main" id="{4F5BECD2-DA1C-D27A-1C44-58D1953D900C}"/>
              </a:ext>
            </a:extLst>
          </p:cNvPr>
          <p:cNvSpPr txBox="1"/>
          <p:nvPr/>
        </p:nvSpPr>
        <p:spPr>
          <a:xfrm>
            <a:off x="2005895" y="4141190"/>
            <a:ext cx="3951128" cy="276999"/>
          </a:xfrm>
          <a:prstGeom prst="rect">
            <a:avLst/>
          </a:prstGeom>
          <a:noFill/>
        </p:spPr>
        <p:txBody>
          <a:bodyPr wrap="square" lIns="0" tIns="0" rIns="0" bIns="0" anchor="ctr">
            <a:spAutoFit/>
          </a:bodyPr>
          <a:lstStyle/>
          <a:p>
            <a:r>
              <a:rPr lang="en-US" dirty="0"/>
              <a:t>Prompt disclosure</a:t>
            </a:r>
          </a:p>
        </p:txBody>
      </p:sp>
      <p:sp>
        <p:nvSpPr>
          <p:cNvPr id="24" name="TextBox 23">
            <a:extLst>
              <a:ext uri="{FF2B5EF4-FFF2-40B4-BE49-F238E27FC236}">
                <a16:creationId xmlns:a16="http://schemas.microsoft.com/office/drawing/2014/main" id="{8116DEDA-8A88-3324-A070-0565E87F4F77}"/>
              </a:ext>
            </a:extLst>
          </p:cNvPr>
          <p:cNvSpPr txBox="1"/>
          <p:nvPr/>
        </p:nvSpPr>
        <p:spPr>
          <a:xfrm>
            <a:off x="2005895" y="4794621"/>
            <a:ext cx="3951128" cy="276999"/>
          </a:xfrm>
          <a:prstGeom prst="rect">
            <a:avLst/>
          </a:prstGeom>
          <a:noFill/>
        </p:spPr>
        <p:txBody>
          <a:bodyPr wrap="square" lIns="0" tIns="0" rIns="0" bIns="0" anchor="ctr">
            <a:spAutoFit/>
          </a:bodyPr>
          <a:lstStyle/>
          <a:p>
            <a:r>
              <a:rPr lang="en-US" dirty="0"/>
              <a:t>Independent discovery and disclosure</a:t>
            </a:r>
          </a:p>
        </p:txBody>
      </p:sp>
      <p:sp>
        <p:nvSpPr>
          <p:cNvPr id="25" name="TextBox 24">
            <a:extLst>
              <a:ext uri="{FF2B5EF4-FFF2-40B4-BE49-F238E27FC236}">
                <a16:creationId xmlns:a16="http://schemas.microsoft.com/office/drawing/2014/main" id="{29EA3422-3871-AD1C-BC9D-C3BC3D445C5C}"/>
              </a:ext>
            </a:extLst>
          </p:cNvPr>
          <p:cNvSpPr txBox="1"/>
          <p:nvPr/>
        </p:nvSpPr>
        <p:spPr>
          <a:xfrm>
            <a:off x="2005895" y="5448052"/>
            <a:ext cx="3951128" cy="276999"/>
          </a:xfrm>
          <a:prstGeom prst="rect">
            <a:avLst/>
          </a:prstGeom>
          <a:noFill/>
        </p:spPr>
        <p:txBody>
          <a:bodyPr wrap="square" lIns="0" tIns="0" rIns="0" bIns="0" anchor="ctr">
            <a:spAutoFit/>
          </a:bodyPr>
          <a:lstStyle/>
          <a:p>
            <a:r>
              <a:rPr lang="en-US" dirty="0"/>
              <a:t>Correction and remediation</a:t>
            </a:r>
          </a:p>
        </p:txBody>
      </p:sp>
      <p:sp>
        <p:nvSpPr>
          <p:cNvPr id="26" name="TextBox 25">
            <a:extLst>
              <a:ext uri="{FF2B5EF4-FFF2-40B4-BE49-F238E27FC236}">
                <a16:creationId xmlns:a16="http://schemas.microsoft.com/office/drawing/2014/main" id="{2D7BB2AB-50AA-B38E-06B1-7A2559DDBDCC}"/>
              </a:ext>
            </a:extLst>
          </p:cNvPr>
          <p:cNvSpPr txBox="1"/>
          <p:nvPr/>
        </p:nvSpPr>
        <p:spPr>
          <a:xfrm rot="18900000">
            <a:off x="6769932" y="2757385"/>
            <a:ext cx="429527" cy="430887"/>
          </a:xfrm>
          <a:prstGeom prst="roundRect">
            <a:avLst/>
          </a:prstGeom>
          <a:solidFill>
            <a:srgbClr val="548235"/>
          </a:solidFill>
        </p:spPr>
        <p:txBody>
          <a:bodyPr wrap="none" lIns="0" tIns="0" rIns="0" bIns="0" anchor="ctr">
            <a:noAutofit/>
          </a:bodyPr>
          <a:lstStyle/>
          <a:p>
            <a:pPr algn="ctr"/>
            <a:endParaRPr lang="en-US" sz="1600" dirty="0">
              <a:solidFill>
                <a:schemeClr val="bg1"/>
              </a:solidFill>
            </a:endParaRPr>
          </a:p>
        </p:txBody>
      </p:sp>
      <p:sp>
        <p:nvSpPr>
          <p:cNvPr id="27" name="TextBox 26">
            <a:extLst>
              <a:ext uri="{FF2B5EF4-FFF2-40B4-BE49-F238E27FC236}">
                <a16:creationId xmlns:a16="http://schemas.microsoft.com/office/drawing/2014/main" id="{4A3B36B5-6136-7253-FBEA-E5BDBA65E931}"/>
              </a:ext>
            </a:extLst>
          </p:cNvPr>
          <p:cNvSpPr txBox="1"/>
          <p:nvPr/>
        </p:nvSpPr>
        <p:spPr>
          <a:xfrm rot="18900000">
            <a:off x="6769932" y="3410816"/>
            <a:ext cx="429527" cy="430887"/>
          </a:xfrm>
          <a:prstGeom prst="roundRect">
            <a:avLst/>
          </a:prstGeom>
          <a:solidFill>
            <a:srgbClr val="548235"/>
          </a:solidFill>
        </p:spPr>
        <p:txBody>
          <a:bodyPr wrap="none" lIns="0" tIns="0" rIns="0" bIns="0" anchor="ctr">
            <a:noAutofit/>
          </a:bodyPr>
          <a:lstStyle/>
          <a:p>
            <a:pPr algn="ctr"/>
            <a:endParaRPr lang="en-US" sz="1600" dirty="0">
              <a:solidFill>
                <a:schemeClr val="bg1"/>
              </a:solidFill>
            </a:endParaRPr>
          </a:p>
        </p:txBody>
      </p:sp>
      <p:sp>
        <p:nvSpPr>
          <p:cNvPr id="28" name="TextBox 27">
            <a:extLst>
              <a:ext uri="{FF2B5EF4-FFF2-40B4-BE49-F238E27FC236}">
                <a16:creationId xmlns:a16="http://schemas.microsoft.com/office/drawing/2014/main" id="{77CEDEDC-0DED-3B50-89F5-77834DB804E6}"/>
              </a:ext>
            </a:extLst>
          </p:cNvPr>
          <p:cNvSpPr txBox="1"/>
          <p:nvPr/>
        </p:nvSpPr>
        <p:spPr>
          <a:xfrm rot="18900000">
            <a:off x="6769932" y="4064247"/>
            <a:ext cx="429527" cy="430887"/>
          </a:xfrm>
          <a:prstGeom prst="roundRect">
            <a:avLst/>
          </a:prstGeom>
          <a:solidFill>
            <a:srgbClr val="548235"/>
          </a:solidFill>
        </p:spPr>
        <p:txBody>
          <a:bodyPr wrap="none" lIns="0" tIns="0" rIns="0" bIns="0" anchor="ctr">
            <a:noAutofit/>
          </a:bodyPr>
          <a:lstStyle/>
          <a:p>
            <a:pPr algn="ctr"/>
            <a:endParaRPr lang="en-US" sz="1600" dirty="0">
              <a:solidFill>
                <a:schemeClr val="bg1"/>
              </a:solidFill>
            </a:endParaRPr>
          </a:p>
        </p:txBody>
      </p:sp>
      <p:sp>
        <p:nvSpPr>
          <p:cNvPr id="30" name="TextBox 29">
            <a:extLst>
              <a:ext uri="{FF2B5EF4-FFF2-40B4-BE49-F238E27FC236}">
                <a16:creationId xmlns:a16="http://schemas.microsoft.com/office/drawing/2014/main" id="{FAC6CECE-0FE0-7790-208A-28A5806AFDB4}"/>
              </a:ext>
            </a:extLst>
          </p:cNvPr>
          <p:cNvSpPr txBox="1"/>
          <p:nvPr/>
        </p:nvSpPr>
        <p:spPr>
          <a:xfrm rot="18900000">
            <a:off x="6769932" y="5371109"/>
            <a:ext cx="429527" cy="430887"/>
          </a:xfrm>
          <a:prstGeom prst="roundRect">
            <a:avLst/>
          </a:prstGeom>
          <a:solidFill>
            <a:srgbClr val="548235"/>
          </a:solidFill>
        </p:spPr>
        <p:txBody>
          <a:bodyPr wrap="none" lIns="0" tIns="0" rIns="0" bIns="0" anchor="ctr">
            <a:noAutofit/>
          </a:bodyPr>
          <a:lstStyle/>
          <a:p>
            <a:pPr algn="ctr"/>
            <a:endParaRPr lang="en-US" sz="1600" dirty="0">
              <a:solidFill>
                <a:schemeClr val="bg1"/>
              </a:solidFill>
            </a:endParaRPr>
          </a:p>
        </p:txBody>
      </p:sp>
      <p:sp>
        <p:nvSpPr>
          <p:cNvPr id="31" name="TextBox 30">
            <a:extLst>
              <a:ext uri="{FF2B5EF4-FFF2-40B4-BE49-F238E27FC236}">
                <a16:creationId xmlns:a16="http://schemas.microsoft.com/office/drawing/2014/main" id="{66F1FF99-9ED1-BCB8-F2DA-F537014C25F6}"/>
              </a:ext>
            </a:extLst>
          </p:cNvPr>
          <p:cNvSpPr txBox="1"/>
          <p:nvPr/>
        </p:nvSpPr>
        <p:spPr>
          <a:xfrm>
            <a:off x="7386446" y="2834328"/>
            <a:ext cx="3806402" cy="276999"/>
          </a:xfrm>
          <a:prstGeom prst="rect">
            <a:avLst/>
          </a:prstGeom>
          <a:noFill/>
        </p:spPr>
        <p:txBody>
          <a:bodyPr wrap="square" lIns="0" tIns="0" rIns="0" bIns="0" anchor="ctr">
            <a:spAutoFit/>
          </a:bodyPr>
          <a:lstStyle/>
          <a:p>
            <a:r>
              <a:rPr lang="en-US" dirty="0"/>
              <a:t>Prevent recurrence</a:t>
            </a:r>
          </a:p>
        </p:txBody>
      </p:sp>
      <p:sp>
        <p:nvSpPr>
          <p:cNvPr id="32" name="TextBox 31">
            <a:extLst>
              <a:ext uri="{FF2B5EF4-FFF2-40B4-BE49-F238E27FC236}">
                <a16:creationId xmlns:a16="http://schemas.microsoft.com/office/drawing/2014/main" id="{0FDC721D-E14A-F707-CCAD-7897459D71DA}"/>
              </a:ext>
            </a:extLst>
          </p:cNvPr>
          <p:cNvSpPr txBox="1"/>
          <p:nvPr/>
        </p:nvSpPr>
        <p:spPr>
          <a:xfrm>
            <a:off x="7386446" y="3487759"/>
            <a:ext cx="3806402" cy="276999"/>
          </a:xfrm>
          <a:prstGeom prst="rect">
            <a:avLst/>
          </a:prstGeom>
          <a:noFill/>
        </p:spPr>
        <p:txBody>
          <a:bodyPr wrap="square" lIns="0" tIns="0" rIns="0" bIns="0" anchor="ctr">
            <a:spAutoFit/>
          </a:bodyPr>
          <a:lstStyle/>
          <a:p>
            <a:r>
              <a:rPr lang="en-US" dirty="0"/>
              <a:t>No repeat violations</a:t>
            </a:r>
          </a:p>
        </p:txBody>
      </p:sp>
      <p:sp>
        <p:nvSpPr>
          <p:cNvPr id="33" name="TextBox 32">
            <a:extLst>
              <a:ext uri="{FF2B5EF4-FFF2-40B4-BE49-F238E27FC236}">
                <a16:creationId xmlns:a16="http://schemas.microsoft.com/office/drawing/2014/main" id="{7A9082B2-56A0-405B-FBC7-E8E9D7F8C1E8}"/>
              </a:ext>
            </a:extLst>
          </p:cNvPr>
          <p:cNvSpPr txBox="1"/>
          <p:nvPr/>
        </p:nvSpPr>
        <p:spPr>
          <a:xfrm>
            <a:off x="7386446" y="4125801"/>
            <a:ext cx="3806402" cy="830997"/>
          </a:xfrm>
          <a:prstGeom prst="rect">
            <a:avLst/>
          </a:prstGeom>
          <a:noFill/>
        </p:spPr>
        <p:txBody>
          <a:bodyPr wrap="square" lIns="0" tIns="0" rIns="0" bIns="0" anchor="t">
            <a:spAutoFit/>
          </a:bodyPr>
          <a:lstStyle/>
          <a:p>
            <a:r>
              <a:rPr lang="en-GB" dirty="0"/>
              <a:t>Violations causing serious harm or imminent/substantial endangerment are ineligible</a:t>
            </a:r>
          </a:p>
        </p:txBody>
      </p:sp>
      <p:sp>
        <p:nvSpPr>
          <p:cNvPr id="35" name="TextBox 34">
            <a:extLst>
              <a:ext uri="{FF2B5EF4-FFF2-40B4-BE49-F238E27FC236}">
                <a16:creationId xmlns:a16="http://schemas.microsoft.com/office/drawing/2014/main" id="{31F8B937-3DC4-032A-AADF-6410C1016F72}"/>
              </a:ext>
            </a:extLst>
          </p:cNvPr>
          <p:cNvSpPr txBox="1"/>
          <p:nvPr/>
        </p:nvSpPr>
        <p:spPr>
          <a:xfrm>
            <a:off x="7386446" y="5448052"/>
            <a:ext cx="3806402" cy="276999"/>
          </a:xfrm>
          <a:prstGeom prst="rect">
            <a:avLst/>
          </a:prstGeom>
          <a:noFill/>
        </p:spPr>
        <p:txBody>
          <a:bodyPr wrap="square" lIns="0" tIns="0" rIns="0" bIns="0" anchor="ctr">
            <a:spAutoFit/>
          </a:bodyPr>
          <a:lstStyle/>
          <a:p>
            <a:r>
              <a:rPr lang="en-US" dirty="0"/>
              <a:t>Cooperation</a:t>
            </a:r>
          </a:p>
        </p:txBody>
      </p:sp>
      <p:cxnSp>
        <p:nvCxnSpPr>
          <p:cNvPr id="37" name="Straight Connector 36">
            <a:extLst>
              <a:ext uri="{FF2B5EF4-FFF2-40B4-BE49-F238E27FC236}">
                <a16:creationId xmlns:a16="http://schemas.microsoft.com/office/drawing/2014/main" id="{BBDFEF6D-1C4B-BC8D-30E3-474D98BA8845}"/>
              </a:ext>
            </a:extLst>
          </p:cNvPr>
          <p:cNvCxnSpPr/>
          <p:nvPr/>
        </p:nvCxnSpPr>
        <p:spPr>
          <a:xfrm>
            <a:off x="6341130" y="2757385"/>
            <a:ext cx="0" cy="3044611"/>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FAC29A58-7313-F665-DAAC-CEFB8EA4E265}"/>
              </a:ext>
            </a:extLst>
          </p:cNvPr>
          <p:cNvSpPr txBox="1"/>
          <p:nvPr/>
        </p:nvSpPr>
        <p:spPr>
          <a:xfrm>
            <a:off x="1371586" y="2757385"/>
            <a:ext cx="465116" cy="430887"/>
          </a:xfrm>
          <a:prstGeom prst="roundRect">
            <a:avLst/>
          </a:prstGeom>
          <a:noFill/>
        </p:spPr>
        <p:txBody>
          <a:bodyPr wrap="none" lIns="0" tIns="0" rIns="0" bIns="0" anchor="ctr">
            <a:noAutofit/>
          </a:bodyPr>
          <a:lstStyle/>
          <a:p>
            <a:pPr algn="ctr"/>
            <a:r>
              <a:rPr lang="en-US" sz="1600" dirty="0">
                <a:solidFill>
                  <a:schemeClr val="bg1"/>
                </a:solidFill>
              </a:rPr>
              <a:t>01</a:t>
            </a:r>
          </a:p>
        </p:txBody>
      </p:sp>
      <p:sp>
        <p:nvSpPr>
          <p:cNvPr id="39" name="TextBox 38">
            <a:extLst>
              <a:ext uri="{FF2B5EF4-FFF2-40B4-BE49-F238E27FC236}">
                <a16:creationId xmlns:a16="http://schemas.microsoft.com/office/drawing/2014/main" id="{4FED1480-90F8-A006-FE24-1571F233B4D6}"/>
              </a:ext>
            </a:extLst>
          </p:cNvPr>
          <p:cNvSpPr txBox="1"/>
          <p:nvPr/>
        </p:nvSpPr>
        <p:spPr>
          <a:xfrm>
            <a:off x="1371586" y="3410816"/>
            <a:ext cx="465116" cy="430887"/>
          </a:xfrm>
          <a:prstGeom prst="roundRect">
            <a:avLst/>
          </a:prstGeom>
          <a:noFill/>
        </p:spPr>
        <p:txBody>
          <a:bodyPr wrap="none" lIns="0" tIns="0" rIns="0" bIns="0" anchor="ctr">
            <a:noAutofit/>
          </a:bodyPr>
          <a:lstStyle/>
          <a:p>
            <a:pPr algn="ctr"/>
            <a:r>
              <a:rPr lang="en-US" sz="1600">
                <a:solidFill>
                  <a:schemeClr val="bg1"/>
                </a:solidFill>
              </a:rPr>
              <a:t>02</a:t>
            </a:r>
            <a:endParaRPr lang="en-US" sz="1600" dirty="0">
              <a:solidFill>
                <a:schemeClr val="bg1"/>
              </a:solidFill>
            </a:endParaRPr>
          </a:p>
        </p:txBody>
      </p:sp>
      <p:sp>
        <p:nvSpPr>
          <p:cNvPr id="40" name="TextBox 39">
            <a:extLst>
              <a:ext uri="{FF2B5EF4-FFF2-40B4-BE49-F238E27FC236}">
                <a16:creationId xmlns:a16="http://schemas.microsoft.com/office/drawing/2014/main" id="{CE7D4C1F-BB9F-A173-F0EF-C694682C5A8A}"/>
              </a:ext>
            </a:extLst>
          </p:cNvPr>
          <p:cNvSpPr txBox="1"/>
          <p:nvPr/>
        </p:nvSpPr>
        <p:spPr>
          <a:xfrm>
            <a:off x="1371586" y="4064247"/>
            <a:ext cx="465116" cy="430887"/>
          </a:xfrm>
          <a:prstGeom prst="roundRect">
            <a:avLst/>
          </a:prstGeom>
          <a:noFill/>
        </p:spPr>
        <p:txBody>
          <a:bodyPr wrap="none" lIns="0" tIns="0" rIns="0" bIns="0" anchor="ctr">
            <a:noAutofit/>
          </a:bodyPr>
          <a:lstStyle/>
          <a:p>
            <a:pPr algn="ctr"/>
            <a:r>
              <a:rPr lang="en-US" sz="1600" dirty="0">
                <a:solidFill>
                  <a:schemeClr val="bg1"/>
                </a:solidFill>
              </a:rPr>
              <a:t>03</a:t>
            </a:r>
          </a:p>
        </p:txBody>
      </p:sp>
      <p:sp>
        <p:nvSpPr>
          <p:cNvPr id="41" name="TextBox 40">
            <a:extLst>
              <a:ext uri="{FF2B5EF4-FFF2-40B4-BE49-F238E27FC236}">
                <a16:creationId xmlns:a16="http://schemas.microsoft.com/office/drawing/2014/main" id="{5AFEE84D-0CE7-624B-E2A3-DD867EE0FF44}"/>
              </a:ext>
            </a:extLst>
          </p:cNvPr>
          <p:cNvSpPr txBox="1"/>
          <p:nvPr/>
        </p:nvSpPr>
        <p:spPr>
          <a:xfrm>
            <a:off x="1371586" y="4717678"/>
            <a:ext cx="465116" cy="430887"/>
          </a:xfrm>
          <a:prstGeom prst="roundRect">
            <a:avLst/>
          </a:prstGeom>
          <a:noFill/>
        </p:spPr>
        <p:txBody>
          <a:bodyPr wrap="none" lIns="0" tIns="0" rIns="0" bIns="0" anchor="ctr">
            <a:noAutofit/>
          </a:bodyPr>
          <a:lstStyle/>
          <a:p>
            <a:pPr algn="ctr"/>
            <a:r>
              <a:rPr lang="en-US" sz="1600" dirty="0">
                <a:solidFill>
                  <a:schemeClr val="bg1"/>
                </a:solidFill>
              </a:rPr>
              <a:t>04</a:t>
            </a:r>
          </a:p>
        </p:txBody>
      </p:sp>
      <p:sp>
        <p:nvSpPr>
          <p:cNvPr id="42" name="TextBox 41">
            <a:extLst>
              <a:ext uri="{FF2B5EF4-FFF2-40B4-BE49-F238E27FC236}">
                <a16:creationId xmlns:a16="http://schemas.microsoft.com/office/drawing/2014/main" id="{B755CE4F-7900-C6D6-AD89-61C368B65F98}"/>
              </a:ext>
            </a:extLst>
          </p:cNvPr>
          <p:cNvSpPr txBox="1"/>
          <p:nvPr/>
        </p:nvSpPr>
        <p:spPr>
          <a:xfrm>
            <a:off x="1371586" y="5371109"/>
            <a:ext cx="465116" cy="430887"/>
          </a:xfrm>
          <a:prstGeom prst="roundRect">
            <a:avLst/>
          </a:prstGeom>
          <a:noFill/>
        </p:spPr>
        <p:txBody>
          <a:bodyPr wrap="none" lIns="0" tIns="0" rIns="0" bIns="0" anchor="ctr">
            <a:noAutofit/>
          </a:bodyPr>
          <a:lstStyle/>
          <a:p>
            <a:pPr algn="ctr"/>
            <a:r>
              <a:rPr lang="en-US" sz="1600" dirty="0">
                <a:solidFill>
                  <a:schemeClr val="bg1"/>
                </a:solidFill>
              </a:rPr>
              <a:t>05</a:t>
            </a:r>
          </a:p>
        </p:txBody>
      </p:sp>
      <p:sp>
        <p:nvSpPr>
          <p:cNvPr id="43" name="TextBox 42">
            <a:extLst>
              <a:ext uri="{FF2B5EF4-FFF2-40B4-BE49-F238E27FC236}">
                <a16:creationId xmlns:a16="http://schemas.microsoft.com/office/drawing/2014/main" id="{E35544C4-9D32-0A54-0ED6-09C70E9DA050}"/>
              </a:ext>
            </a:extLst>
          </p:cNvPr>
          <p:cNvSpPr txBox="1"/>
          <p:nvPr/>
        </p:nvSpPr>
        <p:spPr>
          <a:xfrm>
            <a:off x="6752137" y="2757385"/>
            <a:ext cx="465116" cy="430887"/>
          </a:xfrm>
          <a:prstGeom prst="roundRect">
            <a:avLst/>
          </a:prstGeom>
          <a:noFill/>
        </p:spPr>
        <p:txBody>
          <a:bodyPr wrap="none" lIns="0" tIns="0" rIns="0" bIns="0" anchor="ctr">
            <a:noAutofit/>
          </a:bodyPr>
          <a:lstStyle/>
          <a:p>
            <a:pPr algn="ctr"/>
            <a:r>
              <a:rPr lang="en-US" sz="1600" dirty="0">
                <a:solidFill>
                  <a:schemeClr val="bg1"/>
                </a:solidFill>
              </a:rPr>
              <a:t>06</a:t>
            </a:r>
          </a:p>
        </p:txBody>
      </p:sp>
      <p:sp>
        <p:nvSpPr>
          <p:cNvPr id="44" name="TextBox 43">
            <a:extLst>
              <a:ext uri="{FF2B5EF4-FFF2-40B4-BE49-F238E27FC236}">
                <a16:creationId xmlns:a16="http://schemas.microsoft.com/office/drawing/2014/main" id="{7E8A5788-6CC0-1170-3A37-0FAFD9A993E0}"/>
              </a:ext>
            </a:extLst>
          </p:cNvPr>
          <p:cNvSpPr txBox="1"/>
          <p:nvPr/>
        </p:nvSpPr>
        <p:spPr>
          <a:xfrm>
            <a:off x="6752137" y="3410816"/>
            <a:ext cx="465116" cy="430887"/>
          </a:xfrm>
          <a:prstGeom prst="roundRect">
            <a:avLst/>
          </a:prstGeom>
          <a:noFill/>
        </p:spPr>
        <p:txBody>
          <a:bodyPr wrap="none" lIns="0" tIns="0" rIns="0" bIns="0" anchor="ctr">
            <a:noAutofit/>
          </a:bodyPr>
          <a:lstStyle/>
          <a:p>
            <a:pPr algn="ctr"/>
            <a:r>
              <a:rPr lang="en-US" sz="1600" dirty="0">
                <a:solidFill>
                  <a:schemeClr val="bg1"/>
                </a:solidFill>
              </a:rPr>
              <a:t>07</a:t>
            </a:r>
          </a:p>
        </p:txBody>
      </p:sp>
      <p:sp>
        <p:nvSpPr>
          <p:cNvPr id="45" name="TextBox 44">
            <a:extLst>
              <a:ext uri="{FF2B5EF4-FFF2-40B4-BE49-F238E27FC236}">
                <a16:creationId xmlns:a16="http://schemas.microsoft.com/office/drawing/2014/main" id="{3C4E2C68-5632-19A4-E021-6492B6C11B50}"/>
              </a:ext>
            </a:extLst>
          </p:cNvPr>
          <p:cNvSpPr txBox="1"/>
          <p:nvPr/>
        </p:nvSpPr>
        <p:spPr>
          <a:xfrm>
            <a:off x="6752137" y="4064247"/>
            <a:ext cx="465116" cy="430887"/>
          </a:xfrm>
          <a:prstGeom prst="roundRect">
            <a:avLst/>
          </a:prstGeom>
          <a:noFill/>
        </p:spPr>
        <p:txBody>
          <a:bodyPr wrap="none" lIns="0" tIns="0" rIns="0" bIns="0" anchor="ctr">
            <a:noAutofit/>
          </a:bodyPr>
          <a:lstStyle/>
          <a:p>
            <a:pPr algn="ctr"/>
            <a:r>
              <a:rPr lang="en-US" sz="1600">
                <a:solidFill>
                  <a:schemeClr val="bg1"/>
                </a:solidFill>
              </a:rPr>
              <a:t>08</a:t>
            </a:r>
            <a:endParaRPr lang="en-US" sz="1600" dirty="0">
              <a:solidFill>
                <a:schemeClr val="bg1"/>
              </a:solidFill>
            </a:endParaRPr>
          </a:p>
        </p:txBody>
      </p:sp>
      <p:sp>
        <p:nvSpPr>
          <p:cNvPr id="46" name="TextBox 45">
            <a:extLst>
              <a:ext uri="{FF2B5EF4-FFF2-40B4-BE49-F238E27FC236}">
                <a16:creationId xmlns:a16="http://schemas.microsoft.com/office/drawing/2014/main" id="{C1875822-8F65-16CE-A609-21BC779F20FA}"/>
              </a:ext>
            </a:extLst>
          </p:cNvPr>
          <p:cNvSpPr txBox="1"/>
          <p:nvPr/>
        </p:nvSpPr>
        <p:spPr>
          <a:xfrm>
            <a:off x="6752137" y="5371109"/>
            <a:ext cx="465116" cy="430887"/>
          </a:xfrm>
          <a:prstGeom prst="roundRect">
            <a:avLst/>
          </a:prstGeom>
          <a:noFill/>
        </p:spPr>
        <p:txBody>
          <a:bodyPr wrap="none" lIns="0" tIns="0" rIns="0" bIns="0" anchor="ctr">
            <a:noAutofit/>
          </a:bodyPr>
          <a:lstStyle/>
          <a:p>
            <a:pPr algn="ctr"/>
            <a:r>
              <a:rPr lang="en-US" sz="1600" dirty="0">
                <a:solidFill>
                  <a:schemeClr val="bg1"/>
                </a:solidFill>
              </a:rPr>
              <a:t>09</a:t>
            </a:r>
          </a:p>
        </p:txBody>
      </p:sp>
    </p:spTree>
    <p:extLst>
      <p:ext uri="{BB962C8B-B14F-4D97-AF65-F5344CB8AC3E}">
        <p14:creationId xmlns:p14="http://schemas.microsoft.com/office/powerpoint/2010/main" val="1593280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0EDA0E04-B78C-BE85-8927-EC4415F788D8}"/>
              </a:ext>
            </a:extLst>
          </p:cNvPr>
          <p:cNvGraphicFramePr>
            <a:graphicFrameLocks noChangeAspect="1"/>
          </p:cNvGraphicFramePr>
          <p:nvPr>
            <p:custDataLst>
              <p:tags r:id="rId1"/>
            </p:custDataLst>
            <p:extLst>
              <p:ext uri="{D42A27DB-BD31-4B8C-83A1-F6EECF244321}">
                <p14:modId xmlns:p14="http://schemas.microsoft.com/office/powerpoint/2010/main" val="15541007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32" imgH="533" progId="TCLayout.ActiveDocument.1">
                  <p:embed/>
                </p:oleObj>
              </mc:Choice>
              <mc:Fallback>
                <p:oleObj name="think-cell Slide" r:id="rId4" imgW="532" imgH="533" progId="TCLayout.ActiveDocument.1">
                  <p:embed/>
                  <p:pic>
                    <p:nvPicPr>
                      <p:cNvPr id="6" name="think-cell data - do not delete" hidden="1">
                        <a:extLst>
                          <a:ext uri="{FF2B5EF4-FFF2-40B4-BE49-F238E27FC236}">
                            <a16:creationId xmlns:a16="http://schemas.microsoft.com/office/drawing/2014/main" id="{0EDA0E04-B78C-BE85-8927-EC4415F788D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DBE2C66-505F-4D7D-A61B-D4EC2C24D3E7}"/>
              </a:ext>
            </a:extLst>
          </p:cNvPr>
          <p:cNvSpPr>
            <a:spLocks noGrp="1"/>
          </p:cNvSpPr>
          <p:nvPr>
            <p:ph type="title"/>
          </p:nvPr>
        </p:nvSpPr>
        <p:spPr/>
        <p:txBody>
          <a:bodyPr vert="horz" lIns="91440" tIns="45720" rIns="91440" bIns="45720" rtlCol="0" anchor="ctr">
            <a:normAutofit/>
          </a:bodyPr>
          <a:lstStyle/>
          <a:p>
            <a:r>
              <a:rPr lang="en-US" sz="4000" dirty="0"/>
              <a:t>eDisclosure System (since 2015)</a:t>
            </a:r>
          </a:p>
        </p:txBody>
      </p:sp>
      <p:sp>
        <p:nvSpPr>
          <p:cNvPr id="4" name="Slide Number Placeholder 3">
            <a:extLst>
              <a:ext uri="{FF2B5EF4-FFF2-40B4-BE49-F238E27FC236}">
                <a16:creationId xmlns:a16="http://schemas.microsoft.com/office/drawing/2014/main" id="{95F2DDBC-C3CE-440F-B7D9-556B64A41763}"/>
              </a:ext>
            </a:extLst>
          </p:cNvPr>
          <p:cNvSpPr>
            <a:spLocks noGrp="1"/>
          </p:cNvSpPr>
          <p:nvPr>
            <p:ph type="sldNum" sz="quarter" idx="12"/>
          </p:nvPr>
        </p:nvSpPr>
        <p:spPr/>
        <p:txBody>
          <a:bodyPr/>
          <a:lstStyle/>
          <a:p>
            <a:fld id="{799D8CAA-0D91-4F88-86F2-5F19090A4E2C}" type="slidenum">
              <a:rPr lang="en-US" smtClean="0"/>
              <a:t>11</a:t>
            </a:fld>
            <a:endParaRPr lang="en-US"/>
          </a:p>
        </p:txBody>
      </p:sp>
      <p:sp>
        <p:nvSpPr>
          <p:cNvPr id="21" name="Rectangle: Rounded Corners 20">
            <a:extLst>
              <a:ext uri="{FF2B5EF4-FFF2-40B4-BE49-F238E27FC236}">
                <a16:creationId xmlns:a16="http://schemas.microsoft.com/office/drawing/2014/main" id="{2F95D5EA-62AF-A386-CABB-70A2C847D1D9}"/>
              </a:ext>
            </a:extLst>
          </p:cNvPr>
          <p:cNvSpPr/>
          <p:nvPr/>
        </p:nvSpPr>
        <p:spPr>
          <a:xfrm rot="2700000">
            <a:off x="1118125" y="1968339"/>
            <a:ext cx="831273" cy="831273"/>
          </a:xfrm>
          <a:prstGeom prst="roundRect">
            <a:avLst/>
          </a:prstGeom>
          <a:solidFill>
            <a:srgbClr val="B0BB31">
              <a:alpha val="37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Rounded Corners 21">
            <a:extLst>
              <a:ext uri="{FF2B5EF4-FFF2-40B4-BE49-F238E27FC236}">
                <a16:creationId xmlns:a16="http://schemas.microsoft.com/office/drawing/2014/main" id="{18F91FCF-61B1-C079-9EEA-8FBBA8409197}"/>
              </a:ext>
            </a:extLst>
          </p:cNvPr>
          <p:cNvSpPr/>
          <p:nvPr/>
        </p:nvSpPr>
        <p:spPr>
          <a:xfrm rot="2700000">
            <a:off x="1118124" y="4999327"/>
            <a:ext cx="831273" cy="831273"/>
          </a:xfrm>
          <a:prstGeom prst="roundRect">
            <a:avLst/>
          </a:prstGeom>
          <a:solidFill>
            <a:srgbClr val="B0BB31">
              <a:alpha val="37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17AA8E34-493B-9C65-AC64-C99A88466259}"/>
              </a:ext>
            </a:extLst>
          </p:cNvPr>
          <p:cNvSpPr txBox="1"/>
          <p:nvPr/>
        </p:nvSpPr>
        <p:spPr>
          <a:xfrm>
            <a:off x="2300370" y="2214698"/>
            <a:ext cx="9052560" cy="338554"/>
          </a:xfrm>
          <a:prstGeom prst="rect">
            <a:avLst/>
          </a:prstGeom>
          <a:noFill/>
        </p:spPr>
        <p:txBody>
          <a:bodyPr wrap="square" lIns="0" tIns="0" rIns="0" bIns="0" anchor="ctr">
            <a:spAutoFit/>
          </a:bodyPr>
          <a:lstStyle/>
          <a:p>
            <a:r>
              <a:rPr lang="en-US" sz="2200" dirty="0"/>
              <a:t>Receives and automatically processes self-disclosed civil violations</a:t>
            </a:r>
          </a:p>
        </p:txBody>
      </p:sp>
      <p:sp>
        <p:nvSpPr>
          <p:cNvPr id="24" name="TextBox 23">
            <a:extLst>
              <a:ext uri="{FF2B5EF4-FFF2-40B4-BE49-F238E27FC236}">
                <a16:creationId xmlns:a16="http://schemas.microsoft.com/office/drawing/2014/main" id="{329F20C5-42E7-1493-A8D1-0F0F60016E0C}"/>
              </a:ext>
            </a:extLst>
          </p:cNvPr>
          <p:cNvSpPr txBox="1"/>
          <p:nvPr/>
        </p:nvSpPr>
        <p:spPr>
          <a:xfrm>
            <a:off x="2300370" y="3391638"/>
            <a:ext cx="9052560" cy="1015663"/>
          </a:xfrm>
          <a:prstGeom prst="rect">
            <a:avLst/>
          </a:prstGeom>
          <a:noFill/>
        </p:spPr>
        <p:txBody>
          <a:bodyPr wrap="square" lIns="0" tIns="0" rIns="0" bIns="0" anchor="ctr">
            <a:spAutoFit/>
          </a:bodyPr>
          <a:lstStyle/>
          <a:p>
            <a:r>
              <a:rPr lang="en-GB" sz="2200" dirty="0"/>
              <a:t>Violations must be reported within 21 days of obtaining an “objectively reasonable factual basis” for concluding that specific violations may have occurred (absolute factual and legal certainty is not necessary)</a:t>
            </a:r>
          </a:p>
        </p:txBody>
      </p:sp>
      <p:sp>
        <p:nvSpPr>
          <p:cNvPr id="25" name="TextBox 24">
            <a:extLst>
              <a:ext uri="{FF2B5EF4-FFF2-40B4-BE49-F238E27FC236}">
                <a16:creationId xmlns:a16="http://schemas.microsoft.com/office/drawing/2014/main" id="{572E5B73-2BC2-2BC1-ACF1-C40AA08E60E5}"/>
              </a:ext>
            </a:extLst>
          </p:cNvPr>
          <p:cNvSpPr txBox="1"/>
          <p:nvPr/>
        </p:nvSpPr>
        <p:spPr>
          <a:xfrm>
            <a:off x="2300370" y="5245686"/>
            <a:ext cx="9052560" cy="338554"/>
          </a:xfrm>
          <a:prstGeom prst="rect">
            <a:avLst/>
          </a:prstGeom>
          <a:noFill/>
        </p:spPr>
        <p:txBody>
          <a:bodyPr wrap="square" lIns="0" tIns="0" rIns="0" bIns="0" anchor="ctr">
            <a:spAutoFit/>
          </a:bodyPr>
          <a:lstStyle/>
          <a:p>
            <a:r>
              <a:rPr lang="en-GB" sz="2200" dirty="0"/>
              <a:t>Can report as a “potential” violation out of an abundance of caution</a:t>
            </a:r>
          </a:p>
        </p:txBody>
      </p:sp>
      <p:sp>
        <p:nvSpPr>
          <p:cNvPr id="26" name="Rectangle: Rounded Corners 25">
            <a:extLst>
              <a:ext uri="{FF2B5EF4-FFF2-40B4-BE49-F238E27FC236}">
                <a16:creationId xmlns:a16="http://schemas.microsoft.com/office/drawing/2014/main" id="{CF0CE12F-A0EA-9171-23D0-5A1B65037A8F}"/>
              </a:ext>
            </a:extLst>
          </p:cNvPr>
          <p:cNvSpPr/>
          <p:nvPr/>
        </p:nvSpPr>
        <p:spPr>
          <a:xfrm>
            <a:off x="1076561" y="1926776"/>
            <a:ext cx="914400" cy="914400"/>
          </a:xfrm>
          <a:prstGeom prst="round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01</a:t>
            </a:r>
          </a:p>
        </p:txBody>
      </p:sp>
      <p:sp>
        <p:nvSpPr>
          <p:cNvPr id="27" name="Rectangle: Rounded Corners 26">
            <a:extLst>
              <a:ext uri="{FF2B5EF4-FFF2-40B4-BE49-F238E27FC236}">
                <a16:creationId xmlns:a16="http://schemas.microsoft.com/office/drawing/2014/main" id="{F0F5AF37-9158-0692-13A7-83F3C7FFF28D}"/>
              </a:ext>
            </a:extLst>
          </p:cNvPr>
          <p:cNvSpPr/>
          <p:nvPr/>
        </p:nvSpPr>
        <p:spPr>
          <a:xfrm rot="2700000">
            <a:off x="1118124" y="3483833"/>
            <a:ext cx="831273" cy="831273"/>
          </a:xfrm>
          <a:prstGeom prst="roundRect">
            <a:avLst/>
          </a:prstGeom>
          <a:solidFill>
            <a:srgbClr val="B0BB31">
              <a:alpha val="37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Rounded Corners 27">
            <a:extLst>
              <a:ext uri="{FF2B5EF4-FFF2-40B4-BE49-F238E27FC236}">
                <a16:creationId xmlns:a16="http://schemas.microsoft.com/office/drawing/2014/main" id="{CF3D5940-9415-9E0B-EC95-54B1DFC3DE32}"/>
              </a:ext>
            </a:extLst>
          </p:cNvPr>
          <p:cNvSpPr/>
          <p:nvPr/>
        </p:nvSpPr>
        <p:spPr>
          <a:xfrm>
            <a:off x="1076561" y="3442270"/>
            <a:ext cx="914400" cy="914400"/>
          </a:xfrm>
          <a:prstGeom prst="round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02</a:t>
            </a:r>
          </a:p>
        </p:txBody>
      </p:sp>
      <p:sp>
        <p:nvSpPr>
          <p:cNvPr id="29" name="Rectangle: Rounded Corners 28">
            <a:extLst>
              <a:ext uri="{FF2B5EF4-FFF2-40B4-BE49-F238E27FC236}">
                <a16:creationId xmlns:a16="http://schemas.microsoft.com/office/drawing/2014/main" id="{F9753CDE-C039-F9EA-04E9-4F7054A9D382}"/>
              </a:ext>
            </a:extLst>
          </p:cNvPr>
          <p:cNvSpPr/>
          <p:nvPr/>
        </p:nvSpPr>
        <p:spPr>
          <a:xfrm>
            <a:off x="1076561" y="4957764"/>
            <a:ext cx="914400" cy="914400"/>
          </a:xfrm>
          <a:prstGeom prst="round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03</a:t>
            </a:r>
          </a:p>
        </p:txBody>
      </p:sp>
      <p:cxnSp>
        <p:nvCxnSpPr>
          <p:cNvPr id="30" name="Straight Connector 29">
            <a:extLst>
              <a:ext uri="{FF2B5EF4-FFF2-40B4-BE49-F238E27FC236}">
                <a16:creationId xmlns:a16="http://schemas.microsoft.com/office/drawing/2014/main" id="{D2DFA069-CC36-601A-850B-16C46A7C089B}"/>
              </a:ext>
            </a:extLst>
          </p:cNvPr>
          <p:cNvCxnSpPr>
            <a:cxnSpLocks/>
          </p:cNvCxnSpPr>
          <p:nvPr/>
        </p:nvCxnSpPr>
        <p:spPr>
          <a:xfrm>
            <a:off x="2300370" y="3141722"/>
            <a:ext cx="905256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FE6DCDD-66A9-D911-4D9B-D4545FCABB18}"/>
              </a:ext>
            </a:extLst>
          </p:cNvPr>
          <p:cNvCxnSpPr>
            <a:cxnSpLocks/>
          </p:cNvCxnSpPr>
          <p:nvPr/>
        </p:nvCxnSpPr>
        <p:spPr>
          <a:xfrm>
            <a:off x="2300370" y="4657216"/>
            <a:ext cx="905256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21491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6ED2904-C6B5-E994-A507-FCC5F018651C}"/>
              </a:ext>
            </a:extLst>
          </p:cNvPr>
          <p:cNvGraphicFramePr>
            <a:graphicFrameLocks noChangeAspect="1"/>
          </p:cNvGraphicFramePr>
          <p:nvPr>
            <p:custDataLst>
              <p:tags r:id="rId1"/>
            </p:custDataLst>
            <p:extLst>
              <p:ext uri="{D42A27DB-BD31-4B8C-83A1-F6EECF244321}">
                <p14:modId xmlns:p14="http://schemas.microsoft.com/office/powerpoint/2010/main" val="12222479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32" imgH="533" progId="TCLayout.ActiveDocument.1">
                  <p:embed/>
                </p:oleObj>
              </mc:Choice>
              <mc:Fallback>
                <p:oleObj name="think-cell Slide" r:id="rId4" imgW="532" imgH="533" progId="TCLayout.ActiveDocument.1">
                  <p:embed/>
                  <p:pic>
                    <p:nvPicPr>
                      <p:cNvPr id="6" name="think-cell data - do not delete" hidden="1">
                        <a:extLst>
                          <a:ext uri="{FF2B5EF4-FFF2-40B4-BE49-F238E27FC236}">
                            <a16:creationId xmlns:a16="http://schemas.microsoft.com/office/drawing/2014/main" id="{D6ED2904-C6B5-E994-A507-FCC5F018651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8A4AA63-C23F-83B8-6ABE-81CA0D8F7A73}"/>
              </a:ext>
            </a:extLst>
          </p:cNvPr>
          <p:cNvSpPr>
            <a:spLocks noGrp="1"/>
          </p:cNvSpPr>
          <p:nvPr>
            <p:ph type="title"/>
          </p:nvPr>
        </p:nvSpPr>
        <p:spPr>
          <a:xfrm>
            <a:off x="838199" y="365125"/>
            <a:ext cx="10964159" cy="1325563"/>
          </a:xfrm>
        </p:spPr>
        <p:txBody>
          <a:bodyPr vert="horz" lIns="91440" tIns="45720" rIns="91440" bIns="45720" rtlCol="0" anchor="ctr">
            <a:normAutofit/>
          </a:bodyPr>
          <a:lstStyle/>
          <a:p>
            <a:r>
              <a:rPr lang="en-US" sz="4000" dirty="0"/>
              <a:t>Audit Policy Penalty Calculation</a:t>
            </a:r>
          </a:p>
        </p:txBody>
      </p:sp>
      <p:sp>
        <p:nvSpPr>
          <p:cNvPr id="4" name="Slide Number Placeholder 3">
            <a:extLst>
              <a:ext uri="{FF2B5EF4-FFF2-40B4-BE49-F238E27FC236}">
                <a16:creationId xmlns:a16="http://schemas.microsoft.com/office/drawing/2014/main" id="{9432B9C6-9E03-C676-43D2-735F401E218D}"/>
              </a:ext>
            </a:extLst>
          </p:cNvPr>
          <p:cNvSpPr>
            <a:spLocks noGrp="1"/>
          </p:cNvSpPr>
          <p:nvPr>
            <p:ph type="sldNum" sz="quarter" idx="12"/>
          </p:nvPr>
        </p:nvSpPr>
        <p:spPr/>
        <p:txBody>
          <a:bodyPr/>
          <a:lstStyle/>
          <a:p>
            <a:fld id="{799D8CAA-0D91-4F88-86F2-5F19090A4E2C}" type="slidenum">
              <a:rPr lang="en-US" smtClean="0"/>
              <a:pPr/>
              <a:t>12</a:t>
            </a:fld>
            <a:endParaRPr lang="en-US" dirty="0"/>
          </a:p>
        </p:txBody>
      </p:sp>
      <p:sp>
        <p:nvSpPr>
          <p:cNvPr id="20" name="Rectangle: Rounded Corners 19">
            <a:extLst>
              <a:ext uri="{FF2B5EF4-FFF2-40B4-BE49-F238E27FC236}">
                <a16:creationId xmlns:a16="http://schemas.microsoft.com/office/drawing/2014/main" id="{187D52C2-EFF2-09C2-DAF9-856D665FB1EE}"/>
              </a:ext>
            </a:extLst>
          </p:cNvPr>
          <p:cNvSpPr/>
          <p:nvPr/>
        </p:nvSpPr>
        <p:spPr>
          <a:xfrm rot="2700000">
            <a:off x="1118125" y="1968339"/>
            <a:ext cx="831273" cy="831273"/>
          </a:xfrm>
          <a:prstGeom prst="roundRect">
            <a:avLst/>
          </a:prstGeom>
          <a:solidFill>
            <a:srgbClr val="B0BB31">
              <a:alpha val="37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Rounded Corners 20">
            <a:extLst>
              <a:ext uri="{FF2B5EF4-FFF2-40B4-BE49-F238E27FC236}">
                <a16:creationId xmlns:a16="http://schemas.microsoft.com/office/drawing/2014/main" id="{600088D9-D1BA-0C09-F668-3335F3680129}"/>
              </a:ext>
            </a:extLst>
          </p:cNvPr>
          <p:cNvSpPr/>
          <p:nvPr/>
        </p:nvSpPr>
        <p:spPr>
          <a:xfrm rot="2700000">
            <a:off x="1118124" y="4999327"/>
            <a:ext cx="831273" cy="831273"/>
          </a:xfrm>
          <a:prstGeom prst="roundRect">
            <a:avLst/>
          </a:prstGeom>
          <a:solidFill>
            <a:srgbClr val="B0BB31">
              <a:alpha val="37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E05441FF-136C-D124-958B-A56D5E12DA5A}"/>
              </a:ext>
            </a:extLst>
          </p:cNvPr>
          <p:cNvSpPr txBox="1"/>
          <p:nvPr/>
        </p:nvSpPr>
        <p:spPr>
          <a:xfrm>
            <a:off x="2300370" y="2214698"/>
            <a:ext cx="9052560" cy="338554"/>
          </a:xfrm>
          <a:prstGeom prst="rect">
            <a:avLst/>
          </a:prstGeom>
          <a:noFill/>
        </p:spPr>
        <p:txBody>
          <a:bodyPr wrap="square" lIns="0" tIns="0" rIns="0" bIns="0" anchor="ctr">
            <a:spAutoFit/>
          </a:bodyPr>
          <a:lstStyle/>
          <a:p>
            <a:r>
              <a:rPr lang="en-GB" sz="2200" dirty="0"/>
              <a:t>Elimination of gravity-based penalty if all conditions are met</a:t>
            </a:r>
          </a:p>
        </p:txBody>
      </p:sp>
      <p:sp>
        <p:nvSpPr>
          <p:cNvPr id="23" name="TextBox 22">
            <a:extLst>
              <a:ext uri="{FF2B5EF4-FFF2-40B4-BE49-F238E27FC236}">
                <a16:creationId xmlns:a16="http://schemas.microsoft.com/office/drawing/2014/main" id="{71139591-5B09-94FF-41EA-06F495648041}"/>
              </a:ext>
            </a:extLst>
          </p:cNvPr>
          <p:cNvSpPr txBox="1"/>
          <p:nvPr/>
        </p:nvSpPr>
        <p:spPr>
          <a:xfrm>
            <a:off x="2300370" y="3560915"/>
            <a:ext cx="9052560" cy="677108"/>
          </a:xfrm>
          <a:prstGeom prst="rect">
            <a:avLst/>
          </a:prstGeom>
          <a:noFill/>
        </p:spPr>
        <p:txBody>
          <a:bodyPr wrap="square" lIns="0" tIns="0" rIns="0" bIns="0" anchor="ctr">
            <a:spAutoFit/>
          </a:bodyPr>
          <a:lstStyle/>
          <a:p>
            <a:r>
              <a:rPr lang="en-GB" sz="2200" dirty="0"/>
              <a:t>75% reduction of gravity-based penalty if all conditions except systematic discovery are met</a:t>
            </a:r>
          </a:p>
        </p:txBody>
      </p:sp>
      <p:sp>
        <p:nvSpPr>
          <p:cNvPr id="24" name="TextBox 23">
            <a:extLst>
              <a:ext uri="{FF2B5EF4-FFF2-40B4-BE49-F238E27FC236}">
                <a16:creationId xmlns:a16="http://schemas.microsoft.com/office/drawing/2014/main" id="{77962E2C-2157-08A5-DBF2-93A8EEA8FAAC}"/>
              </a:ext>
            </a:extLst>
          </p:cNvPr>
          <p:cNvSpPr txBox="1"/>
          <p:nvPr/>
        </p:nvSpPr>
        <p:spPr>
          <a:xfrm>
            <a:off x="2300370" y="5076409"/>
            <a:ext cx="9052560" cy="677108"/>
          </a:xfrm>
          <a:prstGeom prst="rect">
            <a:avLst/>
          </a:prstGeom>
          <a:noFill/>
        </p:spPr>
        <p:txBody>
          <a:bodyPr wrap="square" lIns="0" tIns="0" rIns="0" bIns="0" anchor="ctr">
            <a:spAutoFit/>
          </a:bodyPr>
          <a:lstStyle/>
          <a:p>
            <a:r>
              <a:rPr lang="en-GB" sz="2200" dirty="0"/>
              <a:t>Still must pay the economic benefit penalty (often negligible for </a:t>
            </a:r>
            <a:br>
              <a:rPr lang="en-GB" sz="2200" dirty="0"/>
            </a:br>
            <a:r>
              <a:rPr lang="en-GB" sz="2200" dirty="0"/>
              <a:t>TSCA violations)</a:t>
            </a:r>
          </a:p>
        </p:txBody>
      </p:sp>
      <p:sp>
        <p:nvSpPr>
          <p:cNvPr id="25" name="Rectangle: Rounded Corners 24">
            <a:extLst>
              <a:ext uri="{FF2B5EF4-FFF2-40B4-BE49-F238E27FC236}">
                <a16:creationId xmlns:a16="http://schemas.microsoft.com/office/drawing/2014/main" id="{C596B90F-01E2-D813-13F7-2DDB092ACDBB}"/>
              </a:ext>
            </a:extLst>
          </p:cNvPr>
          <p:cNvSpPr/>
          <p:nvPr/>
        </p:nvSpPr>
        <p:spPr>
          <a:xfrm>
            <a:off x="1076561" y="1926776"/>
            <a:ext cx="914400" cy="914400"/>
          </a:xfrm>
          <a:prstGeom prst="round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01</a:t>
            </a:r>
          </a:p>
        </p:txBody>
      </p:sp>
      <p:sp>
        <p:nvSpPr>
          <p:cNvPr id="26" name="Rectangle: Rounded Corners 25">
            <a:extLst>
              <a:ext uri="{FF2B5EF4-FFF2-40B4-BE49-F238E27FC236}">
                <a16:creationId xmlns:a16="http://schemas.microsoft.com/office/drawing/2014/main" id="{58063CE4-5DE0-036B-035C-1B563BCD46B7}"/>
              </a:ext>
            </a:extLst>
          </p:cNvPr>
          <p:cNvSpPr/>
          <p:nvPr/>
        </p:nvSpPr>
        <p:spPr>
          <a:xfrm rot="2700000">
            <a:off x="1118124" y="3483833"/>
            <a:ext cx="831273" cy="831273"/>
          </a:xfrm>
          <a:prstGeom prst="roundRect">
            <a:avLst/>
          </a:prstGeom>
          <a:solidFill>
            <a:srgbClr val="B0BB31">
              <a:alpha val="37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08079F04-E7CB-0B5E-9BB4-565CB70791A1}"/>
              </a:ext>
            </a:extLst>
          </p:cNvPr>
          <p:cNvSpPr/>
          <p:nvPr/>
        </p:nvSpPr>
        <p:spPr>
          <a:xfrm>
            <a:off x="1076561" y="3442270"/>
            <a:ext cx="914400" cy="914400"/>
          </a:xfrm>
          <a:prstGeom prst="round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02</a:t>
            </a:r>
          </a:p>
        </p:txBody>
      </p:sp>
      <p:sp>
        <p:nvSpPr>
          <p:cNvPr id="28" name="Rectangle: Rounded Corners 27">
            <a:extLst>
              <a:ext uri="{FF2B5EF4-FFF2-40B4-BE49-F238E27FC236}">
                <a16:creationId xmlns:a16="http://schemas.microsoft.com/office/drawing/2014/main" id="{4C5D6B4D-FE65-531B-CABE-3A5376628CA6}"/>
              </a:ext>
            </a:extLst>
          </p:cNvPr>
          <p:cNvSpPr/>
          <p:nvPr/>
        </p:nvSpPr>
        <p:spPr>
          <a:xfrm>
            <a:off x="1076561" y="4957764"/>
            <a:ext cx="914400" cy="914400"/>
          </a:xfrm>
          <a:prstGeom prst="round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03</a:t>
            </a:r>
          </a:p>
        </p:txBody>
      </p:sp>
      <p:cxnSp>
        <p:nvCxnSpPr>
          <p:cNvPr id="29" name="Straight Connector 28">
            <a:extLst>
              <a:ext uri="{FF2B5EF4-FFF2-40B4-BE49-F238E27FC236}">
                <a16:creationId xmlns:a16="http://schemas.microsoft.com/office/drawing/2014/main" id="{72881070-3A82-813E-4188-9F99AD858524}"/>
              </a:ext>
            </a:extLst>
          </p:cNvPr>
          <p:cNvCxnSpPr>
            <a:cxnSpLocks/>
          </p:cNvCxnSpPr>
          <p:nvPr/>
        </p:nvCxnSpPr>
        <p:spPr>
          <a:xfrm>
            <a:off x="2300370" y="3141722"/>
            <a:ext cx="905256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C53C180-A730-7F6C-C027-E49A8D9629A3}"/>
              </a:ext>
            </a:extLst>
          </p:cNvPr>
          <p:cNvCxnSpPr>
            <a:cxnSpLocks/>
          </p:cNvCxnSpPr>
          <p:nvPr/>
        </p:nvCxnSpPr>
        <p:spPr>
          <a:xfrm>
            <a:off x="2300370" y="4657216"/>
            <a:ext cx="905256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6324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B3364F2B-D5A1-5B94-E249-0CBAE8327F0A}"/>
              </a:ext>
            </a:extLst>
          </p:cNvPr>
          <p:cNvGraphicFramePr>
            <a:graphicFrameLocks noChangeAspect="1"/>
          </p:cNvGraphicFramePr>
          <p:nvPr>
            <p:custDataLst>
              <p:tags r:id="rId1"/>
            </p:custDataLst>
            <p:extLst>
              <p:ext uri="{D42A27DB-BD31-4B8C-83A1-F6EECF244321}">
                <p14:modId xmlns:p14="http://schemas.microsoft.com/office/powerpoint/2010/main" val="4889441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32" imgH="533" progId="TCLayout.ActiveDocument.1">
                  <p:embed/>
                </p:oleObj>
              </mc:Choice>
              <mc:Fallback>
                <p:oleObj name="think-cell Slide" r:id="rId4" imgW="532" imgH="533" progId="TCLayout.ActiveDocument.1">
                  <p:embed/>
                  <p:pic>
                    <p:nvPicPr>
                      <p:cNvPr id="6" name="think-cell data - do not delete" hidden="1">
                        <a:extLst>
                          <a:ext uri="{FF2B5EF4-FFF2-40B4-BE49-F238E27FC236}">
                            <a16:creationId xmlns:a16="http://schemas.microsoft.com/office/drawing/2014/main" id="{B3364F2B-D5A1-5B94-E249-0CBAE8327F0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DBE2C66-505F-4D7D-A61B-D4EC2C24D3E7}"/>
              </a:ext>
            </a:extLst>
          </p:cNvPr>
          <p:cNvSpPr>
            <a:spLocks noGrp="1"/>
          </p:cNvSpPr>
          <p:nvPr>
            <p:ph type="title"/>
          </p:nvPr>
        </p:nvSpPr>
        <p:spPr/>
        <p:txBody>
          <a:bodyPr vert="horz" lIns="91440" tIns="45720" rIns="91440" bIns="45720" rtlCol="0" anchor="ctr">
            <a:normAutofit/>
          </a:bodyPr>
          <a:lstStyle/>
          <a:p>
            <a:r>
              <a:rPr lang="en-US" sz="4000" dirty="0"/>
              <a:t>EPA’s New Owner Policy</a:t>
            </a:r>
          </a:p>
        </p:txBody>
      </p:sp>
      <p:sp>
        <p:nvSpPr>
          <p:cNvPr id="4" name="Slide Number Placeholder 3">
            <a:extLst>
              <a:ext uri="{FF2B5EF4-FFF2-40B4-BE49-F238E27FC236}">
                <a16:creationId xmlns:a16="http://schemas.microsoft.com/office/drawing/2014/main" id="{95F2DDBC-C3CE-440F-B7D9-556B64A41763}"/>
              </a:ext>
            </a:extLst>
          </p:cNvPr>
          <p:cNvSpPr>
            <a:spLocks noGrp="1"/>
          </p:cNvSpPr>
          <p:nvPr>
            <p:ph type="sldNum" sz="quarter" idx="12"/>
          </p:nvPr>
        </p:nvSpPr>
        <p:spPr/>
        <p:txBody>
          <a:bodyPr/>
          <a:lstStyle/>
          <a:p>
            <a:fld id="{799D8CAA-0D91-4F88-86F2-5F19090A4E2C}" type="slidenum">
              <a:rPr lang="en-US" smtClean="0"/>
              <a:t>13</a:t>
            </a:fld>
            <a:endParaRPr lang="en-US"/>
          </a:p>
        </p:txBody>
      </p:sp>
      <p:sp>
        <p:nvSpPr>
          <p:cNvPr id="9" name="Rectangle 8">
            <a:extLst>
              <a:ext uri="{FF2B5EF4-FFF2-40B4-BE49-F238E27FC236}">
                <a16:creationId xmlns:a16="http://schemas.microsoft.com/office/drawing/2014/main" id="{A19D6883-02AC-65D6-550C-037166D38BD3}"/>
              </a:ext>
            </a:extLst>
          </p:cNvPr>
          <p:cNvSpPr/>
          <p:nvPr/>
        </p:nvSpPr>
        <p:spPr>
          <a:xfrm>
            <a:off x="952500" y="2095500"/>
            <a:ext cx="3338410" cy="3886200"/>
          </a:xfrm>
          <a:prstGeom prst="rect">
            <a:avLst/>
          </a:prstGeom>
          <a:solidFill>
            <a:srgbClr val="F3F5E0"/>
          </a:solidFill>
          <a:ln>
            <a:noFill/>
          </a:ln>
        </p:spPr>
        <p:style>
          <a:lnRef idx="2">
            <a:schemeClr val="accent1">
              <a:shade val="50000"/>
            </a:schemeClr>
          </a:lnRef>
          <a:fillRef idx="1">
            <a:schemeClr val="accent1"/>
          </a:fillRef>
          <a:effectRef idx="0">
            <a:schemeClr val="accent1"/>
          </a:effectRef>
          <a:fontRef idx="minor">
            <a:schemeClr val="lt1"/>
          </a:fontRef>
        </p:style>
        <p:txBody>
          <a:bodyPr lIns="109728" tIns="594360" rIns="109728" rtlCol="0" anchor="t"/>
          <a:lstStyle/>
          <a:p>
            <a:pPr algn="l">
              <a:spcBef>
                <a:spcPts val="600"/>
              </a:spcBef>
            </a:pPr>
            <a:r>
              <a:rPr lang="en-US" b="1" dirty="0">
                <a:solidFill>
                  <a:srgbClr val="1B1B1B"/>
                </a:solidFill>
              </a:rPr>
              <a:t>Penalty mitigation a</a:t>
            </a:r>
            <a:r>
              <a:rPr lang="en-US" b="1" i="0" dirty="0">
                <a:solidFill>
                  <a:srgbClr val="1B1B1B"/>
                </a:solidFill>
                <a:effectLst/>
              </a:rPr>
              <a:t>pplies to new owners that, within </a:t>
            </a:r>
            <a:br>
              <a:rPr lang="en-US" b="1" i="0" dirty="0">
                <a:solidFill>
                  <a:srgbClr val="1B1B1B"/>
                </a:solidFill>
                <a:effectLst/>
              </a:rPr>
            </a:br>
            <a:r>
              <a:rPr lang="en-US" b="1" i="0" dirty="0">
                <a:solidFill>
                  <a:srgbClr val="1B1B1B"/>
                </a:solidFill>
                <a:effectLst/>
              </a:rPr>
              <a:t>9 months of the transaction closing:</a:t>
            </a:r>
          </a:p>
          <a:p>
            <a:pPr marL="228600" indent="-228600" defTabSz="914400">
              <a:lnSpc>
                <a:spcPct val="90000"/>
              </a:lnSpc>
              <a:spcBef>
                <a:spcPts val="600"/>
              </a:spcBef>
              <a:buClr>
                <a:schemeClr val="accent6">
                  <a:lumMod val="75000"/>
                </a:schemeClr>
              </a:buClr>
              <a:buFont typeface="Arial" panose="020B0604020202020204" pitchFamily="34" charset="0"/>
              <a:buChar char="•"/>
            </a:pPr>
            <a:r>
              <a:rPr lang="en-GB" dirty="0">
                <a:solidFill>
                  <a:schemeClr val="tx1"/>
                </a:solidFill>
              </a:rPr>
              <a:t>Promptly disclose violations to EPA, </a:t>
            </a:r>
            <a:r>
              <a:rPr lang="en-GB" b="1" dirty="0">
                <a:solidFill>
                  <a:schemeClr val="tx1"/>
                </a:solidFill>
              </a:rPr>
              <a:t>or</a:t>
            </a:r>
          </a:p>
          <a:p>
            <a:pPr marL="228600" indent="-228600" defTabSz="914400">
              <a:lnSpc>
                <a:spcPct val="90000"/>
              </a:lnSpc>
              <a:spcBef>
                <a:spcPts val="600"/>
              </a:spcBef>
              <a:buClr>
                <a:schemeClr val="accent6">
                  <a:lumMod val="75000"/>
                </a:schemeClr>
              </a:buClr>
              <a:buFont typeface="Arial" panose="020B0604020202020204" pitchFamily="34" charset="0"/>
              <a:buChar char="•"/>
            </a:pPr>
            <a:r>
              <a:rPr lang="en-GB" dirty="0">
                <a:solidFill>
                  <a:schemeClr val="tx1"/>
                </a:solidFill>
              </a:rPr>
              <a:t>Enter into an audit agreement with EPA, </a:t>
            </a:r>
            <a:r>
              <a:rPr lang="en-GB" b="1" dirty="0">
                <a:solidFill>
                  <a:schemeClr val="tx1"/>
                </a:solidFill>
              </a:rPr>
              <a:t>and</a:t>
            </a:r>
          </a:p>
          <a:p>
            <a:pPr marL="228600" indent="-228600" defTabSz="914400">
              <a:lnSpc>
                <a:spcPct val="90000"/>
              </a:lnSpc>
              <a:spcBef>
                <a:spcPts val="600"/>
              </a:spcBef>
              <a:buClr>
                <a:schemeClr val="accent6">
                  <a:lumMod val="75000"/>
                </a:schemeClr>
              </a:buClr>
              <a:buFont typeface="Arial" panose="020B0604020202020204" pitchFamily="34" charset="0"/>
              <a:buChar char="•"/>
            </a:pPr>
            <a:r>
              <a:rPr lang="en-GB" dirty="0">
                <a:solidFill>
                  <a:schemeClr val="tx1"/>
                </a:solidFill>
              </a:rPr>
              <a:t>Meet all conditions of Audit Policy as modified by New Owner Policy</a:t>
            </a:r>
          </a:p>
          <a:p>
            <a:pPr algn="l">
              <a:spcBef>
                <a:spcPts val="600"/>
              </a:spcBef>
            </a:pPr>
            <a:r>
              <a:rPr lang="en-US" b="1" i="0" dirty="0">
                <a:solidFill>
                  <a:srgbClr val="1B1B1B"/>
                </a:solidFill>
                <a:effectLst/>
              </a:rPr>
              <a:t> </a:t>
            </a:r>
          </a:p>
        </p:txBody>
      </p:sp>
      <p:sp>
        <p:nvSpPr>
          <p:cNvPr id="10" name="Rectangle 9">
            <a:extLst>
              <a:ext uri="{FF2B5EF4-FFF2-40B4-BE49-F238E27FC236}">
                <a16:creationId xmlns:a16="http://schemas.microsoft.com/office/drawing/2014/main" id="{881EA4CA-BC90-D901-916E-7735D5A6CC25}"/>
              </a:ext>
            </a:extLst>
          </p:cNvPr>
          <p:cNvSpPr/>
          <p:nvPr/>
        </p:nvSpPr>
        <p:spPr>
          <a:xfrm>
            <a:off x="4483945" y="2095500"/>
            <a:ext cx="3338410" cy="3886200"/>
          </a:xfrm>
          <a:prstGeom prst="rect">
            <a:avLst/>
          </a:prstGeom>
          <a:solidFill>
            <a:srgbClr val="F3F5E0"/>
          </a:solidFill>
          <a:ln>
            <a:noFill/>
          </a:ln>
        </p:spPr>
        <p:style>
          <a:lnRef idx="2">
            <a:schemeClr val="accent1">
              <a:shade val="50000"/>
            </a:schemeClr>
          </a:lnRef>
          <a:fillRef idx="1">
            <a:schemeClr val="accent1"/>
          </a:fillRef>
          <a:effectRef idx="0">
            <a:schemeClr val="accent1"/>
          </a:effectRef>
          <a:fontRef idx="minor">
            <a:schemeClr val="lt1"/>
          </a:fontRef>
        </p:style>
        <p:txBody>
          <a:bodyPr tIns="594360" rtlCol="0" anchor="t"/>
          <a:lstStyle/>
          <a:p>
            <a:pPr>
              <a:spcBef>
                <a:spcPts val="600"/>
              </a:spcBef>
            </a:pPr>
            <a:r>
              <a:rPr lang="en-US" b="1" dirty="0">
                <a:solidFill>
                  <a:srgbClr val="1B1B1B"/>
                </a:solidFill>
              </a:rPr>
              <a:t>Who is a new owner?</a:t>
            </a:r>
          </a:p>
          <a:p>
            <a:pPr marL="228600" lvl="1" indent="-228600" defTabSz="914400">
              <a:lnSpc>
                <a:spcPct val="90000"/>
              </a:lnSpc>
              <a:spcBef>
                <a:spcPts val="600"/>
              </a:spcBef>
              <a:buClr>
                <a:schemeClr val="accent6">
                  <a:lumMod val="75000"/>
                </a:schemeClr>
              </a:buClr>
              <a:buFont typeface="Arial" panose="020B0604020202020204" pitchFamily="34" charset="0"/>
              <a:buChar char="•"/>
            </a:pPr>
            <a:r>
              <a:rPr lang="en-US" dirty="0">
                <a:solidFill>
                  <a:schemeClr val="tx1"/>
                </a:solidFill>
              </a:rPr>
              <a:t>Prior to transaction not responsible for compliance at facility, didn’t cause violations, couldn’t have prevented violations</a:t>
            </a:r>
          </a:p>
          <a:p>
            <a:pPr marL="228600" lvl="1" indent="-228600" defTabSz="914400">
              <a:lnSpc>
                <a:spcPct val="90000"/>
              </a:lnSpc>
              <a:spcBef>
                <a:spcPts val="600"/>
              </a:spcBef>
              <a:buClr>
                <a:schemeClr val="accent6">
                  <a:lumMod val="75000"/>
                </a:schemeClr>
              </a:buClr>
              <a:buFont typeface="Arial" panose="020B0604020202020204" pitchFamily="34" charset="0"/>
              <a:buChar char="•"/>
            </a:pPr>
            <a:r>
              <a:rPr lang="en-US" dirty="0">
                <a:solidFill>
                  <a:schemeClr val="tx1"/>
                </a:solidFill>
              </a:rPr>
              <a:t>Buyer and seller didn’t have common corporate parent and weren’t closely related</a:t>
            </a:r>
          </a:p>
        </p:txBody>
      </p:sp>
      <p:sp>
        <p:nvSpPr>
          <p:cNvPr id="11" name="Rectangle 10">
            <a:extLst>
              <a:ext uri="{FF2B5EF4-FFF2-40B4-BE49-F238E27FC236}">
                <a16:creationId xmlns:a16="http://schemas.microsoft.com/office/drawing/2014/main" id="{7E654EA0-E110-502C-C549-338E83CC3C47}"/>
              </a:ext>
            </a:extLst>
          </p:cNvPr>
          <p:cNvSpPr/>
          <p:nvPr/>
        </p:nvSpPr>
        <p:spPr>
          <a:xfrm>
            <a:off x="8015390" y="2095500"/>
            <a:ext cx="3338410" cy="3886200"/>
          </a:xfrm>
          <a:prstGeom prst="rect">
            <a:avLst/>
          </a:prstGeom>
          <a:solidFill>
            <a:srgbClr val="F3F5E0"/>
          </a:solidFill>
          <a:ln>
            <a:noFill/>
          </a:ln>
        </p:spPr>
        <p:style>
          <a:lnRef idx="2">
            <a:schemeClr val="accent1">
              <a:shade val="50000"/>
            </a:schemeClr>
          </a:lnRef>
          <a:fillRef idx="1">
            <a:schemeClr val="accent1"/>
          </a:fillRef>
          <a:effectRef idx="0">
            <a:schemeClr val="accent1"/>
          </a:effectRef>
          <a:fontRef idx="minor">
            <a:schemeClr val="lt1"/>
          </a:fontRef>
        </p:style>
        <p:txBody>
          <a:bodyPr tIns="594360" rtlCol="0" anchor="t"/>
          <a:lstStyle/>
          <a:p>
            <a:pPr>
              <a:spcBef>
                <a:spcPts val="600"/>
              </a:spcBef>
            </a:pPr>
            <a:r>
              <a:rPr lang="en-US" b="1">
                <a:solidFill>
                  <a:srgbClr val="1B1B1B"/>
                </a:solidFill>
              </a:rPr>
              <a:t>What violations are eligible?</a:t>
            </a:r>
          </a:p>
          <a:p>
            <a:pPr marL="228600" lvl="1" indent="-228600" defTabSz="914400">
              <a:lnSpc>
                <a:spcPct val="90000"/>
              </a:lnSpc>
              <a:spcBef>
                <a:spcPts val="600"/>
              </a:spcBef>
              <a:buClr>
                <a:schemeClr val="accent6">
                  <a:lumMod val="75000"/>
                </a:schemeClr>
              </a:buClr>
              <a:buFont typeface="Arial" panose="020B0604020202020204" pitchFamily="34" charset="0"/>
              <a:buChar char="•"/>
            </a:pPr>
            <a:r>
              <a:rPr lang="en-US">
                <a:solidFill>
                  <a:schemeClr val="tx1"/>
                </a:solidFill>
              </a:rPr>
              <a:t>Violation originated with prior owner</a:t>
            </a:r>
            <a:endParaRPr lang="en-US" dirty="0">
              <a:solidFill>
                <a:schemeClr val="tx1"/>
              </a:solidFill>
            </a:endParaRPr>
          </a:p>
        </p:txBody>
      </p:sp>
      <p:sp>
        <p:nvSpPr>
          <p:cNvPr id="20" name="Oval 19">
            <a:extLst>
              <a:ext uri="{FF2B5EF4-FFF2-40B4-BE49-F238E27FC236}">
                <a16:creationId xmlns:a16="http://schemas.microsoft.com/office/drawing/2014/main" id="{065462B7-E02D-134F-9FBA-A6989485A983}"/>
              </a:ext>
            </a:extLst>
          </p:cNvPr>
          <p:cNvSpPr/>
          <p:nvPr/>
        </p:nvSpPr>
        <p:spPr>
          <a:xfrm>
            <a:off x="2164505" y="1625600"/>
            <a:ext cx="914400" cy="914400"/>
          </a:xfrm>
          <a:prstGeom prst="ellipse">
            <a:avLst/>
          </a:prstGeom>
          <a:solidFill>
            <a:srgbClr val="B4BD3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42A1B9D4-2C8F-13DE-3873-D4E1E9CDB517}"/>
              </a:ext>
            </a:extLst>
          </p:cNvPr>
          <p:cNvSpPr/>
          <p:nvPr/>
        </p:nvSpPr>
        <p:spPr>
          <a:xfrm>
            <a:off x="5695950" y="1625600"/>
            <a:ext cx="914400" cy="914400"/>
          </a:xfrm>
          <a:prstGeom prst="ellipse">
            <a:avLst/>
          </a:prstGeom>
          <a:solidFill>
            <a:srgbClr val="B4BD3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1ED71295-55EC-C175-98B3-51E61170F5B7}"/>
              </a:ext>
            </a:extLst>
          </p:cNvPr>
          <p:cNvSpPr/>
          <p:nvPr/>
        </p:nvSpPr>
        <p:spPr>
          <a:xfrm>
            <a:off x="9227395" y="1625600"/>
            <a:ext cx="914400" cy="914400"/>
          </a:xfrm>
          <a:prstGeom prst="ellipse">
            <a:avLst/>
          </a:prstGeom>
          <a:solidFill>
            <a:srgbClr val="B4BD3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18">
            <a:extLst>
              <a:ext uri="{FF2B5EF4-FFF2-40B4-BE49-F238E27FC236}">
                <a16:creationId xmlns:a16="http://schemas.microsoft.com/office/drawing/2014/main" id="{AA2960D0-0287-D457-3D49-BFEF10E0FAD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48221" y="1864208"/>
            <a:ext cx="409859" cy="437184"/>
          </a:xfrm>
          <a:prstGeom prst="rect">
            <a:avLst/>
          </a:prstGeom>
        </p:spPr>
      </p:pic>
      <p:sp>
        <p:nvSpPr>
          <p:cNvPr id="26" name="Freeform: Shape 25">
            <a:extLst>
              <a:ext uri="{FF2B5EF4-FFF2-40B4-BE49-F238E27FC236}">
                <a16:creationId xmlns:a16="http://schemas.microsoft.com/office/drawing/2014/main" id="{FCC4D9D0-E60C-72C5-1489-4ECD3113D8F3}"/>
              </a:ext>
            </a:extLst>
          </p:cNvPr>
          <p:cNvSpPr/>
          <p:nvPr/>
        </p:nvSpPr>
        <p:spPr>
          <a:xfrm>
            <a:off x="2608752" y="1938243"/>
            <a:ext cx="25905" cy="278092"/>
          </a:xfrm>
          <a:custGeom>
            <a:avLst/>
            <a:gdLst>
              <a:gd name="connsiteX0" fmla="*/ 12953 w 25905"/>
              <a:gd name="connsiteY0" fmla="*/ 241596 h 278092"/>
              <a:gd name="connsiteX1" fmla="*/ 25906 w 25905"/>
              <a:gd name="connsiteY1" fmla="*/ 254549 h 278092"/>
              <a:gd name="connsiteX2" fmla="*/ 25906 w 25905"/>
              <a:gd name="connsiteY2" fmla="*/ 265140 h 278092"/>
              <a:gd name="connsiteX3" fmla="*/ 12953 w 25905"/>
              <a:gd name="connsiteY3" fmla="*/ 278093 h 278092"/>
              <a:gd name="connsiteX4" fmla="*/ 0 w 25905"/>
              <a:gd name="connsiteY4" fmla="*/ 265140 h 278092"/>
              <a:gd name="connsiteX5" fmla="*/ 0 w 25905"/>
              <a:gd name="connsiteY5" fmla="*/ 254549 h 278092"/>
              <a:gd name="connsiteX6" fmla="*/ 12953 w 25905"/>
              <a:gd name="connsiteY6" fmla="*/ 241596 h 278092"/>
              <a:gd name="connsiteX7" fmla="*/ 716 w 25905"/>
              <a:gd name="connsiteY7" fmla="*/ 9804 h 278092"/>
              <a:gd name="connsiteX8" fmla="*/ 10591 w 25905"/>
              <a:gd name="connsiteY8" fmla="*/ 0 h 278092"/>
              <a:gd name="connsiteX9" fmla="*/ 15314 w 25905"/>
              <a:gd name="connsiteY9" fmla="*/ 0 h 278092"/>
              <a:gd name="connsiteX10" fmla="*/ 25119 w 25905"/>
              <a:gd name="connsiteY10" fmla="*/ 9804 h 278092"/>
              <a:gd name="connsiteX11" fmla="*/ 18821 w 25905"/>
              <a:gd name="connsiteY11" fmla="*/ 199875 h 278092"/>
              <a:gd name="connsiteX12" fmla="*/ 12953 w 25905"/>
              <a:gd name="connsiteY12" fmla="*/ 205743 h 278092"/>
              <a:gd name="connsiteX13" fmla="*/ 7013 w 25905"/>
              <a:gd name="connsiteY13" fmla="*/ 199875 h 278092"/>
              <a:gd name="connsiteX14" fmla="*/ 716 w 25905"/>
              <a:gd name="connsiteY14" fmla="*/ 9804 h 278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905" h="278092">
                <a:moveTo>
                  <a:pt x="12953" y="241596"/>
                </a:moveTo>
                <a:cubicBezTo>
                  <a:pt x="20395" y="241596"/>
                  <a:pt x="25906" y="247106"/>
                  <a:pt x="25906" y="254549"/>
                </a:cubicBezTo>
                <a:lnTo>
                  <a:pt x="25906" y="265140"/>
                </a:lnTo>
                <a:cubicBezTo>
                  <a:pt x="25906" y="272583"/>
                  <a:pt x="20395" y="278093"/>
                  <a:pt x="12953" y="278093"/>
                </a:cubicBezTo>
                <a:cubicBezTo>
                  <a:pt x="5510" y="278093"/>
                  <a:pt x="0" y="272583"/>
                  <a:pt x="0" y="265140"/>
                </a:cubicBezTo>
                <a:lnTo>
                  <a:pt x="0" y="254549"/>
                </a:lnTo>
                <a:cubicBezTo>
                  <a:pt x="0" y="247106"/>
                  <a:pt x="5510" y="241596"/>
                  <a:pt x="12953" y="241596"/>
                </a:cubicBezTo>
                <a:close/>
                <a:moveTo>
                  <a:pt x="716" y="9804"/>
                </a:moveTo>
                <a:cubicBezTo>
                  <a:pt x="716" y="4294"/>
                  <a:pt x="5009" y="0"/>
                  <a:pt x="10591" y="0"/>
                </a:cubicBezTo>
                <a:lnTo>
                  <a:pt x="15314" y="0"/>
                </a:lnTo>
                <a:cubicBezTo>
                  <a:pt x="20825" y="0"/>
                  <a:pt x="25119" y="4294"/>
                  <a:pt x="25119" y="9804"/>
                </a:cubicBezTo>
                <a:lnTo>
                  <a:pt x="18821" y="199875"/>
                </a:lnTo>
                <a:cubicBezTo>
                  <a:pt x="18821" y="203024"/>
                  <a:pt x="16102" y="205743"/>
                  <a:pt x="12953" y="205743"/>
                </a:cubicBezTo>
                <a:cubicBezTo>
                  <a:pt x="9804" y="205743"/>
                  <a:pt x="7013" y="202952"/>
                  <a:pt x="7013" y="199875"/>
                </a:cubicBezTo>
                <a:lnTo>
                  <a:pt x="716" y="9804"/>
                </a:lnTo>
                <a:close/>
              </a:path>
            </a:pathLst>
          </a:custGeom>
          <a:solidFill>
            <a:schemeClr val="bg1"/>
          </a:solidFill>
          <a:ln w="7144" cap="flat">
            <a:solidFill>
              <a:schemeClr val="bg1"/>
            </a:solid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4D8E8A1E-F4C5-ABFE-5C35-7C6ECF68E136}"/>
              </a:ext>
            </a:extLst>
          </p:cNvPr>
          <p:cNvSpPr/>
          <p:nvPr/>
        </p:nvSpPr>
        <p:spPr>
          <a:xfrm>
            <a:off x="2371235" y="1832330"/>
            <a:ext cx="500939" cy="500939"/>
          </a:xfrm>
          <a:custGeom>
            <a:avLst/>
            <a:gdLst>
              <a:gd name="connsiteX0" fmla="*/ 500939 w 500939"/>
              <a:gd name="connsiteY0" fmla="*/ 250470 h 500939"/>
              <a:gd name="connsiteX1" fmla="*/ 250470 w 500939"/>
              <a:gd name="connsiteY1" fmla="*/ 500939 h 500939"/>
              <a:gd name="connsiteX2" fmla="*/ 0 w 500939"/>
              <a:gd name="connsiteY2" fmla="*/ 250470 h 500939"/>
              <a:gd name="connsiteX3" fmla="*/ 250470 w 500939"/>
              <a:gd name="connsiteY3" fmla="*/ 0 h 500939"/>
              <a:gd name="connsiteX4" fmla="*/ 500939 w 500939"/>
              <a:gd name="connsiteY4" fmla="*/ 250470 h 500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939" h="500939">
                <a:moveTo>
                  <a:pt x="500939" y="250470"/>
                </a:moveTo>
                <a:cubicBezTo>
                  <a:pt x="500939" y="388800"/>
                  <a:pt x="388800" y="500939"/>
                  <a:pt x="250470" y="500939"/>
                </a:cubicBezTo>
                <a:cubicBezTo>
                  <a:pt x="112139" y="500939"/>
                  <a:pt x="0" y="388800"/>
                  <a:pt x="0" y="250470"/>
                </a:cubicBezTo>
                <a:cubicBezTo>
                  <a:pt x="0" y="112139"/>
                  <a:pt x="112139" y="0"/>
                  <a:pt x="250470" y="0"/>
                </a:cubicBezTo>
                <a:cubicBezTo>
                  <a:pt x="388800" y="0"/>
                  <a:pt x="500939" y="112139"/>
                  <a:pt x="500939" y="250470"/>
                </a:cubicBezTo>
                <a:close/>
              </a:path>
            </a:pathLst>
          </a:custGeom>
          <a:noFill/>
          <a:ln w="14288" cap="rnd">
            <a:solidFill>
              <a:schemeClr val="bg1"/>
            </a:solidFill>
            <a:prstDash val="solid"/>
            <a:round/>
          </a:ln>
        </p:spPr>
        <p:txBody>
          <a:bodyPr rtlCol="0" anchor="ctr"/>
          <a:lstStyle/>
          <a:p>
            <a:endParaRPr lang="en-US"/>
          </a:p>
        </p:txBody>
      </p:sp>
      <p:pic>
        <p:nvPicPr>
          <p:cNvPr id="29" name="Graphic 28">
            <a:extLst>
              <a:ext uri="{FF2B5EF4-FFF2-40B4-BE49-F238E27FC236}">
                <a16:creationId xmlns:a16="http://schemas.microsoft.com/office/drawing/2014/main" id="{20660105-2F58-B732-B0DF-99342782863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473689" y="1863344"/>
            <a:ext cx="421812" cy="438912"/>
          </a:xfrm>
          <a:prstGeom prst="rect">
            <a:avLst/>
          </a:prstGeom>
        </p:spPr>
      </p:pic>
    </p:spTree>
    <p:extLst>
      <p:ext uri="{BB962C8B-B14F-4D97-AF65-F5344CB8AC3E}">
        <p14:creationId xmlns:p14="http://schemas.microsoft.com/office/powerpoint/2010/main" val="1082891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4C2491FF-95EC-F800-2354-15DFD5BF5EB7}"/>
              </a:ext>
            </a:extLst>
          </p:cNvPr>
          <p:cNvGraphicFramePr>
            <a:graphicFrameLocks noChangeAspect="1"/>
          </p:cNvGraphicFramePr>
          <p:nvPr>
            <p:custDataLst>
              <p:tags r:id="rId1"/>
            </p:custDataLst>
            <p:extLst>
              <p:ext uri="{D42A27DB-BD31-4B8C-83A1-F6EECF244321}">
                <p14:modId xmlns:p14="http://schemas.microsoft.com/office/powerpoint/2010/main" val="3438158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32" imgH="533" progId="TCLayout.ActiveDocument.1">
                  <p:embed/>
                </p:oleObj>
              </mc:Choice>
              <mc:Fallback>
                <p:oleObj name="think-cell Slide" r:id="rId4" imgW="532" imgH="533" progId="TCLayout.ActiveDocument.1">
                  <p:embed/>
                  <p:pic>
                    <p:nvPicPr>
                      <p:cNvPr id="6" name="think-cell data - do not delete" hidden="1">
                        <a:extLst>
                          <a:ext uri="{FF2B5EF4-FFF2-40B4-BE49-F238E27FC236}">
                            <a16:creationId xmlns:a16="http://schemas.microsoft.com/office/drawing/2014/main" id="{4C2491FF-95EC-F800-2354-15DFD5BF5EB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A1BCE54-E9FE-1C67-FFE2-82F1912F9E77}"/>
              </a:ext>
            </a:extLst>
          </p:cNvPr>
          <p:cNvSpPr>
            <a:spLocks noGrp="1"/>
          </p:cNvSpPr>
          <p:nvPr>
            <p:ph type="title"/>
          </p:nvPr>
        </p:nvSpPr>
        <p:spPr/>
        <p:txBody>
          <a:bodyPr vert="horz" lIns="91440" tIns="45720" rIns="91440" bIns="45720" rtlCol="0" anchor="ctr">
            <a:normAutofit/>
          </a:bodyPr>
          <a:lstStyle/>
          <a:p>
            <a:r>
              <a:rPr lang="en-US" sz="4000" dirty="0"/>
              <a:t>Benefits of the New Owner Policy</a:t>
            </a:r>
          </a:p>
        </p:txBody>
      </p:sp>
      <p:sp>
        <p:nvSpPr>
          <p:cNvPr id="4" name="Slide Number Placeholder 3">
            <a:extLst>
              <a:ext uri="{FF2B5EF4-FFF2-40B4-BE49-F238E27FC236}">
                <a16:creationId xmlns:a16="http://schemas.microsoft.com/office/drawing/2014/main" id="{F9DE5B9B-4D66-2ABD-F681-756D8CBBC5D0}"/>
              </a:ext>
            </a:extLst>
          </p:cNvPr>
          <p:cNvSpPr>
            <a:spLocks noGrp="1"/>
          </p:cNvSpPr>
          <p:nvPr>
            <p:ph type="sldNum" sz="quarter" idx="12"/>
          </p:nvPr>
        </p:nvSpPr>
        <p:spPr/>
        <p:txBody>
          <a:bodyPr/>
          <a:lstStyle/>
          <a:p>
            <a:fld id="{799D8CAA-0D91-4F88-86F2-5F19090A4E2C}" type="slidenum">
              <a:rPr lang="en-US" smtClean="0"/>
              <a:pPr/>
              <a:t>14</a:t>
            </a:fld>
            <a:endParaRPr lang="en-US" dirty="0"/>
          </a:p>
        </p:txBody>
      </p:sp>
      <p:sp>
        <p:nvSpPr>
          <p:cNvPr id="9" name="Rectangle 8">
            <a:extLst>
              <a:ext uri="{FF2B5EF4-FFF2-40B4-BE49-F238E27FC236}">
                <a16:creationId xmlns:a16="http://schemas.microsoft.com/office/drawing/2014/main" id="{54CC6C4D-11E4-DF6B-5C9F-69DEDF610FF5}"/>
              </a:ext>
            </a:extLst>
          </p:cNvPr>
          <p:cNvSpPr/>
          <p:nvPr/>
        </p:nvSpPr>
        <p:spPr>
          <a:xfrm>
            <a:off x="952500" y="2095500"/>
            <a:ext cx="3338410" cy="3886200"/>
          </a:xfrm>
          <a:prstGeom prst="rect">
            <a:avLst/>
          </a:prstGeom>
          <a:solidFill>
            <a:srgbClr val="F3F5E0"/>
          </a:solidFill>
          <a:ln>
            <a:noFill/>
          </a:ln>
        </p:spPr>
        <p:style>
          <a:lnRef idx="2">
            <a:schemeClr val="accent1">
              <a:shade val="50000"/>
            </a:schemeClr>
          </a:lnRef>
          <a:fillRef idx="1">
            <a:schemeClr val="accent1"/>
          </a:fillRef>
          <a:effectRef idx="0">
            <a:schemeClr val="accent1"/>
          </a:effectRef>
          <a:fontRef idx="minor">
            <a:schemeClr val="lt1"/>
          </a:fontRef>
        </p:style>
        <p:txBody>
          <a:bodyPr lIns="109728" tIns="594360" rIns="109728" rtlCol="0" anchor="t"/>
          <a:lstStyle/>
          <a:p>
            <a:pPr algn="l">
              <a:spcBef>
                <a:spcPts val="600"/>
              </a:spcBef>
            </a:pPr>
            <a:r>
              <a:rPr lang="en-GB" dirty="0">
                <a:solidFill>
                  <a:srgbClr val="1B1B1B"/>
                </a:solidFill>
              </a:rPr>
              <a:t>No penalties will be assessed against new owner for violations that occurred prior to acquisition</a:t>
            </a:r>
            <a:endParaRPr lang="en-US" i="0" dirty="0">
              <a:solidFill>
                <a:srgbClr val="1B1B1B"/>
              </a:solidFill>
              <a:effectLst/>
            </a:endParaRPr>
          </a:p>
          <a:p>
            <a:pPr marL="228600" indent="-228600" defTabSz="914400">
              <a:lnSpc>
                <a:spcPct val="90000"/>
              </a:lnSpc>
              <a:spcBef>
                <a:spcPts val="600"/>
              </a:spcBef>
              <a:buClr>
                <a:schemeClr val="accent6">
                  <a:lumMod val="75000"/>
                </a:schemeClr>
              </a:buClr>
              <a:buFont typeface="Arial" panose="020B0604020202020204" pitchFamily="34" charset="0"/>
              <a:buChar char="•"/>
            </a:pPr>
            <a:r>
              <a:rPr lang="en-GB" dirty="0">
                <a:solidFill>
                  <a:schemeClr val="tx1"/>
                </a:solidFill>
              </a:rPr>
              <a:t>More important for stock purchase than asset purchase</a:t>
            </a:r>
          </a:p>
          <a:p>
            <a:pPr algn="l">
              <a:spcBef>
                <a:spcPts val="600"/>
              </a:spcBef>
            </a:pPr>
            <a:endParaRPr lang="en-US" b="1" i="0" dirty="0">
              <a:solidFill>
                <a:srgbClr val="1B1B1B"/>
              </a:solidFill>
              <a:effectLst/>
            </a:endParaRPr>
          </a:p>
        </p:txBody>
      </p:sp>
      <p:sp>
        <p:nvSpPr>
          <p:cNvPr id="10" name="Rectangle 9">
            <a:extLst>
              <a:ext uri="{FF2B5EF4-FFF2-40B4-BE49-F238E27FC236}">
                <a16:creationId xmlns:a16="http://schemas.microsoft.com/office/drawing/2014/main" id="{46205D45-5D4E-B8EF-BED5-BBF570338C52}"/>
              </a:ext>
            </a:extLst>
          </p:cNvPr>
          <p:cNvSpPr/>
          <p:nvPr/>
        </p:nvSpPr>
        <p:spPr>
          <a:xfrm>
            <a:off x="4483945" y="2095500"/>
            <a:ext cx="3338410" cy="3886200"/>
          </a:xfrm>
          <a:prstGeom prst="rect">
            <a:avLst/>
          </a:prstGeom>
          <a:solidFill>
            <a:srgbClr val="F3F5E0"/>
          </a:solidFill>
          <a:ln>
            <a:noFill/>
          </a:ln>
        </p:spPr>
        <p:style>
          <a:lnRef idx="2">
            <a:schemeClr val="accent1">
              <a:shade val="50000"/>
            </a:schemeClr>
          </a:lnRef>
          <a:fillRef idx="1">
            <a:schemeClr val="accent1"/>
          </a:fillRef>
          <a:effectRef idx="0">
            <a:schemeClr val="accent1"/>
          </a:effectRef>
          <a:fontRef idx="minor">
            <a:schemeClr val="lt1"/>
          </a:fontRef>
        </p:style>
        <p:txBody>
          <a:bodyPr tIns="594360" rtlCol="0" anchor="t"/>
          <a:lstStyle/>
          <a:p>
            <a:pPr>
              <a:spcBef>
                <a:spcPts val="600"/>
              </a:spcBef>
            </a:pPr>
            <a:r>
              <a:rPr lang="en-GB" dirty="0">
                <a:solidFill>
                  <a:srgbClr val="1B1B1B"/>
                </a:solidFill>
              </a:rPr>
              <a:t>Penalties for economic benefit associated with avoided operation and maintenance costs will be assessed against the new owner, but only from the date of acquisition (historically economic benefit penalties not assessed for TSCA violations)</a:t>
            </a:r>
          </a:p>
        </p:txBody>
      </p:sp>
      <p:sp>
        <p:nvSpPr>
          <p:cNvPr id="11" name="Rectangle 10">
            <a:extLst>
              <a:ext uri="{FF2B5EF4-FFF2-40B4-BE49-F238E27FC236}">
                <a16:creationId xmlns:a16="http://schemas.microsoft.com/office/drawing/2014/main" id="{98E40FEA-D1D2-76A8-21FD-77674FA1C7BD}"/>
              </a:ext>
            </a:extLst>
          </p:cNvPr>
          <p:cNvSpPr/>
          <p:nvPr/>
        </p:nvSpPr>
        <p:spPr>
          <a:xfrm>
            <a:off x="8015390" y="2095500"/>
            <a:ext cx="3338410" cy="3886200"/>
          </a:xfrm>
          <a:prstGeom prst="rect">
            <a:avLst/>
          </a:prstGeom>
          <a:solidFill>
            <a:srgbClr val="F3F5E0"/>
          </a:solidFill>
          <a:ln>
            <a:noFill/>
          </a:ln>
        </p:spPr>
        <p:style>
          <a:lnRef idx="2">
            <a:schemeClr val="accent1">
              <a:shade val="50000"/>
            </a:schemeClr>
          </a:lnRef>
          <a:fillRef idx="1">
            <a:schemeClr val="accent1"/>
          </a:fillRef>
          <a:effectRef idx="0">
            <a:schemeClr val="accent1"/>
          </a:effectRef>
          <a:fontRef idx="minor">
            <a:schemeClr val="lt1"/>
          </a:fontRef>
        </p:style>
        <p:txBody>
          <a:bodyPr tIns="594360" rtlCol="0" anchor="t"/>
          <a:lstStyle/>
          <a:p>
            <a:pPr>
              <a:spcBef>
                <a:spcPts val="600"/>
              </a:spcBef>
            </a:pPr>
            <a:r>
              <a:rPr lang="en-GB" dirty="0">
                <a:solidFill>
                  <a:srgbClr val="1B1B1B"/>
                </a:solidFill>
              </a:rPr>
              <a:t>No penalties for economic benefit associated with delayed capital expenditures or with unfair competitive advantage will be assessed against the new owner if the violations are corrected in accordance with the Audit Policy (historically economic benefit penalties not assessed for TSCA violations)</a:t>
            </a:r>
          </a:p>
        </p:txBody>
      </p:sp>
      <p:sp>
        <p:nvSpPr>
          <p:cNvPr id="12" name="Oval 11">
            <a:extLst>
              <a:ext uri="{FF2B5EF4-FFF2-40B4-BE49-F238E27FC236}">
                <a16:creationId xmlns:a16="http://schemas.microsoft.com/office/drawing/2014/main" id="{B42A0A09-BA34-917B-C6A6-39A0D51B5497}"/>
              </a:ext>
            </a:extLst>
          </p:cNvPr>
          <p:cNvSpPr/>
          <p:nvPr/>
        </p:nvSpPr>
        <p:spPr>
          <a:xfrm>
            <a:off x="2164505" y="1625600"/>
            <a:ext cx="914400" cy="914400"/>
          </a:xfrm>
          <a:prstGeom prst="ellipse">
            <a:avLst/>
          </a:prstGeom>
          <a:solidFill>
            <a:srgbClr val="B4BD3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D6E1079E-8F66-44BE-791D-A60D2A9CFD50}"/>
              </a:ext>
            </a:extLst>
          </p:cNvPr>
          <p:cNvSpPr/>
          <p:nvPr/>
        </p:nvSpPr>
        <p:spPr>
          <a:xfrm>
            <a:off x="5695950" y="1625600"/>
            <a:ext cx="914400" cy="914400"/>
          </a:xfrm>
          <a:prstGeom prst="ellipse">
            <a:avLst/>
          </a:prstGeom>
          <a:solidFill>
            <a:srgbClr val="B4BD3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C4D9C6E6-F564-FB30-1765-A99DCD77E18D}"/>
              </a:ext>
            </a:extLst>
          </p:cNvPr>
          <p:cNvSpPr/>
          <p:nvPr/>
        </p:nvSpPr>
        <p:spPr>
          <a:xfrm>
            <a:off x="9227395" y="1625600"/>
            <a:ext cx="914400" cy="914400"/>
          </a:xfrm>
          <a:prstGeom prst="ellipse">
            <a:avLst/>
          </a:prstGeom>
          <a:solidFill>
            <a:srgbClr val="B4BD3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Graphic 19">
            <a:extLst>
              <a:ext uri="{FF2B5EF4-FFF2-40B4-BE49-F238E27FC236}">
                <a16:creationId xmlns:a16="http://schemas.microsoft.com/office/drawing/2014/main" id="{809696FA-4AEE-264C-3DCC-B84BE1ABB3C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41459" y="1871109"/>
            <a:ext cx="423382" cy="423382"/>
          </a:xfrm>
          <a:prstGeom prst="rect">
            <a:avLst/>
          </a:prstGeom>
        </p:spPr>
      </p:pic>
      <p:pic>
        <p:nvPicPr>
          <p:cNvPr id="22" name="Graphic 21">
            <a:extLst>
              <a:ext uri="{FF2B5EF4-FFF2-40B4-BE49-F238E27FC236}">
                <a16:creationId xmlns:a16="http://schemas.microsoft.com/office/drawing/2014/main" id="{1E227D93-1672-5526-D5B7-3F5E32B2B6C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474283" y="1872488"/>
            <a:ext cx="420624" cy="420624"/>
          </a:xfrm>
          <a:prstGeom prst="rect">
            <a:avLst/>
          </a:prstGeom>
        </p:spPr>
      </p:pic>
      <p:pic>
        <p:nvPicPr>
          <p:cNvPr id="24" name="Graphic 23">
            <a:extLst>
              <a:ext uri="{FF2B5EF4-FFF2-40B4-BE49-F238E27FC236}">
                <a16:creationId xmlns:a16="http://schemas.microsoft.com/office/drawing/2014/main" id="{D3A59E97-4E84-BA4A-3496-0005464230E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369292" y="1851174"/>
            <a:ext cx="504827" cy="463253"/>
          </a:xfrm>
          <a:prstGeom prst="rect">
            <a:avLst/>
          </a:prstGeom>
        </p:spPr>
      </p:pic>
    </p:spTree>
    <p:extLst>
      <p:ext uri="{BB962C8B-B14F-4D97-AF65-F5344CB8AC3E}">
        <p14:creationId xmlns:p14="http://schemas.microsoft.com/office/powerpoint/2010/main" val="11157706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F9DEB02E-357D-E34D-C43E-BFFD812C9EB1}"/>
              </a:ext>
            </a:extLst>
          </p:cNvPr>
          <p:cNvGraphicFramePr>
            <a:graphicFrameLocks noChangeAspect="1"/>
          </p:cNvGraphicFramePr>
          <p:nvPr>
            <p:custDataLst>
              <p:tags r:id="rId1"/>
            </p:custDataLst>
            <p:extLst>
              <p:ext uri="{D42A27DB-BD31-4B8C-83A1-F6EECF244321}">
                <p14:modId xmlns:p14="http://schemas.microsoft.com/office/powerpoint/2010/main" val="19589319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6" name="think-cell data - do not delete" hidden="1">
                        <a:extLst>
                          <a:ext uri="{FF2B5EF4-FFF2-40B4-BE49-F238E27FC236}">
                            <a16:creationId xmlns:a16="http://schemas.microsoft.com/office/drawing/2014/main" id="{F9DEB02E-357D-E34D-C43E-BFFD812C9EB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BD97CAB3-A278-0DC7-8A51-DF5B89C85371}"/>
              </a:ext>
            </a:extLst>
          </p:cNvPr>
          <p:cNvSpPr>
            <a:spLocks noGrp="1"/>
          </p:cNvSpPr>
          <p:nvPr>
            <p:ph type="title"/>
          </p:nvPr>
        </p:nvSpPr>
        <p:spPr/>
        <p:txBody>
          <a:bodyPr vert="horz" lIns="91440" tIns="45720" rIns="91440" bIns="45720" rtlCol="0" anchor="ctr">
            <a:normAutofit/>
          </a:bodyPr>
          <a:lstStyle/>
          <a:p>
            <a:r>
              <a:rPr lang="en-US" sz="4000" dirty="0"/>
              <a:t>New Owner Policy and TSCA Audits	</a:t>
            </a:r>
          </a:p>
        </p:txBody>
      </p:sp>
      <p:sp>
        <p:nvSpPr>
          <p:cNvPr id="4" name="Slide Number Placeholder 3">
            <a:extLst>
              <a:ext uri="{FF2B5EF4-FFF2-40B4-BE49-F238E27FC236}">
                <a16:creationId xmlns:a16="http://schemas.microsoft.com/office/drawing/2014/main" id="{B44F0EA7-CAAB-CFEC-0E52-E988A5F2675B}"/>
              </a:ext>
            </a:extLst>
          </p:cNvPr>
          <p:cNvSpPr>
            <a:spLocks noGrp="1"/>
          </p:cNvSpPr>
          <p:nvPr>
            <p:ph type="sldNum" sz="quarter" idx="12"/>
          </p:nvPr>
        </p:nvSpPr>
        <p:spPr/>
        <p:txBody>
          <a:bodyPr/>
          <a:lstStyle/>
          <a:p>
            <a:fld id="{799D8CAA-0D91-4F88-86F2-5F19090A4E2C}" type="slidenum">
              <a:rPr lang="en-US" smtClean="0"/>
              <a:pPr/>
              <a:t>15</a:t>
            </a:fld>
            <a:endParaRPr lang="en-US" dirty="0"/>
          </a:p>
        </p:txBody>
      </p:sp>
      <p:sp>
        <p:nvSpPr>
          <p:cNvPr id="12" name="Rectangle: Rounded Corners 11">
            <a:extLst>
              <a:ext uri="{FF2B5EF4-FFF2-40B4-BE49-F238E27FC236}">
                <a16:creationId xmlns:a16="http://schemas.microsoft.com/office/drawing/2014/main" id="{EF5229D0-69C7-689C-761C-DD8E25DD2E7D}"/>
              </a:ext>
            </a:extLst>
          </p:cNvPr>
          <p:cNvSpPr/>
          <p:nvPr/>
        </p:nvSpPr>
        <p:spPr>
          <a:xfrm>
            <a:off x="4143375" y="1790700"/>
            <a:ext cx="7210425" cy="1213774"/>
          </a:xfrm>
          <a:prstGeom prst="roundRect">
            <a:avLst>
              <a:gd name="adj" fmla="val 50000"/>
            </a:avLst>
          </a:prstGeom>
          <a:solidFill>
            <a:srgbClr val="F3F5E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r>
              <a:rPr lang="en-US" b="1" dirty="0">
                <a:solidFill>
                  <a:schemeClr val="tx1"/>
                </a:solidFill>
              </a:rPr>
              <a:t>Getting a clean baseline </a:t>
            </a:r>
          </a:p>
          <a:p>
            <a:pPr marL="228600" lvl="1" indent="-228600" defTabSz="914400">
              <a:lnSpc>
                <a:spcPct val="90000"/>
              </a:lnSpc>
              <a:buClr>
                <a:schemeClr val="accent6">
                  <a:lumMod val="75000"/>
                </a:schemeClr>
              </a:buClr>
              <a:buFont typeface="Arial" panose="020B0604020202020204" pitchFamily="34" charset="0"/>
              <a:buChar char="•"/>
            </a:pPr>
            <a:r>
              <a:rPr lang="en-US" dirty="0">
                <a:solidFill>
                  <a:schemeClr val="tx1"/>
                </a:solidFill>
              </a:rPr>
              <a:t>It will take some time to identify and correct noncompliance</a:t>
            </a:r>
          </a:p>
        </p:txBody>
      </p:sp>
      <p:sp>
        <p:nvSpPr>
          <p:cNvPr id="13" name="Rectangle: Rounded Corners 12">
            <a:extLst>
              <a:ext uri="{FF2B5EF4-FFF2-40B4-BE49-F238E27FC236}">
                <a16:creationId xmlns:a16="http://schemas.microsoft.com/office/drawing/2014/main" id="{12280A00-CC53-58D1-6E52-3E2B792235F2}"/>
              </a:ext>
            </a:extLst>
          </p:cNvPr>
          <p:cNvSpPr/>
          <p:nvPr/>
        </p:nvSpPr>
        <p:spPr>
          <a:xfrm>
            <a:off x="4143375" y="3279313"/>
            <a:ext cx="7210425" cy="1213774"/>
          </a:xfrm>
          <a:prstGeom prst="roundRect">
            <a:avLst>
              <a:gd name="adj" fmla="val 50000"/>
            </a:avLst>
          </a:prstGeom>
          <a:solidFill>
            <a:srgbClr val="F3F5E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r>
              <a:rPr lang="en-GB" b="1" dirty="0">
                <a:solidFill>
                  <a:schemeClr val="tx1"/>
                </a:solidFill>
              </a:rPr>
              <a:t>Opportunity to seek indemnification from seller for breach of reps and warranties </a:t>
            </a:r>
            <a:endParaRPr lang="en-US" b="1" dirty="0">
              <a:solidFill>
                <a:schemeClr val="tx1"/>
              </a:solidFill>
            </a:endParaRPr>
          </a:p>
          <a:p>
            <a:pPr marL="228600" lvl="1" indent="-228600" defTabSz="914400">
              <a:lnSpc>
                <a:spcPct val="90000"/>
              </a:lnSpc>
              <a:buClr>
                <a:schemeClr val="accent6">
                  <a:lumMod val="75000"/>
                </a:schemeClr>
              </a:buClr>
              <a:buFont typeface="Arial" panose="020B0604020202020204" pitchFamily="34" charset="0"/>
              <a:buChar char="•"/>
            </a:pPr>
            <a:r>
              <a:rPr lang="en-GB" dirty="0">
                <a:solidFill>
                  <a:schemeClr val="tx1"/>
                </a:solidFill>
              </a:rPr>
              <a:t>New owner will have liability from noncompliance until violations are corrected </a:t>
            </a:r>
          </a:p>
        </p:txBody>
      </p:sp>
      <p:sp>
        <p:nvSpPr>
          <p:cNvPr id="14" name="Rectangle: Rounded Corners 13">
            <a:extLst>
              <a:ext uri="{FF2B5EF4-FFF2-40B4-BE49-F238E27FC236}">
                <a16:creationId xmlns:a16="http://schemas.microsoft.com/office/drawing/2014/main" id="{82A7CA12-DBD4-3C11-0199-F9CD48EF10E3}"/>
              </a:ext>
            </a:extLst>
          </p:cNvPr>
          <p:cNvSpPr/>
          <p:nvPr/>
        </p:nvSpPr>
        <p:spPr>
          <a:xfrm>
            <a:off x="4143375" y="4767926"/>
            <a:ext cx="7210425" cy="1213774"/>
          </a:xfrm>
          <a:prstGeom prst="roundRect">
            <a:avLst>
              <a:gd name="adj" fmla="val 50000"/>
            </a:avLst>
          </a:prstGeom>
          <a:solidFill>
            <a:srgbClr val="F3F5E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r>
              <a:rPr lang="en-GB" b="1" dirty="0">
                <a:solidFill>
                  <a:schemeClr val="tx1"/>
                </a:solidFill>
              </a:rPr>
              <a:t>Opportunity to submit claim to insurance carrier for deal</a:t>
            </a:r>
          </a:p>
        </p:txBody>
      </p:sp>
      <p:sp>
        <p:nvSpPr>
          <p:cNvPr id="9" name="Oval 8">
            <a:extLst>
              <a:ext uri="{FF2B5EF4-FFF2-40B4-BE49-F238E27FC236}">
                <a16:creationId xmlns:a16="http://schemas.microsoft.com/office/drawing/2014/main" id="{65ECDAC1-F6D7-E745-8B58-BF66F65F083A}"/>
              </a:ext>
            </a:extLst>
          </p:cNvPr>
          <p:cNvSpPr/>
          <p:nvPr/>
        </p:nvSpPr>
        <p:spPr>
          <a:xfrm>
            <a:off x="952500" y="2947987"/>
            <a:ext cx="1876425" cy="1876425"/>
          </a:xfrm>
          <a:prstGeom prst="ellipse">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a:p>
            <a:pPr algn="ctr"/>
            <a:endParaRPr lang="en-US" sz="2000" b="1" dirty="0"/>
          </a:p>
          <a:p>
            <a:pPr algn="ctr"/>
            <a:r>
              <a:rPr lang="en-US" sz="2000" b="1" dirty="0"/>
              <a:t>Benefits</a:t>
            </a:r>
          </a:p>
        </p:txBody>
      </p:sp>
      <p:pic>
        <p:nvPicPr>
          <p:cNvPr id="11" name="Graphic 10">
            <a:extLst>
              <a:ext uri="{FF2B5EF4-FFF2-40B4-BE49-F238E27FC236}">
                <a16:creationId xmlns:a16="http://schemas.microsoft.com/office/drawing/2014/main" id="{769FD80E-8EBE-EBE8-6AC7-2CA723215E1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43037" y="3342481"/>
            <a:ext cx="895350" cy="581025"/>
          </a:xfrm>
          <a:prstGeom prst="rect">
            <a:avLst/>
          </a:prstGeom>
        </p:spPr>
      </p:pic>
      <p:sp>
        <p:nvSpPr>
          <p:cNvPr id="15" name="Oval 14">
            <a:extLst>
              <a:ext uri="{FF2B5EF4-FFF2-40B4-BE49-F238E27FC236}">
                <a16:creationId xmlns:a16="http://schemas.microsoft.com/office/drawing/2014/main" id="{42D22C6C-0BD7-8692-8413-E4D2BC8A61A2}"/>
              </a:ext>
            </a:extLst>
          </p:cNvPr>
          <p:cNvSpPr/>
          <p:nvPr/>
        </p:nvSpPr>
        <p:spPr>
          <a:xfrm>
            <a:off x="2338387" y="2992040"/>
            <a:ext cx="381000" cy="381000"/>
          </a:xfrm>
          <a:prstGeom prst="ellipse">
            <a:avLst/>
          </a:prstGeom>
          <a:solidFill>
            <a:srgbClr val="B0BB3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1</a:t>
            </a:r>
          </a:p>
        </p:txBody>
      </p:sp>
      <p:sp>
        <p:nvSpPr>
          <p:cNvPr id="16" name="Oval 15">
            <a:extLst>
              <a:ext uri="{FF2B5EF4-FFF2-40B4-BE49-F238E27FC236}">
                <a16:creationId xmlns:a16="http://schemas.microsoft.com/office/drawing/2014/main" id="{D1D7BDC1-BD6C-7436-6C63-EF21D93ABF3B}"/>
              </a:ext>
            </a:extLst>
          </p:cNvPr>
          <p:cNvSpPr/>
          <p:nvPr/>
        </p:nvSpPr>
        <p:spPr>
          <a:xfrm>
            <a:off x="2638424" y="3695699"/>
            <a:ext cx="381000" cy="381000"/>
          </a:xfrm>
          <a:prstGeom prst="ellipse">
            <a:avLst/>
          </a:prstGeom>
          <a:solidFill>
            <a:srgbClr val="B0BB3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2</a:t>
            </a:r>
          </a:p>
        </p:txBody>
      </p:sp>
      <p:sp>
        <p:nvSpPr>
          <p:cNvPr id="17" name="Oval 16">
            <a:extLst>
              <a:ext uri="{FF2B5EF4-FFF2-40B4-BE49-F238E27FC236}">
                <a16:creationId xmlns:a16="http://schemas.microsoft.com/office/drawing/2014/main" id="{DEB25509-B119-B28F-8C0C-8C75B5A5E028}"/>
              </a:ext>
            </a:extLst>
          </p:cNvPr>
          <p:cNvSpPr/>
          <p:nvPr/>
        </p:nvSpPr>
        <p:spPr>
          <a:xfrm>
            <a:off x="2333624" y="4399359"/>
            <a:ext cx="381000" cy="381000"/>
          </a:xfrm>
          <a:prstGeom prst="ellipse">
            <a:avLst/>
          </a:prstGeom>
          <a:solidFill>
            <a:srgbClr val="B0BB3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3</a:t>
            </a:r>
          </a:p>
        </p:txBody>
      </p:sp>
      <p:cxnSp>
        <p:nvCxnSpPr>
          <p:cNvPr id="22" name="Connector: Elbow 21">
            <a:extLst>
              <a:ext uri="{FF2B5EF4-FFF2-40B4-BE49-F238E27FC236}">
                <a16:creationId xmlns:a16="http://schemas.microsoft.com/office/drawing/2014/main" id="{EC743E98-0816-F001-BFC5-BB9868CA15D3}"/>
              </a:ext>
            </a:extLst>
          </p:cNvPr>
          <p:cNvCxnSpPr>
            <a:cxnSpLocks/>
            <a:stCxn id="37" idx="6"/>
            <a:endCxn id="12" idx="1"/>
          </p:cNvCxnSpPr>
          <p:nvPr/>
        </p:nvCxnSpPr>
        <p:spPr>
          <a:xfrm flipV="1">
            <a:off x="2757485" y="2397587"/>
            <a:ext cx="1385890" cy="784953"/>
          </a:xfrm>
          <a:prstGeom prst="bentConnector3">
            <a:avLst/>
          </a:prstGeom>
          <a:ln w="6350">
            <a:solidFill>
              <a:schemeClr val="bg1">
                <a:lumMod val="7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23" name="Connector: Elbow 22">
            <a:extLst>
              <a:ext uri="{FF2B5EF4-FFF2-40B4-BE49-F238E27FC236}">
                <a16:creationId xmlns:a16="http://schemas.microsoft.com/office/drawing/2014/main" id="{44DCD8B4-1B41-BF3C-0D55-7E86B341D3C0}"/>
              </a:ext>
            </a:extLst>
          </p:cNvPr>
          <p:cNvCxnSpPr>
            <a:cxnSpLocks/>
            <a:stCxn id="34" idx="6"/>
            <a:endCxn id="13" idx="1"/>
          </p:cNvCxnSpPr>
          <p:nvPr/>
        </p:nvCxnSpPr>
        <p:spPr>
          <a:xfrm>
            <a:off x="3057522" y="3886199"/>
            <a:ext cx="1085853" cy="1"/>
          </a:xfrm>
          <a:prstGeom prst="bentConnector3">
            <a:avLst/>
          </a:prstGeom>
          <a:ln w="6350">
            <a:solidFill>
              <a:schemeClr val="bg1">
                <a:lumMod val="7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27" name="Connector: Elbow 26">
            <a:extLst>
              <a:ext uri="{FF2B5EF4-FFF2-40B4-BE49-F238E27FC236}">
                <a16:creationId xmlns:a16="http://schemas.microsoft.com/office/drawing/2014/main" id="{D252A074-0954-C052-6C5E-7243D1A1D6F6}"/>
              </a:ext>
            </a:extLst>
          </p:cNvPr>
          <p:cNvCxnSpPr>
            <a:cxnSpLocks/>
            <a:stCxn id="35" idx="6"/>
            <a:endCxn id="14" idx="1"/>
          </p:cNvCxnSpPr>
          <p:nvPr/>
        </p:nvCxnSpPr>
        <p:spPr>
          <a:xfrm>
            <a:off x="2752722" y="4589859"/>
            <a:ext cx="1390653" cy="784954"/>
          </a:xfrm>
          <a:prstGeom prst="bentConnector3">
            <a:avLst/>
          </a:prstGeom>
          <a:ln w="6350">
            <a:solidFill>
              <a:schemeClr val="bg1">
                <a:lumMod val="7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34" name="Oval 33">
            <a:extLst>
              <a:ext uri="{FF2B5EF4-FFF2-40B4-BE49-F238E27FC236}">
                <a16:creationId xmlns:a16="http://schemas.microsoft.com/office/drawing/2014/main" id="{CF7CE987-5EBF-C95F-3DB4-EA5B93F3DADD}"/>
              </a:ext>
            </a:extLst>
          </p:cNvPr>
          <p:cNvSpPr/>
          <p:nvPr/>
        </p:nvSpPr>
        <p:spPr>
          <a:xfrm>
            <a:off x="2676522" y="3695699"/>
            <a:ext cx="381000" cy="381000"/>
          </a:xfrm>
          <a:prstGeom prst="ellipse">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35" name="Oval 34">
            <a:extLst>
              <a:ext uri="{FF2B5EF4-FFF2-40B4-BE49-F238E27FC236}">
                <a16:creationId xmlns:a16="http://schemas.microsoft.com/office/drawing/2014/main" id="{F56DE059-46DA-0AF4-DC94-D330D9B58835}"/>
              </a:ext>
            </a:extLst>
          </p:cNvPr>
          <p:cNvSpPr/>
          <p:nvPr/>
        </p:nvSpPr>
        <p:spPr>
          <a:xfrm>
            <a:off x="2371722" y="4399359"/>
            <a:ext cx="381000" cy="381000"/>
          </a:xfrm>
          <a:prstGeom prst="ellipse">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37" name="Oval 36">
            <a:extLst>
              <a:ext uri="{FF2B5EF4-FFF2-40B4-BE49-F238E27FC236}">
                <a16:creationId xmlns:a16="http://schemas.microsoft.com/office/drawing/2014/main" id="{AD626013-1199-4F64-A219-0CBB56DC619C}"/>
              </a:ext>
            </a:extLst>
          </p:cNvPr>
          <p:cNvSpPr/>
          <p:nvPr/>
        </p:nvSpPr>
        <p:spPr>
          <a:xfrm>
            <a:off x="2376485" y="2992040"/>
            <a:ext cx="381000" cy="381000"/>
          </a:xfrm>
          <a:prstGeom prst="ellipse">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Tree>
    <p:extLst>
      <p:ext uri="{BB962C8B-B14F-4D97-AF65-F5344CB8AC3E}">
        <p14:creationId xmlns:p14="http://schemas.microsoft.com/office/powerpoint/2010/main" val="31648564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73E01C8A-7EDE-BB74-3AA0-56C52EF56AA8}"/>
              </a:ext>
            </a:extLst>
          </p:cNvPr>
          <p:cNvGraphicFramePr>
            <a:graphicFrameLocks noChangeAspect="1"/>
          </p:cNvGraphicFramePr>
          <p:nvPr>
            <p:custDataLst>
              <p:tags r:id="rId1"/>
            </p:custDataLst>
            <p:extLst>
              <p:ext uri="{D42A27DB-BD31-4B8C-83A1-F6EECF244321}">
                <p14:modId xmlns:p14="http://schemas.microsoft.com/office/powerpoint/2010/main" val="38969059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5" name="think-cell data - do not delete" hidden="1">
                        <a:extLst>
                          <a:ext uri="{FF2B5EF4-FFF2-40B4-BE49-F238E27FC236}">
                            <a16:creationId xmlns:a16="http://schemas.microsoft.com/office/drawing/2014/main" id="{73E01C8A-7EDE-BB74-3AA0-56C52EF56AA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DBE2C66-505F-4D7D-A61B-D4EC2C24D3E7}"/>
              </a:ext>
            </a:extLst>
          </p:cNvPr>
          <p:cNvSpPr>
            <a:spLocks noGrp="1"/>
          </p:cNvSpPr>
          <p:nvPr>
            <p:ph type="title"/>
          </p:nvPr>
        </p:nvSpPr>
        <p:spPr/>
        <p:txBody>
          <a:bodyPr vert="horz">
            <a:normAutofit/>
          </a:bodyPr>
          <a:lstStyle/>
          <a:p>
            <a:r>
              <a:rPr lang="en-US" sz="4000" dirty="0"/>
              <a:t>Benefits of TSCA Audits</a:t>
            </a:r>
          </a:p>
        </p:txBody>
      </p:sp>
      <p:sp>
        <p:nvSpPr>
          <p:cNvPr id="4" name="Slide Number Placeholder 3">
            <a:extLst>
              <a:ext uri="{FF2B5EF4-FFF2-40B4-BE49-F238E27FC236}">
                <a16:creationId xmlns:a16="http://schemas.microsoft.com/office/drawing/2014/main" id="{95F2DDBC-C3CE-440F-B7D9-556B64A41763}"/>
              </a:ext>
            </a:extLst>
          </p:cNvPr>
          <p:cNvSpPr>
            <a:spLocks noGrp="1"/>
          </p:cNvSpPr>
          <p:nvPr>
            <p:ph type="sldNum" sz="quarter" idx="12"/>
          </p:nvPr>
        </p:nvSpPr>
        <p:spPr/>
        <p:txBody>
          <a:bodyPr/>
          <a:lstStyle/>
          <a:p>
            <a:fld id="{799D8CAA-0D91-4F88-86F2-5F19090A4E2C}" type="slidenum">
              <a:rPr lang="en-US" smtClean="0"/>
              <a:t>16</a:t>
            </a:fld>
            <a:endParaRPr lang="en-US"/>
          </a:p>
        </p:txBody>
      </p:sp>
      <p:sp>
        <p:nvSpPr>
          <p:cNvPr id="9" name="Hexagon 8">
            <a:extLst>
              <a:ext uri="{FF2B5EF4-FFF2-40B4-BE49-F238E27FC236}">
                <a16:creationId xmlns:a16="http://schemas.microsoft.com/office/drawing/2014/main" id="{30A776A6-74ED-838A-545C-A8FF99365DB7}"/>
              </a:ext>
            </a:extLst>
          </p:cNvPr>
          <p:cNvSpPr/>
          <p:nvPr/>
        </p:nvSpPr>
        <p:spPr>
          <a:xfrm>
            <a:off x="952500" y="2228849"/>
            <a:ext cx="1969131" cy="1697527"/>
          </a:xfrm>
          <a:prstGeom prst="hexagon">
            <a:avLst/>
          </a:prstGeom>
          <a:solidFill>
            <a:srgbClr val="F3F5E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50">
                <a:solidFill>
                  <a:schemeClr val="tx1"/>
                </a:solidFill>
              </a:rPr>
              <a:t>Opportunity to return to compliance without worrying about enforcement</a:t>
            </a:r>
            <a:endParaRPr lang="en-US" sz="1450" dirty="0">
              <a:solidFill>
                <a:schemeClr val="tx1"/>
              </a:solidFill>
            </a:endParaRPr>
          </a:p>
        </p:txBody>
      </p:sp>
      <p:sp>
        <p:nvSpPr>
          <p:cNvPr id="10" name="Hexagon 9">
            <a:extLst>
              <a:ext uri="{FF2B5EF4-FFF2-40B4-BE49-F238E27FC236}">
                <a16:creationId xmlns:a16="http://schemas.microsoft.com/office/drawing/2014/main" id="{E2C511A8-937C-68D2-EEB4-2928C042334A}"/>
              </a:ext>
            </a:extLst>
          </p:cNvPr>
          <p:cNvSpPr/>
          <p:nvPr/>
        </p:nvSpPr>
        <p:spPr>
          <a:xfrm>
            <a:off x="2638934" y="3140975"/>
            <a:ext cx="1969131" cy="1697527"/>
          </a:xfrm>
          <a:prstGeom prst="hexagon">
            <a:avLst/>
          </a:prstGeom>
          <a:solidFill>
            <a:srgbClr val="A8C257">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50">
                <a:solidFill>
                  <a:schemeClr val="tx1"/>
                </a:solidFill>
              </a:rPr>
              <a:t>Ensuring products in commerce are lawful</a:t>
            </a:r>
            <a:endParaRPr lang="en-US" sz="1450" dirty="0">
              <a:solidFill>
                <a:schemeClr val="tx1"/>
              </a:solidFill>
            </a:endParaRPr>
          </a:p>
        </p:txBody>
      </p:sp>
      <p:sp>
        <p:nvSpPr>
          <p:cNvPr id="11" name="Hexagon 10">
            <a:extLst>
              <a:ext uri="{FF2B5EF4-FFF2-40B4-BE49-F238E27FC236}">
                <a16:creationId xmlns:a16="http://schemas.microsoft.com/office/drawing/2014/main" id="{4FE11D37-3648-5AFC-833F-D5C42C41CCBC}"/>
              </a:ext>
            </a:extLst>
          </p:cNvPr>
          <p:cNvSpPr/>
          <p:nvPr/>
        </p:nvSpPr>
        <p:spPr>
          <a:xfrm>
            <a:off x="4325368" y="2228849"/>
            <a:ext cx="1969131" cy="1697527"/>
          </a:xfrm>
          <a:prstGeom prst="hexagon">
            <a:avLst/>
          </a:prstGeom>
          <a:solidFill>
            <a:srgbClr val="F3F5E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50">
                <a:solidFill>
                  <a:schemeClr val="tx1"/>
                </a:solidFill>
              </a:rPr>
              <a:t>Civil penalty mitigation </a:t>
            </a:r>
            <a:endParaRPr lang="en-US" sz="1450" dirty="0">
              <a:solidFill>
                <a:schemeClr val="tx1"/>
              </a:solidFill>
            </a:endParaRPr>
          </a:p>
        </p:txBody>
      </p:sp>
      <p:sp>
        <p:nvSpPr>
          <p:cNvPr id="12" name="Hexagon 11">
            <a:extLst>
              <a:ext uri="{FF2B5EF4-FFF2-40B4-BE49-F238E27FC236}">
                <a16:creationId xmlns:a16="http://schemas.microsoft.com/office/drawing/2014/main" id="{F36AE13D-C57C-B194-F117-E9EE0CEB5E38}"/>
              </a:ext>
            </a:extLst>
          </p:cNvPr>
          <p:cNvSpPr/>
          <p:nvPr/>
        </p:nvSpPr>
        <p:spPr>
          <a:xfrm>
            <a:off x="6011802" y="3140975"/>
            <a:ext cx="1969131" cy="1697527"/>
          </a:xfrm>
          <a:prstGeom prst="hexagon">
            <a:avLst/>
          </a:prstGeom>
          <a:solidFill>
            <a:srgbClr val="A8C257">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50" dirty="0">
                <a:solidFill>
                  <a:schemeClr val="tx1"/>
                </a:solidFill>
              </a:rPr>
              <a:t>Reducing the likelihood of criminal prosecution</a:t>
            </a:r>
          </a:p>
        </p:txBody>
      </p:sp>
      <p:sp>
        <p:nvSpPr>
          <p:cNvPr id="14" name="Hexagon 13">
            <a:extLst>
              <a:ext uri="{FF2B5EF4-FFF2-40B4-BE49-F238E27FC236}">
                <a16:creationId xmlns:a16="http://schemas.microsoft.com/office/drawing/2014/main" id="{3583F764-A325-695D-4742-5B85EDE091FE}"/>
              </a:ext>
            </a:extLst>
          </p:cNvPr>
          <p:cNvSpPr/>
          <p:nvPr/>
        </p:nvSpPr>
        <p:spPr>
          <a:xfrm>
            <a:off x="9384669" y="3140975"/>
            <a:ext cx="1969131" cy="1697527"/>
          </a:xfrm>
          <a:prstGeom prst="hexagon">
            <a:avLst/>
          </a:prstGeom>
          <a:solidFill>
            <a:srgbClr val="A8C257">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600" dirty="0">
                <a:solidFill>
                  <a:schemeClr val="tx1"/>
                </a:solidFill>
              </a:rPr>
              <a:t>Great opportunity for a new management (NOP)</a:t>
            </a:r>
          </a:p>
        </p:txBody>
      </p:sp>
      <p:sp>
        <p:nvSpPr>
          <p:cNvPr id="16" name="Hexagon 15">
            <a:extLst>
              <a:ext uri="{FF2B5EF4-FFF2-40B4-BE49-F238E27FC236}">
                <a16:creationId xmlns:a16="http://schemas.microsoft.com/office/drawing/2014/main" id="{43421901-27A8-025F-9DB2-EAC67C8519F9}"/>
              </a:ext>
            </a:extLst>
          </p:cNvPr>
          <p:cNvSpPr/>
          <p:nvPr/>
        </p:nvSpPr>
        <p:spPr>
          <a:xfrm>
            <a:off x="7698236" y="4120663"/>
            <a:ext cx="1969131" cy="1697527"/>
          </a:xfrm>
          <a:prstGeom prst="hexagon">
            <a:avLst/>
          </a:prstGeom>
          <a:solidFill>
            <a:srgbClr val="F3F5E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50" dirty="0">
                <a:solidFill>
                  <a:schemeClr val="tx1"/>
                </a:solidFill>
              </a:rPr>
              <a:t>Substantiating “systematic discovery” through audits is easier than through a CMS</a:t>
            </a:r>
          </a:p>
        </p:txBody>
      </p:sp>
    </p:spTree>
    <p:extLst>
      <p:ext uri="{BB962C8B-B14F-4D97-AF65-F5344CB8AC3E}">
        <p14:creationId xmlns:p14="http://schemas.microsoft.com/office/powerpoint/2010/main" val="9918905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ED7F05F7-3738-8857-F3A4-AB525D93F47D}"/>
              </a:ext>
            </a:extLst>
          </p:cNvPr>
          <p:cNvGraphicFramePr>
            <a:graphicFrameLocks noChangeAspect="1"/>
          </p:cNvGraphicFramePr>
          <p:nvPr>
            <p:custDataLst>
              <p:tags r:id="rId1"/>
            </p:custDataLst>
            <p:extLst>
              <p:ext uri="{D42A27DB-BD31-4B8C-83A1-F6EECF244321}">
                <p14:modId xmlns:p14="http://schemas.microsoft.com/office/powerpoint/2010/main" val="13994777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5" name="think-cell data - do not delete" hidden="1">
                        <a:extLst>
                          <a:ext uri="{FF2B5EF4-FFF2-40B4-BE49-F238E27FC236}">
                            <a16:creationId xmlns:a16="http://schemas.microsoft.com/office/drawing/2014/main" id="{ED7F05F7-3738-8857-F3A4-AB525D93F4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DBE2C66-505F-4D7D-A61B-D4EC2C24D3E7}"/>
              </a:ext>
            </a:extLst>
          </p:cNvPr>
          <p:cNvSpPr>
            <a:spLocks noGrp="1"/>
          </p:cNvSpPr>
          <p:nvPr>
            <p:ph type="title"/>
          </p:nvPr>
        </p:nvSpPr>
        <p:spPr/>
        <p:txBody>
          <a:bodyPr vert="horz" lIns="91440" tIns="45720" rIns="91440" bIns="45720" rtlCol="0" anchor="ctr">
            <a:normAutofit/>
          </a:bodyPr>
          <a:lstStyle/>
          <a:p>
            <a:r>
              <a:rPr lang="en-US" sz="4000" dirty="0"/>
              <a:t>Risks of Audits</a:t>
            </a:r>
          </a:p>
        </p:txBody>
      </p:sp>
      <p:sp>
        <p:nvSpPr>
          <p:cNvPr id="4" name="Slide Number Placeholder 3">
            <a:extLst>
              <a:ext uri="{FF2B5EF4-FFF2-40B4-BE49-F238E27FC236}">
                <a16:creationId xmlns:a16="http://schemas.microsoft.com/office/drawing/2014/main" id="{95F2DDBC-C3CE-440F-B7D9-556B64A41763}"/>
              </a:ext>
            </a:extLst>
          </p:cNvPr>
          <p:cNvSpPr>
            <a:spLocks noGrp="1"/>
          </p:cNvSpPr>
          <p:nvPr>
            <p:ph type="sldNum" sz="quarter" idx="12"/>
          </p:nvPr>
        </p:nvSpPr>
        <p:spPr/>
        <p:txBody>
          <a:bodyPr/>
          <a:lstStyle/>
          <a:p>
            <a:fld id="{799D8CAA-0D91-4F88-86F2-5F19090A4E2C}" type="slidenum">
              <a:rPr lang="en-US" smtClean="0"/>
              <a:t>17</a:t>
            </a:fld>
            <a:endParaRPr lang="en-US"/>
          </a:p>
        </p:txBody>
      </p:sp>
      <p:sp>
        <p:nvSpPr>
          <p:cNvPr id="7" name="Rectangle 6">
            <a:extLst>
              <a:ext uri="{FF2B5EF4-FFF2-40B4-BE49-F238E27FC236}">
                <a16:creationId xmlns:a16="http://schemas.microsoft.com/office/drawing/2014/main" id="{64EC617F-2E01-97B0-0AF2-B10826F1D599}"/>
              </a:ext>
            </a:extLst>
          </p:cNvPr>
          <p:cNvSpPr/>
          <p:nvPr/>
        </p:nvSpPr>
        <p:spPr>
          <a:xfrm>
            <a:off x="7348675" y="2942834"/>
            <a:ext cx="1873070" cy="26864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spcAft>
                <a:spcPts val="600"/>
              </a:spcAft>
            </a:pPr>
            <a:r>
              <a:rPr lang="en-GB" dirty="0">
                <a:solidFill>
                  <a:schemeClr val="tx1"/>
                </a:solidFill>
              </a:rPr>
              <a:t>EPA may still perform an inspection during or post-disclosure</a:t>
            </a:r>
          </a:p>
        </p:txBody>
      </p:sp>
      <p:sp>
        <p:nvSpPr>
          <p:cNvPr id="8" name="Rectangle 7">
            <a:extLst>
              <a:ext uri="{FF2B5EF4-FFF2-40B4-BE49-F238E27FC236}">
                <a16:creationId xmlns:a16="http://schemas.microsoft.com/office/drawing/2014/main" id="{B84AE605-C411-119B-C6DB-9B75A2B68E21}"/>
              </a:ext>
            </a:extLst>
          </p:cNvPr>
          <p:cNvSpPr/>
          <p:nvPr/>
        </p:nvSpPr>
        <p:spPr>
          <a:xfrm>
            <a:off x="952501" y="2942834"/>
            <a:ext cx="1873070" cy="26864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spcAft>
                <a:spcPts val="600"/>
              </a:spcAft>
            </a:pPr>
            <a:r>
              <a:rPr lang="en-GB" dirty="0">
                <a:solidFill>
                  <a:schemeClr val="tx1"/>
                </a:solidFill>
              </a:rPr>
              <a:t>Companies may not want to take corrective action because it could be costly or painful</a:t>
            </a:r>
          </a:p>
          <a:p>
            <a:pPr marL="228600" lvl="1" indent="-228600" defTabSz="914400">
              <a:lnSpc>
                <a:spcPct val="90000"/>
              </a:lnSpc>
              <a:spcAft>
                <a:spcPts val="600"/>
              </a:spcAft>
              <a:buClr>
                <a:schemeClr val="accent6">
                  <a:lumMod val="75000"/>
                </a:schemeClr>
              </a:buClr>
              <a:buFont typeface="Arial" panose="020B0604020202020204" pitchFamily="34" charset="0"/>
              <a:buChar char="•"/>
            </a:pPr>
            <a:r>
              <a:rPr lang="en-GB" dirty="0">
                <a:solidFill>
                  <a:schemeClr val="tx1"/>
                </a:solidFill>
              </a:rPr>
              <a:t>Loss of market access while pursuing PMN or SNUN</a:t>
            </a:r>
          </a:p>
        </p:txBody>
      </p:sp>
      <p:sp>
        <p:nvSpPr>
          <p:cNvPr id="9" name="Rectangle 8">
            <a:extLst>
              <a:ext uri="{FF2B5EF4-FFF2-40B4-BE49-F238E27FC236}">
                <a16:creationId xmlns:a16="http://schemas.microsoft.com/office/drawing/2014/main" id="{040B14BC-FA13-29BE-2780-512272B3E088}"/>
              </a:ext>
            </a:extLst>
          </p:cNvPr>
          <p:cNvSpPr/>
          <p:nvPr/>
        </p:nvSpPr>
        <p:spPr>
          <a:xfrm>
            <a:off x="3084559" y="2942834"/>
            <a:ext cx="1873070" cy="26864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spcAft>
                <a:spcPts val="600"/>
              </a:spcAft>
            </a:pPr>
            <a:r>
              <a:rPr lang="en-GB" dirty="0">
                <a:solidFill>
                  <a:schemeClr val="tx1"/>
                </a:solidFill>
              </a:rPr>
              <a:t>Audit Policy is guidance, not the law, not a shield from enforcement</a:t>
            </a:r>
          </a:p>
        </p:txBody>
      </p:sp>
      <p:sp>
        <p:nvSpPr>
          <p:cNvPr id="10" name="Rectangle 9">
            <a:extLst>
              <a:ext uri="{FF2B5EF4-FFF2-40B4-BE49-F238E27FC236}">
                <a16:creationId xmlns:a16="http://schemas.microsoft.com/office/drawing/2014/main" id="{C9D945CE-FFF3-7848-E268-71EF0680A3C4}"/>
              </a:ext>
            </a:extLst>
          </p:cNvPr>
          <p:cNvSpPr/>
          <p:nvPr/>
        </p:nvSpPr>
        <p:spPr>
          <a:xfrm>
            <a:off x="5216617" y="2942834"/>
            <a:ext cx="1873070" cy="26864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spcAft>
                <a:spcPts val="600"/>
              </a:spcAft>
            </a:pPr>
            <a:r>
              <a:rPr lang="en-US" dirty="0">
                <a:solidFill>
                  <a:schemeClr val="tx1"/>
                </a:solidFill>
              </a:rPr>
              <a:t>Violations become public</a:t>
            </a:r>
          </a:p>
        </p:txBody>
      </p:sp>
      <p:sp>
        <p:nvSpPr>
          <p:cNvPr id="11" name="Rectangle 10">
            <a:extLst>
              <a:ext uri="{FF2B5EF4-FFF2-40B4-BE49-F238E27FC236}">
                <a16:creationId xmlns:a16="http://schemas.microsoft.com/office/drawing/2014/main" id="{E6CE0BFA-1DD7-606A-ECF4-DE6B8AFCF2DA}"/>
              </a:ext>
            </a:extLst>
          </p:cNvPr>
          <p:cNvSpPr/>
          <p:nvPr/>
        </p:nvSpPr>
        <p:spPr>
          <a:xfrm>
            <a:off x="9480730" y="2942834"/>
            <a:ext cx="1873070" cy="26864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spcAft>
                <a:spcPts val="600"/>
              </a:spcAft>
            </a:pPr>
            <a:r>
              <a:rPr lang="en-GB" dirty="0">
                <a:solidFill>
                  <a:schemeClr val="tx1"/>
                </a:solidFill>
              </a:rPr>
              <a:t>Audits cost money and time</a:t>
            </a:r>
          </a:p>
        </p:txBody>
      </p:sp>
      <p:cxnSp>
        <p:nvCxnSpPr>
          <p:cNvPr id="14" name="Straight Connector 13">
            <a:extLst>
              <a:ext uri="{FF2B5EF4-FFF2-40B4-BE49-F238E27FC236}">
                <a16:creationId xmlns:a16="http://schemas.microsoft.com/office/drawing/2014/main" id="{2EEB2426-FF73-DABB-F3A2-9C7FC5DC9664}"/>
              </a:ext>
            </a:extLst>
          </p:cNvPr>
          <p:cNvCxnSpPr>
            <a:cxnSpLocks/>
          </p:cNvCxnSpPr>
          <p:nvPr/>
        </p:nvCxnSpPr>
        <p:spPr>
          <a:xfrm>
            <a:off x="2955065" y="2183363"/>
            <a:ext cx="0" cy="34459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5FCE002-70FA-671F-BC93-C5EDB2B87088}"/>
              </a:ext>
            </a:extLst>
          </p:cNvPr>
          <p:cNvCxnSpPr>
            <a:cxnSpLocks/>
          </p:cNvCxnSpPr>
          <p:nvPr/>
        </p:nvCxnSpPr>
        <p:spPr>
          <a:xfrm>
            <a:off x="5087123" y="2183363"/>
            <a:ext cx="0" cy="34459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7D9572A-633B-3B43-FC6A-55AEA73304FD}"/>
              </a:ext>
            </a:extLst>
          </p:cNvPr>
          <p:cNvCxnSpPr>
            <a:cxnSpLocks/>
          </p:cNvCxnSpPr>
          <p:nvPr/>
        </p:nvCxnSpPr>
        <p:spPr>
          <a:xfrm>
            <a:off x="7219181" y="2183363"/>
            <a:ext cx="0" cy="34459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EEEE5CD-50A2-116B-57E7-C9B0E699290B}"/>
              </a:ext>
            </a:extLst>
          </p:cNvPr>
          <p:cNvCxnSpPr>
            <a:cxnSpLocks/>
          </p:cNvCxnSpPr>
          <p:nvPr/>
        </p:nvCxnSpPr>
        <p:spPr>
          <a:xfrm>
            <a:off x="9351239" y="2183363"/>
            <a:ext cx="0" cy="34459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5" name="Graphic 24">
            <a:extLst>
              <a:ext uri="{FF2B5EF4-FFF2-40B4-BE49-F238E27FC236}">
                <a16:creationId xmlns:a16="http://schemas.microsoft.com/office/drawing/2014/main" id="{04A6D676-DA47-C928-DD5E-C760F252AC2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84559" y="2183363"/>
            <a:ext cx="469880" cy="582386"/>
          </a:xfrm>
          <a:prstGeom prst="rect">
            <a:avLst/>
          </a:prstGeom>
        </p:spPr>
      </p:pic>
      <p:pic>
        <p:nvPicPr>
          <p:cNvPr id="27" name="Graphic 26">
            <a:extLst>
              <a:ext uri="{FF2B5EF4-FFF2-40B4-BE49-F238E27FC236}">
                <a16:creationId xmlns:a16="http://schemas.microsoft.com/office/drawing/2014/main" id="{36B1840D-DB91-E309-E0A2-313AC964F7B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216617" y="2183363"/>
            <a:ext cx="485301" cy="585216"/>
          </a:xfrm>
          <a:prstGeom prst="rect">
            <a:avLst/>
          </a:prstGeom>
        </p:spPr>
      </p:pic>
      <p:pic>
        <p:nvPicPr>
          <p:cNvPr id="29" name="Graphic 28">
            <a:extLst>
              <a:ext uri="{FF2B5EF4-FFF2-40B4-BE49-F238E27FC236}">
                <a16:creationId xmlns:a16="http://schemas.microsoft.com/office/drawing/2014/main" id="{4A45D8A9-2C96-9782-13B7-3E122ABDDB2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348675" y="2183363"/>
            <a:ext cx="618186" cy="585216"/>
          </a:xfrm>
          <a:prstGeom prst="rect">
            <a:avLst/>
          </a:prstGeom>
        </p:spPr>
      </p:pic>
      <p:grpSp>
        <p:nvGrpSpPr>
          <p:cNvPr id="35" name="Group 34">
            <a:extLst>
              <a:ext uri="{FF2B5EF4-FFF2-40B4-BE49-F238E27FC236}">
                <a16:creationId xmlns:a16="http://schemas.microsoft.com/office/drawing/2014/main" id="{1AD2A48C-53C5-D951-1824-06C76EE382DD}"/>
              </a:ext>
            </a:extLst>
          </p:cNvPr>
          <p:cNvGrpSpPr/>
          <p:nvPr/>
        </p:nvGrpSpPr>
        <p:grpSpPr>
          <a:xfrm>
            <a:off x="9480730" y="2183363"/>
            <a:ext cx="582386" cy="582386"/>
            <a:chOff x="9740990" y="4028686"/>
            <a:chExt cx="666750" cy="666750"/>
          </a:xfrm>
        </p:grpSpPr>
        <p:sp>
          <p:nvSpPr>
            <p:cNvPr id="33" name="Freeform: Shape 32">
              <a:extLst>
                <a:ext uri="{FF2B5EF4-FFF2-40B4-BE49-F238E27FC236}">
                  <a16:creationId xmlns:a16="http://schemas.microsoft.com/office/drawing/2014/main" id="{A9F59A88-EA60-1DAE-90C0-561D7A92F153}"/>
                </a:ext>
              </a:extLst>
            </p:cNvPr>
            <p:cNvSpPr/>
            <p:nvPr/>
          </p:nvSpPr>
          <p:spPr>
            <a:xfrm>
              <a:off x="9937205" y="4138699"/>
              <a:ext cx="260794" cy="452437"/>
            </a:xfrm>
            <a:custGeom>
              <a:avLst/>
              <a:gdLst>
                <a:gd name="connsiteX0" fmla="*/ 136112 w 260794"/>
                <a:gd name="connsiteY0" fmla="*/ 0 h 452437"/>
                <a:gd name="connsiteX1" fmla="*/ 148685 w 260794"/>
                <a:gd name="connsiteY1" fmla="*/ 12573 h 452437"/>
                <a:gd name="connsiteX2" fmla="*/ 148685 w 260794"/>
                <a:gd name="connsiteY2" fmla="*/ 33528 h 452437"/>
                <a:gd name="connsiteX3" fmla="*/ 241935 w 260794"/>
                <a:gd name="connsiteY3" fmla="*/ 70199 h 452437"/>
                <a:gd name="connsiteX4" fmla="*/ 249269 w 260794"/>
                <a:gd name="connsiteY4" fmla="*/ 82201 h 452437"/>
                <a:gd name="connsiteX5" fmla="*/ 235649 w 260794"/>
                <a:gd name="connsiteY5" fmla="*/ 95250 h 452437"/>
                <a:gd name="connsiteX6" fmla="*/ 226219 w 260794"/>
                <a:gd name="connsiteY6" fmla="*/ 91535 h 452437"/>
                <a:gd name="connsiteX7" fmla="*/ 147637 w 260794"/>
                <a:gd name="connsiteY7" fmla="*/ 57531 h 452437"/>
                <a:gd name="connsiteX8" fmla="*/ 147637 w 260794"/>
                <a:gd name="connsiteY8" fmla="*/ 204216 h 452437"/>
                <a:gd name="connsiteX9" fmla="*/ 260794 w 260794"/>
                <a:gd name="connsiteY9" fmla="*/ 302133 h 452437"/>
                <a:gd name="connsiteX10" fmla="*/ 148685 w 260794"/>
                <a:gd name="connsiteY10" fmla="*/ 399002 h 452437"/>
                <a:gd name="connsiteX11" fmla="*/ 148685 w 260794"/>
                <a:gd name="connsiteY11" fmla="*/ 439865 h 452437"/>
                <a:gd name="connsiteX12" fmla="*/ 136112 w 260794"/>
                <a:gd name="connsiteY12" fmla="*/ 452438 h 452437"/>
                <a:gd name="connsiteX13" fmla="*/ 123539 w 260794"/>
                <a:gd name="connsiteY13" fmla="*/ 439865 h 452437"/>
                <a:gd name="connsiteX14" fmla="*/ 123539 w 260794"/>
                <a:gd name="connsiteY14" fmla="*/ 398526 h 452437"/>
                <a:gd name="connsiteX15" fmla="*/ 5715 w 260794"/>
                <a:gd name="connsiteY15" fmla="*/ 347758 h 452437"/>
                <a:gd name="connsiteX16" fmla="*/ 0 w 260794"/>
                <a:gd name="connsiteY16" fmla="*/ 336709 h 452437"/>
                <a:gd name="connsiteX17" fmla="*/ 13144 w 260794"/>
                <a:gd name="connsiteY17" fmla="*/ 323660 h 452437"/>
                <a:gd name="connsiteX18" fmla="*/ 22574 w 260794"/>
                <a:gd name="connsiteY18" fmla="*/ 327374 h 452437"/>
                <a:gd name="connsiteX19" fmla="*/ 124682 w 260794"/>
                <a:gd name="connsiteY19" fmla="*/ 374999 h 452437"/>
                <a:gd name="connsiteX20" fmla="*/ 124682 w 260794"/>
                <a:gd name="connsiteY20" fmla="*/ 225743 h 452437"/>
                <a:gd name="connsiteX21" fmla="*/ 13621 w 260794"/>
                <a:gd name="connsiteY21" fmla="*/ 127254 h 452437"/>
                <a:gd name="connsiteX22" fmla="*/ 123635 w 260794"/>
                <a:gd name="connsiteY22" fmla="*/ 32480 h 452437"/>
                <a:gd name="connsiteX23" fmla="*/ 123635 w 260794"/>
                <a:gd name="connsiteY23" fmla="*/ 12573 h 452437"/>
                <a:gd name="connsiteX24" fmla="*/ 136208 w 260794"/>
                <a:gd name="connsiteY24" fmla="*/ 0 h 452437"/>
                <a:gd name="connsiteX25" fmla="*/ 124587 w 260794"/>
                <a:gd name="connsiteY25" fmla="*/ 199073 h 452437"/>
                <a:gd name="connsiteX26" fmla="*/ 124587 w 260794"/>
                <a:gd name="connsiteY26" fmla="*/ 56102 h 452437"/>
                <a:gd name="connsiteX27" fmla="*/ 40291 w 260794"/>
                <a:gd name="connsiteY27" fmla="*/ 125254 h 452437"/>
                <a:gd name="connsiteX28" fmla="*/ 124587 w 260794"/>
                <a:gd name="connsiteY28" fmla="*/ 199073 h 452437"/>
                <a:gd name="connsiteX29" fmla="*/ 147637 w 260794"/>
                <a:gd name="connsiteY29" fmla="*/ 230981 h 452437"/>
                <a:gd name="connsiteX30" fmla="*/ 147637 w 260794"/>
                <a:gd name="connsiteY30" fmla="*/ 375571 h 452437"/>
                <a:gd name="connsiteX31" fmla="*/ 234029 w 260794"/>
                <a:gd name="connsiteY31" fmla="*/ 304324 h 452437"/>
                <a:gd name="connsiteX32" fmla="*/ 147637 w 260794"/>
                <a:gd name="connsiteY32" fmla="*/ 230981 h 452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60794" h="452437">
                  <a:moveTo>
                    <a:pt x="136112" y="0"/>
                  </a:moveTo>
                  <a:cubicBezTo>
                    <a:pt x="142875" y="0"/>
                    <a:pt x="148685" y="5715"/>
                    <a:pt x="148685" y="12573"/>
                  </a:cubicBezTo>
                  <a:lnTo>
                    <a:pt x="148685" y="33528"/>
                  </a:lnTo>
                  <a:cubicBezTo>
                    <a:pt x="186404" y="36671"/>
                    <a:pt x="213646" y="49244"/>
                    <a:pt x="241935" y="70199"/>
                  </a:cubicBezTo>
                  <a:cubicBezTo>
                    <a:pt x="246602" y="73914"/>
                    <a:pt x="249269" y="76962"/>
                    <a:pt x="249269" y="82201"/>
                  </a:cubicBezTo>
                  <a:cubicBezTo>
                    <a:pt x="249269" y="89535"/>
                    <a:pt x="242983" y="95250"/>
                    <a:pt x="235649" y="95250"/>
                  </a:cubicBezTo>
                  <a:cubicBezTo>
                    <a:pt x="232505" y="95250"/>
                    <a:pt x="229934" y="94774"/>
                    <a:pt x="226219" y="91535"/>
                  </a:cubicBezTo>
                  <a:cubicBezTo>
                    <a:pt x="200597" y="71152"/>
                    <a:pt x="175451" y="60674"/>
                    <a:pt x="147637" y="57531"/>
                  </a:cubicBezTo>
                  <a:lnTo>
                    <a:pt x="147637" y="204216"/>
                  </a:lnTo>
                  <a:cubicBezTo>
                    <a:pt x="227266" y="220980"/>
                    <a:pt x="260794" y="250793"/>
                    <a:pt x="260794" y="302133"/>
                  </a:cubicBezTo>
                  <a:cubicBezTo>
                    <a:pt x="260794" y="357664"/>
                    <a:pt x="214217" y="396907"/>
                    <a:pt x="148685" y="399002"/>
                  </a:cubicBezTo>
                  <a:lnTo>
                    <a:pt x="148685" y="439865"/>
                  </a:lnTo>
                  <a:cubicBezTo>
                    <a:pt x="148685" y="446627"/>
                    <a:pt x="142970" y="452438"/>
                    <a:pt x="136112" y="452438"/>
                  </a:cubicBezTo>
                  <a:cubicBezTo>
                    <a:pt x="129254" y="452438"/>
                    <a:pt x="123539" y="446723"/>
                    <a:pt x="123539" y="439865"/>
                  </a:cubicBezTo>
                  <a:lnTo>
                    <a:pt x="123539" y="398526"/>
                  </a:lnTo>
                  <a:cubicBezTo>
                    <a:pt x="78010" y="394811"/>
                    <a:pt x="40767" y="378143"/>
                    <a:pt x="5715" y="347758"/>
                  </a:cubicBezTo>
                  <a:cubicBezTo>
                    <a:pt x="2095" y="344615"/>
                    <a:pt x="0" y="341471"/>
                    <a:pt x="0" y="336709"/>
                  </a:cubicBezTo>
                  <a:cubicBezTo>
                    <a:pt x="0" y="329946"/>
                    <a:pt x="6286" y="323660"/>
                    <a:pt x="13144" y="323660"/>
                  </a:cubicBezTo>
                  <a:cubicBezTo>
                    <a:pt x="17812" y="323660"/>
                    <a:pt x="20955" y="325755"/>
                    <a:pt x="22574" y="327374"/>
                  </a:cubicBezTo>
                  <a:cubicBezTo>
                    <a:pt x="51911" y="354616"/>
                    <a:pt x="83820" y="370808"/>
                    <a:pt x="124682" y="374999"/>
                  </a:cubicBezTo>
                  <a:lnTo>
                    <a:pt x="124682" y="225743"/>
                  </a:lnTo>
                  <a:cubicBezTo>
                    <a:pt x="46101" y="208502"/>
                    <a:pt x="13621" y="179642"/>
                    <a:pt x="13621" y="127254"/>
                  </a:cubicBezTo>
                  <a:cubicBezTo>
                    <a:pt x="13621" y="74867"/>
                    <a:pt x="59722" y="34004"/>
                    <a:pt x="123635" y="32480"/>
                  </a:cubicBezTo>
                  <a:lnTo>
                    <a:pt x="123635" y="12573"/>
                  </a:lnTo>
                  <a:cubicBezTo>
                    <a:pt x="123635" y="5715"/>
                    <a:pt x="129350" y="0"/>
                    <a:pt x="136208" y="0"/>
                  </a:cubicBezTo>
                  <a:close/>
                  <a:moveTo>
                    <a:pt x="124587" y="199073"/>
                  </a:moveTo>
                  <a:lnTo>
                    <a:pt x="124587" y="56102"/>
                  </a:lnTo>
                  <a:cubicBezTo>
                    <a:pt x="73819" y="57150"/>
                    <a:pt x="40291" y="87535"/>
                    <a:pt x="40291" y="125254"/>
                  </a:cubicBezTo>
                  <a:cubicBezTo>
                    <a:pt x="40291" y="160877"/>
                    <a:pt x="57055" y="182880"/>
                    <a:pt x="124587" y="199073"/>
                  </a:cubicBezTo>
                  <a:close/>
                  <a:moveTo>
                    <a:pt x="147637" y="230981"/>
                  </a:moveTo>
                  <a:lnTo>
                    <a:pt x="147637" y="375571"/>
                  </a:lnTo>
                  <a:cubicBezTo>
                    <a:pt x="200025" y="374523"/>
                    <a:pt x="234029" y="344138"/>
                    <a:pt x="234029" y="304324"/>
                  </a:cubicBezTo>
                  <a:cubicBezTo>
                    <a:pt x="234029" y="268224"/>
                    <a:pt x="215741" y="246221"/>
                    <a:pt x="147637" y="230981"/>
                  </a:cubicBezTo>
                  <a:close/>
                </a:path>
              </a:pathLst>
            </a:custGeom>
            <a:solidFill>
              <a:srgbClr val="A8C257"/>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DD8BEBF0-4480-B370-219F-BAB8B212AD35}"/>
                </a:ext>
              </a:extLst>
            </p:cNvPr>
            <p:cNvSpPr/>
            <p:nvPr/>
          </p:nvSpPr>
          <p:spPr>
            <a:xfrm>
              <a:off x="9740990" y="4028686"/>
              <a:ext cx="666750" cy="666750"/>
            </a:xfrm>
            <a:custGeom>
              <a:avLst/>
              <a:gdLst>
                <a:gd name="connsiteX0" fmla="*/ 666750 w 666750"/>
                <a:gd name="connsiteY0" fmla="*/ 333375 h 666750"/>
                <a:gd name="connsiteX1" fmla="*/ 333375 w 666750"/>
                <a:gd name="connsiteY1" fmla="*/ 666750 h 666750"/>
                <a:gd name="connsiteX2" fmla="*/ 0 w 666750"/>
                <a:gd name="connsiteY2" fmla="*/ 333375 h 666750"/>
                <a:gd name="connsiteX3" fmla="*/ 333375 w 666750"/>
                <a:gd name="connsiteY3" fmla="*/ 0 h 666750"/>
                <a:gd name="connsiteX4" fmla="*/ 666750 w 666750"/>
                <a:gd name="connsiteY4" fmla="*/ 333375 h 666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0" h="666750">
                  <a:moveTo>
                    <a:pt x="666750" y="333375"/>
                  </a:moveTo>
                  <a:cubicBezTo>
                    <a:pt x="666750" y="517493"/>
                    <a:pt x="517493" y="666750"/>
                    <a:pt x="333375" y="666750"/>
                  </a:cubicBezTo>
                  <a:cubicBezTo>
                    <a:pt x="149257" y="666750"/>
                    <a:pt x="0" y="517493"/>
                    <a:pt x="0" y="333375"/>
                  </a:cubicBezTo>
                  <a:cubicBezTo>
                    <a:pt x="0" y="149257"/>
                    <a:pt x="149257" y="0"/>
                    <a:pt x="333375" y="0"/>
                  </a:cubicBezTo>
                  <a:cubicBezTo>
                    <a:pt x="517493" y="0"/>
                    <a:pt x="666750" y="149257"/>
                    <a:pt x="666750" y="333375"/>
                  </a:cubicBezTo>
                  <a:close/>
                </a:path>
              </a:pathLst>
            </a:custGeom>
            <a:noFill/>
            <a:ln w="16256" cap="rnd">
              <a:solidFill>
                <a:srgbClr val="A8C257"/>
              </a:solidFill>
              <a:prstDash val="solid"/>
              <a:round/>
            </a:ln>
          </p:spPr>
          <p:txBody>
            <a:bodyPr rtlCol="0" anchor="ctr"/>
            <a:lstStyle/>
            <a:p>
              <a:endParaRPr lang="en-US"/>
            </a:p>
          </p:txBody>
        </p:sp>
      </p:grpSp>
      <p:pic>
        <p:nvPicPr>
          <p:cNvPr id="37" name="Graphic 36">
            <a:extLst>
              <a:ext uri="{FF2B5EF4-FFF2-40B4-BE49-F238E27FC236}">
                <a16:creationId xmlns:a16="http://schemas.microsoft.com/office/drawing/2014/main" id="{5D0077A7-B2C6-A108-D22D-A01D395B16F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flipV="1">
            <a:off x="952500" y="2183362"/>
            <a:ext cx="765095" cy="582386"/>
          </a:xfrm>
          <a:prstGeom prst="rect">
            <a:avLst/>
          </a:prstGeom>
        </p:spPr>
      </p:pic>
    </p:spTree>
    <p:extLst>
      <p:ext uri="{BB962C8B-B14F-4D97-AF65-F5344CB8AC3E}">
        <p14:creationId xmlns:p14="http://schemas.microsoft.com/office/powerpoint/2010/main" val="21758064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65B98433-B5D3-5CB5-0AAB-E7B68514A1F6}"/>
              </a:ext>
            </a:extLst>
          </p:cNvPr>
          <p:cNvGraphicFramePr>
            <a:graphicFrameLocks noChangeAspect="1"/>
          </p:cNvGraphicFramePr>
          <p:nvPr>
            <p:custDataLst>
              <p:tags r:id="rId1"/>
            </p:custDataLst>
            <p:extLst>
              <p:ext uri="{D42A27DB-BD31-4B8C-83A1-F6EECF244321}">
                <p14:modId xmlns:p14="http://schemas.microsoft.com/office/powerpoint/2010/main" val="27444661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5" name="think-cell data - do not delete" hidden="1">
                        <a:extLst>
                          <a:ext uri="{FF2B5EF4-FFF2-40B4-BE49-F238E27FC236}">
                            <a16:creationId xmlns:a16="http://schemas.microsoft.com/office/drawing/2014/main" id="{65B98433-B5D3-5CB5-0AAB-E7B68514A1F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DBE2C66-505F-4D7D-A61B-D4EC2C24D3E7}"/>
              </a:ext>
            </a:extLst>
          </p:cNvPr>
          <p:cNvSpPr>
            <a:spLocks noGrp="1"/>
          </p:cNvSpPr>
          <p:nvPr>
            <p:ph type="title"/>
          </p:nvPr>
        </p:nvSpPr>
        <p:spPr/>
        <p:txBody>
          <a:bodyPr vert="horz" lIns="91440" tIns="45720" rIns="91440" bIns="45720" rtlCol="0" anchor="ctr">
            <a:normAutofit/>
          </a:bodyPr>
          <a:lstStyle/>
          <a:p>
            <a:r>
              <a:rPr lang="en-US" sz="4000" dirty="0"/>
              <a:t>Important Considerations</a:t>
            </a:r>
          </a:p>
        </p:txBody>
      </p:sp>
      <p:sp>
        <p:nvSpPr>
          <p:cNvPr id="4" name="Slide Number Placeholder 3">
            <a:extLst>
              <a:ext uri="{FF2B5EF4-FFF2-40B4-BE49-F238E27FC236}">
                <a16:creationId xmlns:a16="http://schemas.microsoft.com/office/drawing/2014/main" id="{95F2DDBC-C3CE-440F-B7D9-556B64A41763}"/>
              </a:ext>
            </a:extLst>
          </p:cNvPr>
          <p:cNvSpPr>
            <a:spLocks noGrp="1"/>
          </p:cNvSpPr>
          <p:nvPr>
            <p:ph type="sldNum" sz="quarter" idx="12"/>
          </p:nvPr>
        </p:nvSpPr>
        <p:spPr/>
        <p:txBody>
          <a:bodyPr/>
          <a:lstStyle/>
          <a:p>
            <a:fld id="{799D8CAA-0D91-4F88-86F2-5F19090A4E2C}" type="slidenum">
              <a:rPr lang="en-US" smtClean="0"/>
              <a:t>18</a:t>
            </a:fld>
            <a:endParaRPr lang="en-US"/>
          </a:p>
        </p:txBody>
      </p:sp>
      <p:sp>
        <p:nvSpPr>
          <p:cNvPr id="7" name="Rectangle 6">
            <a:extLst>
              <a:ext uri="{FF2B5EF4-FFF2-40B4-BE49-F238E27FC236}">
                <a16:creationId xmlns:a16="http://schemas.microsoft.com/office/drawing/2014/main" id="{42BEAFEE-4F7B-4646-4DB4-4206C0325315}"/>
              </a:ext>
            </a:extLst>
          </p:cNvPr>
          <p:cNvSpPr/>
          <p:nvPr/>
        </p:nvSpPr>
        <p:spPr>
          <a:xfrm flipH="1" flipV="1">
            <a:off x="9150114" y="4707772"/>
            <a:ext cx="1235828" cy="1235828"/>
          </a:xfrm>
          <a:prstGeom prst="rect">
            <a:avLst/>
          </a:prstGeom>
          <a:solidFill>
            <a:srgbClr val="B0BB3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800" err="1">
              <a:solidFill>
                <a:schemeClr val="tx1"/>
              </a:solidFill>
            </a:endParaRPr>
          </a:p>
        </p:txBody>
      </p:sp>
      <p:sp>
        <p:nvSpPr>
          <p:cNvPr id="8" name="Rectangle 7">
            <a:extLst>
              <a:ext uri="{FF2B5EF4-FFF2-40B4-BE49-F238E27FC236}">
                <a16:creationId xmlns:a16="http://schemas.microsoft.com/office/drawing/2014/main" id="{0CF3DA30-AC11-A2A1-E455-3220A96543F7}"/>
              </a:ext>
            </a:extLst>
          </p:cNvPr>
          <p:cNvSpPr/>
          <p:nvPr/>
        </p:nvSpPr>
        <p:spPr>
          <a:xfrm flipV="1">
            <a:off x="1806059" y="4707772"/>
            <a:ext cx="1235828" cy="1235828"/>
          </a:xfrm>
          <a:prstGeom prst="rect">
            <a:avLst/>
          </a:prstGeom>
          <a:solidFill>
            <a:srgbClr val="B0BB3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800" err="1">
              <a:solidFill>
                <a:schemeClr val="tx1"/>
              </a:solidFill>
            </a:endParaRPr>
          </a:p>
        </p:txBody>
      </p:sp>
      <p:sp>
        <p:nvSpPr>
          <p:cNvPr id="9" name="Rectangle 8">
            <a:extLst>
              <a:ext uri="{FF2B5EF4-FFF2-40B4-BE49-F238E27FC236}">
                <a16:creationId xmlns:a16="http://schemas.microsoft.com/office/drawing/2014/main" id="{67C6B931-741D-B5D5-E902-663A807B2805}"/>
              </a:ext>
            </a:extLst>
          </p:cNvPr>
          <p:cNvSpPr/>
          <p:nvPr/>
        </p:nvSpPr>
        <p:spPr>
          <a:xfrm flipH="1">
            <a:off x="9150114" y="1875455"/>
            <a:ext cx="1235828" cy="1235828"/>
          </a:xfrm>
          <a:prstGeom prst="rect">
            <a:avLst/>
          </a:prstGeom>
          <a:solidFill>
            <a:srgbClr val="B0BB3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800" err="1">
              <a:solidFill>
                <a:schemeClr val="tx1"/>
              </a:solidFill>
            </a:endParaRPr>
          </a:p>
        </p:txBody>
      </p:sp>
      <p:sp>
        <p:nvSpPr>
          <p:cNvPr id="10" name="Content Placeholder 14">
            <a:extLst>
              <a:ext uri="{FF2B5EF4-FFF2-40B4-BE49-F238E27FC236}">
                <a16:creationId xmlns:a16="http://schemas.microsoft.com/office/drawing/2014/main" id="{D5349EF8-B3C3-2499-BA20-BC2088831099}"/>
              </a:ext>
            </a:extLst>
          </p:cNvPr>
          <p:cNvSpPr txBox="1">
            <a:spLocks/>
          </p:cNvSpPr>
          <p:nvPr/>
        </p:nvSpPr>
        <p:spPr>
          <a:xfrm>
            <a:off x="6273269" y="1949988"/>
            <a:ext cx="4021651" cy="1802511"/>
          </a:xfrm>
          <a:prstGeom prst="rect">
            <a:avLst/>
          </a:prstGeom>
          <a:solidFill>
            <a:schemeClr val="bg1"/>
          </a:solidFill>
          <a:ln>
            <a:solidFill>
              <a:srgbClr val="B0BB31"/>
            </a:solidFill>
          </a:ln>
        </p:spPr>
        <p:txBody>
          <a:bodyPr vert="horz" wrap="square" lIns="91440" tIns="594360" rIns="91440" bIns="91440" rtlCol="0">
            <a:noAutofit/>
          </a:bodyPr>
          <a:lstStyle>
            <a:lvl1pPr marL="144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288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2pPr>
            <a:lvl3pPr marL="432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0" indent="0" algn="l" defTabSz="914400" rtl="0" eaLnBrk="1" latinLnBrk="0" hangingPunct="1">
              <a:lnSpc>
                <a:spcPct val="90000"/>
              </a:lnSpc>
              <a:spcBef>
                <a:spcPts val="0"/>
              </a:spcBef>
              <a:spcAft>
                <a:spcPts val="600"/>
              </a:spcAft>
              <a:buFont typeface="Arial" panose="020B0604020202020204" pitchFamily="34" charset="0"/>
              <a:buChar char="​"/>
              <a:tabLst/>
              <a:defRPr sz="4100" kern="1200">
                <a:solidFill>
                  <a:schemeClr val="tx2"/>
                </a:solidFill>
                <a:latin typeface="+mn-lt"/>
                <a:ea typeface="+mn-ea"/>
                <a:cs typeface="+mn-cs"/>
              </a:defRPr>
            </a:lvl5pPr>
            <a:lvl6pPr marL="0" indent="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2"/>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1000" b="0" kern="1200" baseline="0">
                <a:solidFill>
                  <a:schemeClr val="tx1"/>
                </a:solidFill>
                <a:latin typeface="+mn-lt"/>
                <a:ea typeface="+mn-ea"/>
                <a:cs typeface="+mn-cs"/>
              </a:defRPr>
            </a:lvl7pPr>
            <a:lvl8pPr marL="108000" indent="-108000" algn="l" defTabSz="914400" rtl="0" eaLnBrk="1" latinLnBrk="0" hangingPunct="1">
              <a:lnSpc>
                <a:spcPct val="100000"/>
              </a:lnSpc>
              <a:spcBef>
                <a:spcPts val="0"/>
              </a:spcBef>
              <a:spcAft>
                <a:spcPts val="600"/>
              </a:spcAft>
              <a:buFont typeface="Arial" panose="020B0604020202020204" pitchFamily="34" charset="0"/>
              <a:buChar char="•"/>
              <a:defRPr sz="1000" kern="1200">
                <a:solidFill>
                  <a:schemeClr val="tx1"/>
                </a:solidFill>
                <a:latin typeface="+mn-lt"/>
                <a:ea typeface="+mn-ea"/>
                <a:cs typeface="+mn-cs"/>
              </a:defRPr>
            </a:lvl8pPr>
            <a:lvl9pPr marL="108000" indent="-108000" algn="l" defTabSz="914400" rtl="0" eaLnBrk="1" latinLnBrk="0" hangingPunct="1">
              <a:lnSpc>
                <a:spcPct val="100000"/>
              </a:lnSpc>
              <a:spcBef>
                <a:spcPts val="0"/>
              </a:spcBef>
              <a:spcAft>
                <a:spcPts val="600"/>
              </a:spcAft>
              <a:buFont typeface="Arial" panose="020B0604020202020204" pitchFamily="34" charset="0"/>
              <a:buChar char="•"/>
              <a:defRPr sz="1000" kern="1200" baseline="0">
                <a:solidFill>
                  <a:schemeClr val="tx1"/>
                </a:solidFill>
                <a:latin typeface="+mn-lt"/>
                <a:ea typeface="+mn-ea"/>
                <a:cs typeface="+mn-cs"/>
              </a:defRPr>
            </a:lvl9pPr>
          </a:lstStyle>
          <a:p>
            <a:pPr marL="0" indent="0">
              <a:buNone/>
            </a:pPr>
            <a:r>
              <a:rPr lang="en-GB" sz="1800" dirty="0"/>
              <a:t>Making disclosures after being informed of an upcoming EPA inspection or after an inspection is </a:t>
            </a:r>
            <a:br>
              <a:rPr lang="en-GB" sz="1800" dirty="0"/>
            </a:br>
            <a:r>
              <a:rPr lang="en-GB" sz="1800" dirty="0"/>
              <a:t>not allowed</a:t>
            </a:r>
          </a:p>
        </p:txBody>
      </p:sp>
      <p:sp>
        <p:nvSpPr>
          <p:cNvPr id="11" name="Content Placeholder 14">
            <a:extLst>
              <a:ext uri="{FF2B5EF4-FFF2-40B4-BE49-F238E27FC236}">
                <a16:creationId xmlns:a16="http://schemas.microsoft.com/office/drawing/2014/main" id="{C5627336-BA23-AF26-8F3C-8F7591886564}"/>
              </a:ext>
            </a:extLst>
          </p:cNvPr>
          <p:cNvSpPr txBox="1">
            <a:spLocks/>
          </p:cNvSpPr>
          <p:nvPr/>
        </p:nvSpPr>
        <p:spPr>
          <a:xfrm>
            <a:off x="1888070" y="4066554"/>
            <a:ext cx="4046561" cy="1802511"/>
          </a:xfrm>
          <a:prstGeom prst="rect">
            <a:avLst/>
          </a:prstGeom>
          <a:solidFill>
            <a:schemeClr val="bg1"/>
          </a:solidFill>
          <a:ln>
            <a:solidFill>
              <a:srgbClr val="B0BB31"/>
            </a:solidFill>
          </a:ln>
        </p:spPr>
        <p:txBody>
          <a:bodyPr vert="horz" wrap="square" lIns="91440" tIns="594360" rIns="91440" bIns="91440" rtlCol="0">
            <a:noAutofit/>
          </a:bodyPr>
          <a:lstStyle>
            <a:lvl1pPr marL="144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288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2pPr>
            <a:lvl3pPr marL="432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0" indent="0" algn="l" defTabSz="914400" rtl="0" eaLnBrk="1" latinLnBrk="0" hangingPunct="1">
              <a:lnSpc>
                <a:spcPct val="90000"/>
              </a:lnSpc>
              <a:spcBef>
                <a:spcPts val="0"/>
              </a:spcBef>
              <a:spcAft>
                <a:spcPts val="600"/>
              </a:spcAft>
              <a:buFont typeface="Arial" panose="020B0604020202020204" pitchFamily="34" charset="0"/>
              <a:buChar char="​"/>
              <a:tabLst/>
              <a:defRPr sz="4100" kern="1200">
                <a:solidFill>
                  <a:schemeClr val="tx2"/>
                </a:solidFill>
                <a:latin typeface="+mn-lt"/>
                <a:ea typeface="+mn-ea"/>
                <a:cs typeface="+mn-cs"/>
              </a:defRPr>
            </a:lvl5pPr>
            <a:lvl6pPr marL="0" indent="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2"/>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1000" b="0" kern="1200" baseline="0">
                <a:solidFill>
                  <a:schemeClr val="tx1"/>
                </a:solidFill>
                <a:latin typeface="+mn-lt"/>
                <a:ea typeface="+mn-ea"/>
                <a:cs typeface="+mn-cs"/>
              </a:defRPr>
            </a:lvl7pPr>
            <a:lvl8pPr marL="108000" indent="-108000" algn="l" defTabSz="914400" rtl="0" eaLnBrk="1" latinLnBrk="0" hangingPunct="1">
              <a:lnSpc>
                <a:spcPct val="100000"/>
              </a:lnSpc>
              <a:spcBef>
                <a:spcPts val="0"/>
              </a:spcBef>
              <a:spcAft>
                <a:spcPts val="600"/>
              </a:spcAft>
              <a:buFont typeface="Arial" panose="020B0604020202020204" pitchFamily="34" charset="0"/>
              <a:buChar char="•"/>
              <a:defRPr sz="1000" kern="1200">
                <a:solidFill>
                  <a:schemeClr val="tx1"/>
                </a:solidFill>
                <a:latin typeface="+mn-lt"/>
                <a:ea typeface="+mn-ea"/>
                <a:cs typeface="+mn-cs"/>
              </a:defRPr>
            </a:lvl8pPr>
            <a:lvl9pPr marL="108000" indent="-108000" algn="l" defTabSz="914400" rtl="0" eaLnBrk="1" latinLnBrk="0" hangingPunct="1">
              <a:lnSpc>
                <a:spcPct val="100000"/>
              </a:lnSpc>
              <a:spcBef>
                <a:spcPts val="0"/>
              </a:spcBef>
              <a:spcAft>
                <a:spcPts val="600"/>
              </a:spcAft>
              <a:buFont typeface="Arial" panose="020B0604020202020204" pitchFamily="34" charset="0"/>
              <a:buChar char="•"/>
              <a:defRPr sz="1000" kern="1200" baseline="0">
                <a:solidFill>
                  <a:schemeClr val="tx1"/>
                </a:solidFill>
                <a:latin typeface="+mn-lt"/>
                <a:ea typeface="+mn-ea"/>
                <a:cs typeface="+mn-cs"/>
              </a:defRPr>
            </a:lvl9pPr>
          </a:lstStyle>
          <a:p>
            <a:pPr marL="0" indent="0">
              <a:buNone/>
            </a:pPr>
            <a:r>
              <a:rPr lang="en-GB" sz="1800" dirty="0"/>
              <a:t>Repeat violations not allowed</a:t>
            </a:r>
          </a:p>
        </p:txBody>
      </p:sp>
      <p:sp>
        <p:nvSpPr>
          <p:cNvPr id="12" name="Content Placeholder 14">
            <a:extLst>
              <a:ext uri="{FF2B5EF4-FFF2-40B4-BE49-F238E27FC236}">
                <a16:creationId xmlns:a16="http://schemas.microsoft.com/office/drawing/2014/main" id="{D3AF1417-5553-A4D6-3860-3D2850F78257}"/>
              </a:ext>
            </a:extLst>
          </p:cNvPr>
          <p:cNvSpPr txBox="1">
            <a:spLocks/>
          </p:cNvSpPr>
          <p:nvPr/>
        </p:nvSpPr>
        <p:spPr>
          <a:xfrm>
            <a:off x="6273270" y="4066555"/>
            <a:ext cx="4021651" cy="1802511"/>
          </a:xfrm>
          <a:prstGeom prst="rect">
            <a:avLst/>
          </a:prstGeom>
          <a:solidFill>
            <a:schemeClr val="bg1"/>
          </a:solidFill>
          <a:ln>
            <a:solidFill>
              <a:srgbClr val="B0BB31"/>
            </a:solidFill>
          </a:ln>
        </p:spPr>
        <p:txBody>
          <a:bodyPr vert="horz" wrap="square" lIns="91440" tIns="594360" rIns="91440" bIns="91440" rtlCol="0">
            <a:noAutofit/>
          </a:bodyPr>
          <a:lstStyle>
            <a:lvl1pPr marL="144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288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2pPr>
            <a:lvl3pPr marL="432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0" indent="0" algn="l" defTabSz="914400" rtl="0" eaLnBrk="1" latinLnBrk="0" hangingPunct="1">
              <a:lnSpc>
                <a:spcPct val="90000"/>
              </a:lnSpc>
              <a:spcBef>
                <a:spcPts val="0"/>
              </a:spcBef>
              <a:spcAft>
                <a:spcPts val="600"/>
              </a:spcAft>
              <a:buFont typeface="Arial" panose="020B0604020202020204" pitchFamily="34" charset="0"/>
              <a:buChar char="​"/>
              <a:tabLst/>
              <a:defRPr sz="4100" kern="1200">
                <a:solidFill>
                  <a:schemeClr val="tx2"/>
                </a:solidFill>
                <a:latin typeface="+mn-lt"/>
                <a:ea typeface="+mn-ea"/>
                <a:cs typeface="+mn-cs"/>
              </a:defRPr>
            </a:lvl5pPr>
            <a:lvl6pPr marL="0" indent="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2"/>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1000" b="0" kern="1200" baseline="0">
                <a:solidFill>
                  <a:schemeClr val="tx1"/>
                </a:solidFill>
                <a:latin typeface="+mn-lt"/>
                <a:ea typeface="+mn-ea"/>
                <a:cs typeface="+mn-cs"/>
              </a:defRPr>
            </a:lvl7pPr>
            <a:lvl8pPr marL="108000" indent="-108000" algn="l" defTabSz="914400" rtl="0" eaLnBrk="1" latinLnBrk="0" hangingPunct="1">
              <a:lnSpc>
                <a:spcPct val="100000"/>
              </a:lnSpc>
              <a:spcBef>
                <a:spcPts val="0"/>
              </a:spcBef>
              <a:spcAft>
                <a:spcPts val="600"/>
              </a:spcAft>
              <a:buFont typeface="Arial" panose="020B0604020202020204" pitchFamily="34" charset="0"/>
              <a:buChar char="•"/>
              <a:defRPr sz="1000" kern="1200">
                <a:solidFill>
                  <a:schemeClr val="tx1"/>
                </a:solidFill>
                <a:latin typeface="+mn-lt"/>
                <a:ea typeface="+mn-ea"/>
                <a:cs typeface="+mn-cs"/>
              </a:defRPr>
            </a:lvl8pPr>
            <a:lvl9pPr marL="108000" indent="-108000" algn="l" defTabSz="914400" rtl="0" eaLnBrk="1" latinLnBrk="0" hangingPunct="1">
              <a:lnSpc>
                <a:spcPct val="100000"/>
              </a:lnSpc>
              <a:spcBef>
                <a:spcPts val="0"/>
              </a:spcBef>
              <a:spcAft>
                <a:spcPts val="600"/>
              </a:spcAft>
              <a:buFont typeface="Arial" panose="020B0604020202020204" pitchFamily="34" charset="0"/>
              <a:buChar char="•"/>
              <a:defRPr sz="1000" kern="1200" baseline="0">
                <a:solidFill>
                  <a:schemeClr val="tx1"/>
                </a:solidFill>
                <a:latin typeface="+mn-lt"/>
                <a:ea typeface="+mn-ea"/>
                <a:cs typeface="+mn-cs"/>
              </a:defRPr>
            </a:lvl9pPr>
          </a:lstStyle>
          <a:p>
            <a:pPr marL="0" indent="0">
              <a:buFont typeface="Arial" panose="020B0604020202020204" pitchFamily="34" charset="0"/>
              <a:buNone/>
            </a:pPr>
            <a:r>
              <a:rPr lang="en-GB" sz="1800"/>
              <a:t>5-year statute of limitations is applicable to most TSCA violations</a:t>
            </a:r>
            <a:endParaRPr lang="en-GB" sz="1800" dirty="0"/>
          </a:p>
        </p:txBody>
      </p:sp>
      <p:sp>
        <p:nvSpPr>
          <p:cNvPr id="13" name="Rectangle 12">
            <a:extLst>
              <a:ext uri="{FF2B5EF4-FFF2-40B4-BE49-F238E27FC236}">
                <a16:creationId xmlns:a16="http://schemas.microsoft.com/office/drawing/2014/main" id="{9F59C567-C295-67AA-AFDC-EB6FB4C035FC}"/>
              </a:ext>
            </a:extLst>
          </p:cNvPr>
          <p:cNvSpPr/>
          <p:nvPr/>
        </p:nvSpPr>
        <p:spPr>
          <a:xfrm>
            <a:off x="1806059" y="1875455"/>
            <a:ext cx="1235828" cy="1235828"/>
          </a:xfrm>
          <a:prstGeom prst="rect">
            <a:avLst/>
          </a:prstGeom>
          <a:solidFill>
            <a:srgbClr val="B0BB3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800" err="1">
              <a:solidFill>
                <a:schemeClr val="tx1"/>
              </a:solidFill>
            </a:endParaRPr>
          </a:p>
        </p:txBody>
      </p:sp>
      <p:sp>
        <p:nvSpPr>
          <p:cNvPr id="14" name="Content Placeholder 14">
            <a:extLst>
              <a:ext uri="{FF2B5EF4-FFF2-40B4-BE49-F238E27FC236}">
                <a16:creationId xmlns:a16="http://schemas.microsoft.com/office/drawing/2014/main" id="{60D12C45-C889-A9BA-525B-6E8A4C56D33C}"/>
              </a:ext>
            </a:extLst>
          </p:cNvPr>
          <p:cNvSpPr txBox="1">
            <a:spLocks/>
          </p:cNvSpPr>
          <p:nvPr/>
        </p:nvSpPr>
        <p:spPr>
          <a:xfrm>
            <a:off x="1888071" y="1949989"/>
            <a:ext cx="4046561" cy="1802511"/>
          </a:xfrm>
          <a:prstGeom prst="rect">
            <a:avLst/>
          </a:prstGeom>
          <a:solidFill>
            <a:schemeClr val="bg1"/>
          </a:solidFill>
          <a:ln>
            <a:solidFill>
              <a:srgbClr val="B0BB31"/>
            </a:solidFill>
          </a:ln>
        </p:spPr>
        <p:txBody>
          <a:bodyPr vert="horz" wrap="square" lIns="91440" tIns="594360" rIns="91440" bIns="91440" rtlCol="0">
            <a:noAutofit/>
          </a:bodyPr>
          <a:lstStyle>
            <a:lvl1pPr marL="144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288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2pPr>
            <a:lvl3pPr marL="432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0" indent="0" algn="l" defTabSz="914400" rtl="0" eaLnBrk="1" latinLnBrk="0" hangingPunct="1">
              <a:lnSpc>
                <a:spcPct val="90000"/>
              </a:lnSpc>
              <a:spcBef>
                <a:spcPts val="0"/>
              </a:spcBef>
              <a:spcAft>
                <a:spcPts val="600"/>
              </a:spcAft>
              <a:buFont typeface="Arial" panose="020B0604020202020204" pitchFamily="34" charset="0"/>
              <a:buChar char="​"/>
              <a:tabLst/>
              <a:defRPr sz="4100" kern="1200">
                <a:solidFill>
                  <a:schemeClr val="tx2"/>
                </a:solidFill>
                <a:latin typeface="+mn-lt"/>
                <a:ea typeface="+mn-ea"/>
                <a:cs typeface="+mn-cs"/>
              </a:defRPr>
            </a:lvl5pPr>
            <a:lvl6pPr marL="0" indent="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2"/>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1000" b="0" kern="1200" baseline="0">
                <a:solidFill>
                  <a:schemeClr val="tx1"/>
                </a:solidFill>
                <a:latin typeface="+mn-lt"/>
                <a:ea typeface="+mn-ea"/>
                <a:cs typeface="+mn-cs"/>
              </a:defRPr>
            </a:lvl7pPr>
            <a:lvl8pPr marL="108000" indent="-108000" algn="l" defTabSz="914400" rtl="0" eaLnBrk="1" latinLnBrk="0" hangingPunct="1">
              <a:lnSpc>
                <a:spcPct val="100000"/>
              </a:lnSpc>
              <a:spcBef>
                <a:spcPts val="0"/>
              </a:spcBef>
              <a:spcAft>
                <a:spcPts val="600"/>
              </a:spcAft>
              <a:buFont typeface="Arial" panose="020B0604020202020204" pitchFamily="34" charset="0"/>
              <a:buChar char="•"/>
              <a:defRPr sz="1000" kern="1200">
                <a:solidFill>
                  <a:schemeClr val="tx1"/>
                </a:solidFill>
                <a:latin typeface="+mn-lt"/>
                <a:ea typeface="+mn-ea"/>
                <a:cs typeface="+mn-cs"/>
              </a:defRPr>
            </a:lvl8pPr>
            <a:lvl9pPr marL="108000" indent="-108000" algn="l" defTabSz="914400" rtl="0" eaLnBrk="1" latinLnBrk="0" hangingPunct="1">
              <a:lnSpc>
                <a:spcPct val="100000"/>
              </a:lnSpc>
              <a:spcBef>
                <a:spcPts val="0"/>
              </a:spcBef>
              <a:spcAft>
                <a:spcPts val="600"/>
              </a:spcAft>
              <a:buFont typeface="Arial" panose="020B0604020202020204" pitchFamily="34" charset="0"/>
              <a:buChar char="•"/>
              <a:defRPr sz="1000" kern="1200" baseline="0">
                <a:solidFill>
                  <a:schemeClr val="tx1"/>
                </a:solidFill>
                <a:latin typeface="+mn-lt"/>
                <a:ea typeface="+mn-ea"/>
                <a:cs typeface="+mn-cs"/>
              </a:defRPr>
            </a:lvl9pPr>
          </a:lstStyle>
          <a:p>
            <a:pPr marL="0" indent="0">
              <a:buNone/>
            </a:pPr>
            <a:r>
              <a:rPr lang="en-GB" sz="1800" dirty="0"/>
              <a:t>Compliance with the 21-day self-disclosure deadline</a:t>
            </a:r>
          </a:p>
        </p:txBody>
      </p:sp>
      <p:sp>
        <p:nvSpPr>
          <p:cNvPr id="22" name="TextBox 21">
            <a:extLst>
              <a:ext uri="{FF2B5EF4-FFF2-40B4-BE49-F238E27FC236}">
                <a16:creationId xmlns:a16="http://schemas.microsoft.com/office/drawing/2014/main" id="{69853992-4B07-E996-0A58-6195AC258AD3}"/>
              </a:ext>
            </a:extLst>
          </p:cNvPr>
          <p:cNvSpPr txBox="1"/>
          <p:nvPr/>
        </p:nvSpPr>
        <p:spPr>
          <a:xfrm>
            <a:off x="2000041" y="2015305"/>
            <a:ext cx="455253" cy="492443"/>
          </a:xfrm>
          <a:prstGeom prst="rect">
            <a:avLst/>
          </a:prstGeom>
          <a:noFill/>
        </p:spPr>
        <p:txBody>
          <a:bodyPr wrap="none" lIns="0" tIns="0" rIns="0" bIns="0" rtlCol="0">
            <a:spAutoFit/>
          </a:bodyPr>
          <a:lstStyle>
            <a:defPPr>
              <a:defRPr lang="en-US"/>
            </a:defPPr>
            <a:lvl1pPr algn="ctr">
              <a:defRPr sz="4400">
                <a:solidFill>
                  <a:srgbClr val="B0BB31"/>
                </a:solidFill>
                <a:ea typeface="+mj-ea"/>
                <a:cs typeface="+mj-cs"/>
              </a:defRPr>
            </a:lvl1pPr>
          </a:lstStyle>
          <a:p>
            <a:r>
              <a:rPr lang="en-US" sz="3200" b="1">
                <a:solidFill>
                  <a:schemeClr val="tx1"/>
                </a:solidFill>
              </a:rPr>
              <a:t>01</a:t>
            </a:r>
            <a:endParaRPr lang="en-GB" sz="3200" b="1" dirty="0" err="1">
              <a:solidFill>
                <a:schemeClr val="tx1"/>
              </a:solidFill>
            </a:endParaRPr>
          </a:p>
        </p:txBody>
      </p:sp>
      <p:sp>
        <p:nvSpPr>
          <p:cNvPr id="23" name="TextBox 22">
            <a:extLst>
              <a:ext uri="{FF2B5EF4-FFF2-40B4-BE49-F238E27FC236}">
                <a16:creationId xmlns:a16="http://schemas.microsoft.com/office/drawing/2014/main" id="{9696BA8E-C2B4-5E47-F921-18E4FF4CCBBB}"/>
              </a:ext>
            </a:extLst>
          </p:cNvPr>
          <p:cNvSpPr txBox="1"/>
          <p:nvPr/>
        </p:nvSpPr>
        <p:spPr>
          <a:xfrm>
            <a:off x="6385239" y="2015305"/>
            <a:ext cx="455253" cy="492443"/>
          </a:xfrm>
          <a:prstGeom prst="rect">
            <a:avLst/>
          </a:prstGeom>
          <a:noFill/>
        </p:spPr>
        <p:txBody>
          <a:bodyPr wrap="none" lIns="0" tIns="0" rIns="0" bIns="0" rtlCol="0">
            <a:spAutoFit/>
          </a:bodyPr>
          <a:lstStyle>
            <a:defPPr>
              <a:defRPr lang="en-US"/>
            </a:defPPr>
            <a:lvl1pPr algn="ctr">
              <a:defRPr sz="4400">
                <a:solidFill>
                  <a:srgbClr val="B0BB31"/>
                </a:solidFill>
                <a:ea typeface="+mj-ea"/>
                <a:cs typeface="+mj-cs"/>
              </a:defRPr>
            </a:lvl1pPr>
          </a:lstStyle>
          <a:p>
            <a:r>
              <a:rPr lang="en-US" sz="3200" b="1" dirty="0">
                <a:solidFill>
                  <a:schemeClr val="tx1"/>
                </a:solidFill>
              </a:rPr>
              <a:t>02</a:t>
            </a:r>
            <a:endParaRPr lang="en-GB" sz="3200" b="1" dirty="0" err="1">
              <a:solidFill>
                <a:schemeClr val="tx1"/>
              </a:solidFill>
            </a:endParaRPr>
          </a:p>
        </p:txBody>
      </p:sp>
      <p:sp>
        <p:nvSpPr>
          <p:cNvPr id="24" name="TextBox 23">
            <a:extLst>
              <a:ext uri="{FF2B5EF4-FFF2-40B4-BE49-F238E27FC236}">
                <a16:creationId xmlns:a16="http://schemas.microsoft.com/office/drawing/2014/main" id="{FDCC87F9-B32C-F016-38BE-5FE9A4A8B2DE}"/>
              </a:ext>
            </a:extLst>
          </p:cNvPr>
          <p:cNvSpPr txBox="1"/>
          <p:nvPr/>
        </p:nvSpPr>
        <p:spPr>
          <a:xfrm>
            <a:off x="2000041" y="4131870"/>
            <a:ext cx="455253" cy="492443"/>
          </a:xfrm>
          <a:prstGeom prst="rect">
            <a:avLst/>
          </a:prstGeom>
          <a:noFill/>
        </p:spPr>
        <p:txBody>
          <a:bodyPr wrap="none" lIns="0" tIns="0" rIns="0" bIns="0" rtlCol="0">
            <a:spAutoFit/>
          </a:bodyPr>
          <a:lstStyle>
            <a:defPPr>
              <a:defRPr lang="en-US"/>
            </a:defPPr>
            <a:lvl1pPr algn="ctr">
              <a:defRPr sz="4400">
                <a:solidFill>
                  <a:srgbClr val="B0BB31"/>
                </a:solidFill>
                <a:ea typeface="+mj-ea"/>
                <a:cs typeface="+mj-cs"/>
              </a:defRPr>
            </a:lvl1pPr>
          </a:lstStyle>
          <a:p>
            <a:r>
              <a:rPr lang="en-US" sz="3200" b="1" dirty="0">
                <a:solidFill>
                  <a:schemeClr val="tx1"/>
                </a:solidFill>
              </a:rPr>
              <a:t>03</a:t>
            </a:r>
            <a:endParaRPr lang="en-GB" sz="3200" b="1" dirty="0" err="1">
              <a:solidFill>
                <a:schemeClr val="tx1"/>
              </a:solidFill>
            </a:endParaRPr>
          </a:p>
        </p:txBody>
      </p:sp>
      <p:sp>
        <p:nvSpPr>
          <p:cNvPr id="25" name="TextBox 24">
            <a:extLst>
              <a:ext uri="{FF2B5EF4-FFF2-40B4-BE49-F238E27FC236}">
                <a16:creationId xmlns:a16="http://schemas.microsoft.com/office/drawing/2014/main" id="{61F321A6-96E0-574F-D27B-D216DFFB72D4}"/>
              </a:ext>
            </a:extLst>
          </p:cNvPr>
          <p:cNvSpPr txBox="1"/>
          <p:nvPr/>
        </p:nvSpPr>
        <p:spPr>
          <a:xfrm>
            <a:off x="6385239" y="4131870"/>
            <a:ext cx="455253" cy="492443"/>
          </a:xfrm>
          <a:prstGeom prst="rect">
            <a:avLst/>
          </a:prstGeom>
          <a:noFill/>
        </p:spPr>
        <p:txBody>
          <a:bodyPr wrap="none" lIns="0" tIns="0" rIns="0" bIns="0" rtlCol="0">
            <a:spAutoFit/>
          </a:bodyPr>
          <a:lstStyle>
            <a:defPPr>
              <a:defRPr lang="en-US"/>
            </a:defPPr>
            <a:lvl1pPr algn="ctr">
              <a:defRPr sz="4400">
                <a:solidFill>
                  <a:srgbClr val="B0BB31"/>
                </a:solidFill>
                <a:ea typeface="+mj-ea"/>
                <a:cs typeface="+mj-cs"/>
              </a:defRPr>
            </a:lvl1pPr>
          </a:lstStyle>
          <a:p>
            <a:r>
              <a:rPr lang="en-US" sz="3200" b="1" dirty="0">
                <a:solidFill>
                  <a:schemeClr val="tx1"/>
                </a:solidFill>
              </a:rPr>
              <a:t>04</a:t>
            </a:r>
            <a:endParaRPr lang="en-GB" sz="3200" b="1" dirty="0" err="1">
              <a:solidFill>
                <a:schemeClr val="tx1"/>
              </a:solidFill>
            </a:endParaRPr>
          </a:p>
        </p:txBody>
      </p:sp>
    </p:spTree>
    <p:extLst>
      <p:ext uri="{BB962C8B-B14F-4D97-AF65-F5344CB8AC3E}">
        <p14:creationId xmlns:p14="http://schemas.microsoft.com/office/powerpoint/2010/main" val="23979146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10D0CC2D-04FB-044B-2C27-E5AF54A8E930}"/>
              </a:ext>
            </a:extLst>
          </p:cNvPr>
          <p:cNvGraphicFramePr>
            <a:graphicFrameLocks noChangeAspect="1"/>
          </p:cNvGraphicFramePr>
          <p:nvPr>
            <p:custDataLst>
              <p:tags r:id="rId1"/>
            </p:custDataLst>
            <p:extLst>
              <p:ext uri="{D42A27DB-BD31-4B8C-83A1-F6EECF244321}">
                <p14:modId xmlns:p14="http://schemas.microsoft.com/office/powerpoint/2010/main" val="8891829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32" imgH="533" progId="TCLayout.ActiveDocument.1">
                  <p:embed/>
                </p:oleObj>
              </mc:Choice>
              <mc:Fallback>
                <p:oleObj name="think-cell Slide" r:id="rId4" imgW="532" imgH="533" progId="TCLayout.ActiveDocument.1">
                  <p:embed/>
                  <p:pic>
                    <p:nvPicPr>
                      <p:cNvPr id="5" name="think-cell data - do not delete" hidden="1">
                        <a:extLst>
                          <a:ext uri="{FF2B5EF4-FFF2-40B4-BE49-F238E27FC236}">
                            <a16:creationId xmlns:a16="http://schemas.microsoft.com/office/drawing/2014/main" id="{10D0CC2D-04FB-044B-2C27-E5AF54A8E93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DBE2C66-505F-4D7D-A61B-D4EC2C24D3E7}"/>
              </a:ext>
            </a:extLst>
          </p:cNvPr>
          <p:cNvSpPr>
            <a:spLocks noGrp="1"/>
          </p:cNvSpPr>
          <p:nvPr>
            <p:ph type="title"/>
          </p:nvPr>
        </p:nvSpPr>
        <p:spPr/>
        <p:txBody>
          <a:bodyPr vert="horz" lIns="91440" tIns="45720" rIns="91440" bIns="45720" rtlCol="0" anchor="ctr">
            <a:normAutofit/>
          </a:bodyPr>
          <a:lstStyle/>
          <a:p>
            <a:r>
              <a:rPr lang="en-US" sz="4000" dirty="0"/>
              <a:t>Negotiating with EPA</a:t>
            </a:r>
          </a:p>
        </p:txBody>
      </p:sp>
      <p:sp>
        <p:nvSpPr>
          <p:cNvPr id="4" name="Slide Number Placeholder 3">
            <a:extLst>
              <a:ext uri="{FF2B5EF4-FFF2-40B4-BE49-F238E27FC236}">
                <a16:creationId xmlns:a16="http://schemas.microsoft.com/office/drawing/2014/main" id="{95F2DDBC-C3CE-440F-B7D9-556B64A41763}"/>
              </a:ext>
            </a:extLst>
          </p:cNvPr>
          <p:cNvSpPr>
            <a:spLocks noGrp="1"/>
          </p:cNvSpPr>
          <p:nvPr>
            <p:ph type="sldNum" sz="quarter" idx="12"/>
          </p:nvPr>
        </p:nvSpPr>
        <p:spPr/>
        <p:txBody>
          <a:bodyPr/>
          <a:lstStyle/>
          <a:p>
            <a:fld id="{799D8CAA-0D91-4F88-86F2-5F19090A4E2C}" type="slidenum">
              <a:rPr lang="en-US" smtClean="0"/>
              <a:t>19</a:t>
            </a:fld>
            <a:endParaRPr lang="en-US"/>
          </a:p>
        </p:txBody>
      </p:sp>
      <p:sp>
        <p:nvSpPr>
          <p:cNvPr id="14" name="Rectangle 13">
            <a:extLst>
              <a:ext uri="{FF2B5EF4-FFF2-40B4-BE49-F238E27FC236}">
                <a16:creationId xmlns:a16="http://schemas.microsoft.com/office/drawing/2014/main" id="{B23878C4-470B-2A48-6DE9-C3F68DCCD8FF}"/>
              </a:ext>
            </a:extLst>
          </p:cNvPr>
          <p:cNvSpPr/>
          <p:nvPr/>
        </p:nvSpPr>
        <p:spPr>
          <a:xfrm>
            <a:off x="952500" y="2183816"/>
            <a:ext cx="1016444" cy="45719"/>
          </a:xfrm>
          <a:prstGeom prst="rect">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dirty="0" err="1"/>
          </a:p>
        </p:txBody>
      </p:sp>
      <p:sp>
        <p:nvSpPr>
          <p:cNvPr id="15" name="Rectangle 14">
            <a:extLst>
              <a:ext uri="{FF2B5EF4-FFF2-40B4-BE49-F238E27FC236}">
                <a16:creationId xmlns:a16="http://schemas.microsoft.com/office/drawing/2014/main" id="{ED2206E1-55ED-A0DE-2A88-8B75D87E68EF}"/>
              </a:ext>
            </a:extLst>
          </p:cNvPr>
          <p:cNvSpPr/>
          <p:nvPr/>
        </p:nvSpPr>
        <p:spPr>
          <a:xfrm>
            <a:off x="952500" y="3888433"/>
            <a:ext cx="1016444" cy="45719"/>
          </a:xfrm>
          <a:prstGeom prst="rect">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dirty="0" err="1"/>
          </a:p>
        </p:txBody>
      </p:sp>
      <p:sp>
        <p:nvSpPr>
          <p:cNvPr id="16" name="TextBox 15">
            <a:extLst>
              <a:ext uri="{FF2B5EF4-FFF2-40B4-BE49-F238E27FC236}">
                <a16:creationId xmlns:a16="http://schemas.microsoft.com/office/drawing/2014/main" id="{6E3A4933-B221-5BDB-372A-84AEB7B6996B}"/>
              </a:ext>
            </a:extLst>
          </p:cNvPr>
          <p:cNvSpPr txBox="1"/>
          <p:nvPr/>
        </p:nvSpPr>
        <p:spPr>
          <a:xfrm>
            <a:off x="1146535" y="2292460"/>
            <a:ext cx="628377" cy="677108"/>
          </a:xfrm>
          <a:prstGeom prst="rect">
            <a:avLst/>
          </a:prstGeom>
          <a:noFill/>
        </p:spPr>
        <p:txBody>
          <a:bodyPr wrap="none" lIns="0" tIns="0" rIns="0" bIns="0" rtlCol="0">
            <a:spAutoFit/>
          </a:bodyPr>
          <a:lstStyle>
            <a:defPPr>
              <a:defRPr lang="en-US"/>
            </a:defPPr>
            <a:lvl1pPr algn="ctr">
              <a:defRPr sz="4400">
                <a:solidFill>
                  <a:srgbClr val="B0BB31"/>
                </a:solidFill>
                <a:ea typeface="+mj-ea"/>
                <a:cs typeface="+mj-cs"/>
              </a:defRPr>
            </a:lvl1pPr>
          </a:lstStyle>
          <a:p>
            <a:r>
              <a:rPr lang="en-US" b="1" dirty="0">
                <a:solidFill>
                  <a:srgbClr val="548235"/>
                </a:solidFill>
              </a:rPr>
              <a:t>01</a:t>
            </a:r>
            <a:endParaRPr lang="en-GB" b="1" dirty="0" err="1">
              <a:solidFill>
                <a:srgbClr val="548235"/>
              </a:solidFill>
            </a:endParaRPr>
          </a:p>
        </p:txBody>
      </p:sp>
      <p:sp>
        <p:nvSpPr>
          <p:cNvPr id="17" name="TextBox 16">
            <a:extLst>
              <a:ext uri="{FF2B5EF4-FFF2-40B4-BE49-F238E27FC236}">
                <a16:creationId xmlns:a16="http://schemas.microsoft.com/office/drawing/2014/main" id="{52D3FCCA-0057-496C-9B30-8C1F05988358}"/>
              </a:ext>
            </a:extLst>
          </p:cNvPr>
          <p:cNvSpPr txBox="1"/>
          <p:nvPr/>
        </p:nvSpPr>
        <p:spPr>
          <a:xfrm>
            <a:off x="1146534" y="3991853"/>
            <a:ext cx="628377" cy="677108"/>
          </a:xfrm>
          <a:prstGeom prst="rect">
            <a:avLst/>
          </a:prstGeom>
          <a:noFill/>
        </p:spPr>
        <p:txBody>
          <a:bodyPr wrap="none" lIns="0" tIns="0" rIns="0" bIns="0" rtlCol="0">
            <a:spAutoFit/>
          </a:bodyPr>
          <a:lstStyle>
            <a:defPPr>
              <a:defRPr lang="en-US"/>
            </a:defPPr>
            <a:lvl1pPr algn="ctr">
              <a:defRPr sz="4400">
                <a:solidFill>
                  <a:srgbClr val="B0BB31"/>
                </a:solidFill>
                <a:ea typeface="+mj-ea"/>
                <a:cs typeface="+mj-cs"/>
              </a:defRPr>
            </a:lvl1pPr>
          </a:lstStyle>
          <a:p>
            <a:r>
              <a:rPr lang="en-US" b="1" dirty="0">
                <a:solidFill>
                  <a:srgbClr val="548235"/>
                </a:solidFill>
              </a:rPr>
              <a:t>02</a:t>
            </a:r>
            <a:endParaRPr lang="en-GB" b="1" dirty="0" err="1">
              <a:solidFill>
                <a:srgbClr val="548235"/>
              </a:solidFill>
            </a:endParaRPr>
          </a:p>
        </p:txBody>
      </p:sp>
      <p:cxnSp>
        <p:nvCxnSpPr>
          <p:cNvPr id="12" name="Straight Connector 11">
            <a:extLst>
              <a:ext uri="{FF2B5EF4-FFF2-40B4-BE49-F238E27FC236}">
                <a16:creationId xmlns:a16="http://schemas.microsoft.com/office/drawing/2014/main" id="{7A6B98DC-79B4-2797-6EA2-368A418899A7}"/>
              </a:ext>
            </a:extLst>
          </p:cNvPr>
          <p:cNvCxnSpPr>
            <a:cxnSpLocks/>
          </p:cNvCxnSpPr>
          <p:nvPr/>
        </p:nvCxnSpPr>
        <p:spPr>
          <a:xfrm flipV="1">
            <a:off x="1783947" y="2206675"/>
            <a:ext cx="9261518" cy="1"/>
          </a:xfrm>
          <a:prstGeom prst="line">
            <a:avLst/>
          </a:prstGeom>
          <a:ln w="6350">
            <a:solidFill>
              <a:srgbClr val="548235"/>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B4C758B-805A-7951-E6A7-24E471FD04AB}"/>
              </a:ext>
            </a:extLst>
          </p:cNvPr>
          <p:cNvCxnSpPr>
            <a:cxnSpLocks/>
          </p:cNvCxnSpPr>
          <p:nvPr/>
        </p:nvCxnSpPr>
        <p:spPr>
          <a:xfrm flipV="1">
            <a:off x="1783947" y="3911292"/>
            <a:ext cx="9261518" cy="1"/>
          </a:xfrm>
          <a:prstGeom prst="line">
            <a:avLst/>
          </a:prstGeom>
          <a:ln w="6350">
            <a:solidFill>
              <a:srgbClr val="548235"/>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546D767-521E-8FDE-7083-400847DC1056}"/>
              </a:ext>
            </a:extLst>
          </p:cNvPr>
          <p:cNvSpPr txBox="1"/>
          <p:nvPr/>
        </p:nvSpPr>
        <p:spPr>
          <a:xfrm>
            <a:off x="2316817" y="2321035"/>
            <a:ext cx="8525894" cy="738664"/>
          </a:xfrm>
          <a:prstGeom prst="rect">
            <a:avLst/>
          </a:prstGeom>
          <a:noFill/>
        </p:spPr>
        <p:txBody>
          <a:bodyPr wrap="square" lIns="0" tIns="0" rIns="0" bIns="0" rtlCol="0">
            <a:spAutoFit/>
          </a:bodyPr>
          <a:lstStyle>
            <a:defPPr>
              <a:defRPr lang="en-US"/>
            </a:defPPr>
            <a:lvl1pPr>
              <a:defRPr sz="1600">
                <a:solidFill>
                  <a:srgbClr val="273943"/>
                </a:solidFill>
                <a:latin typeface="Gotham Rounded Light" pitchFamily="50" charset="0"/>
                <a:ea typeface="+mj-ea"/>
                <a:cs typeface="+mj-cs"/>
              </a:defRPr>
            </a:lvl1pPr>
          </a:lstStyle>
          <a:p>
            <a:r>
              <a:rPr lang="en-GB" sz="2400" b="1" dirty="0">
                <a:solidFill>
                  <a:schemeClr val="tx1"/>
                </a:solidFill>
                <a:latin typeface="+mn-lt"/>
              </a:rPr>
              <a:t>Audit Policy:</a:t>
            </a:r>
            <a:r>
              <a:rPr lang="en-GB" sz="2400" dirty="0">
                <a:solidFill>
                  <a:schemeClr val="tx1"/>
                </a:solidFill>
                <a:latin typeface="+mn-lt"/>
              </a:rPr>
              <a:t> Securing agreement that audit is all “one look” – to avoid triggering repeat violation</a:t>
            </a:r>
          </a:p>
        </p:txBody>
      </p:sp>
      <p:sp>
        <p:nvSpPr>
          <p:cNvPr id="19" name="TextBox 18">
            <a:extLst>
              <a:ext uri="{FF2B5EF4-FFF2-40B4-BE49-F238E27FC236}">
                <a16:creationId xmlns:a16="http://schemas.microsoft.com/office/drawing/2014/main" id="{C2C210D4-4339-6520-78A0-0A5795EAE9EF}"/>
              </a:ext>
            </a:extLst>
          </p:cNvPr>
          <p:cNvSpPr txBox="1"/>
          <p:nvPr/>
        </p:nvSpPr>
        <p:spPr>
          <a:xfrm>
            <a:off x="2316817" y="4020428"/>
            <a:ext cx="8525894" cy="1751249"/>
          </a:xfrm>
          <a:prstGeom prst="rect">
            <a:avLst/>
          </a:prstGeom>
          <a:noFill/>
        </p:spPr>
        <p:txBody>
          <a:bodyPr wrap="square" lIns="0" tIns="0" rIns="0" bIns="0" rtlCol="0">
            <a:spAutoFit/>
          </a:bodyPr>
          <a:lstStyle>
            <a:defPPr>
              <a:defRPr lang="en-US"/>
            </a:defPPr>
            <a:lvl1pPr>
              <a:defRPr sz="1600">
                <a:solidFill>
                  <a:srgbClr val="273943"/>
                </a:solidFill>
                <a:latin typeface="Gotham Rounded Light" pitchFamily="50" charset="0"/>
                <a:ea typeface="+mj-ea"/>
                <a:cs typeface="+mj-cs"/>
              </a:defRPr>
            </a:lvl1pPr>
          </a:lstStyle>
          <a:p>
            <a:r>
              <a:rPr lang="en-GB" sz="2400" b="1" dirty="0">
                <a:solidFill>
                  <a:schemeClr val="tx1"/>
                </a:solidFill>
                <a:latin typeface="+mn-lt"/>
              </a:rPr>
              <a:t>New Owner Policy:</a:t>
            </a:r>
            <a:r>
              <a:rPr lang="en-GB" sz="2400" dirty="0">
                <a:solidFill>
                  <a:schemeClr val="tx1"/>
                </a:solidFill>
                <a:latin typeface="+mn-lt"/>
              </a:rPr>
              <a:t> Negotiating audit agreement </a:t>
            </a:r>
          </a:p>
          <a:p>
            <a:pPr marL="228600" indent="-228600" defTabSz="914400">
              <a:lnSpc>
                <a:spcPct val="90000"/>
              </a:lnSpc>
              <a:spcBef>
                <a:spcPts val="1000"/>
              </a:spcBef>
              <a:buClr>
                <a:schemeClr val="accent6">
                  <a:lumMod val="75000"/>
                </a:schemeClr>
              </a:buClr>
              <a:buFont typeface="Arial" panose="020B0604020202020204" pitchFamily="34" charset="0"/>
              <a:buChar char="•"/>
            </a:pPr>
            <a:r>
              <a:rPr lang="en-GB" sz="2400" dirty="0">
                <a:solidFill>
                  <a:schemeClr val="tx1"/>
                </a:solidFill>
                <a:latin typeface="+mn-lt"/>
                <a:ea typeface="+mn-ea"/>
                <a:cs typeface="+mn-cs"/>
              </a:rPr>
              <a:t>When can new owner enter into an agreement? </a:t>
            </a:r>
          </a:p>
          <a:p>
            <a:pPr marL="228600" indent="-228600" defTabSz="914400">
              <a:lnSpc>
                <a:spcPct val="90000"/>
              </a:lnSpc>
              <a:spcBef>
                <a:spcPts val="1000"/>
              </a:spcBef>
              <a:buClr>
                <a:schemeClr val="accent6">
                  <a:lumMod val="75000"/>
                </a:schemeClr>
              </a:buClr>
              <a:buFont typeface="Arial" panose="020B0604020202020204" pitchFamily="34" charset="0"/>
              <a:buChar char="•"/>
            </a:pPr>
            <a:r>
              <a:rPr lang="en-GB" sz="2400" dirty="0">
                <a:solidFill>
                  <a:schemeClr val="tx1"/>
                </a:solidFill>
                <a:latin typeface="+mn-lt"/>
                <a:ea typeface="+mn-ea"/>
                <a:cs typeface="+mn-cs"/>
              </a:rPr>
              <a:t>How long will audit last?</a:t>
            </a:r>
          </a:p>
          <a:p>
            <a:pPr marL="228600" indent="-228600" defTabSz="914400">
              <a:lnSpc>
                <a:spcPct val="90000"/>
              </a:lnSpc>
              <a:spcBef>
                <a:spcPts val="1000"/>
              </a:spcBef>
              <a:buClr>
                <a:schemeClr val="accent6">
                  <a:lumMod val="75000"/>
                </a:schemeClr>
              </a:buClr>
              <a:buFont typeface="Arial" panose="020B0604020202020204" pitchFamily="34" charset="0"/>
              <a:buChar char="•"/>
            </a:pPr>
            <a:r>
              <a:rPr lang="en-GB" sz="2400" dirty="0">
                <a:solidFill>
                  <a:schemeClr val="tx1"/>
                </a:solidFill>
                <a:latin typeface="+mn-lt"/>
                <a:ea typeface="+mn-ea"/>
                <a:cs typeface="+mn-cs"/>
              </a:rPr>
              <a:t>When will violations be disclosed?</a:t>
            </a:r>
          </a:p>
        </p:txBody>
      </p:sp>
    </p:spTree>
    <p:extLst>
      <p:ext uri="{BB962C8B-B14F-4D97-AF65-F5344CB8AC3E}">
        <p14:creationId xmlns:p14="http://schemas.microsoft.com/office/powerpoint/2010/main" val="24382385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hink-cell data - do not delete" hidden="1">
            <a:extLst>
              <a:ext uri="{FF2B5EF4-FFF2-40B4-BE49-F238E27FC236}">
                <a16:creationId xmlns:a16="http://schemas.microsoft.com/office/drawing/2014/main" id="{C4420581-F137-B2BE-B795-62F8FEC46A1C}"/>
              </a:ext>
            </a:extLst>
          </p:cNvPr>
          <p:cNvGraphicFramePr>
            <a:graphicFrameLocks noChangeAspect="1"/>
          </p:cNvGraphicFramePr>
          <p:nvPr>
            <p:custDataLst>
              <p:tags r:id="rId1"/>
            </p:custDataLst>
            <p:extLst>
              <p:ext uri="{D42A27DB-BD31-4B8C-83A1-F6EECF244321}">
                <p14:modId xmlns:p14="http://schemas.microsoft.com/office/powerpoint/2010/main" val="11653534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32" imgH="533" progId="TCLayout.ActiveDocument.1">
                  <p:embed/>
                </p:oleObj>
              </mc:Choice>
              <mc:Fallback>
                <p:oleObj name="think-cell Slide" r:id="rId4" imgW="532" imgH="533" progId="TCLayout.ActiveDocument.1">
                  <p:embed/>
                  <p:pic>
                    <p:nvPicPr>
                      <p:cNvPr id="11" name="think-cell data - do not delete" hidden="1">
                        <a:extLst>
                          <a:ext uri="{FF2B5EF4-FFF2-40B4-BE49-F238E27FC236}">
                            <a16:creationId xmlns:a16="http://schemas.microsoft.com/office/drawing/2014/main" id="{C4420581-F137-B2BE-B795-62F8FEC46A1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5" name="Rectangle 14">
            <a:extLst>
              <a:ext uri="{FF2B5EF4-FFF2-40B4-BE49-F238E27FC236}">
                <a16:creationId xmlns:a16="http://schemas.microsoft.com/office/drawing/2014/main" id="{05BE6582-B214-E47A-D366-B5B671FB625B}"/>
              </a:ext>
            </a:extLst>
          </p:cNvPr>
          <p:cNvSpPr/>
          <p:nvPr/>
        </p:nvSpPr>
        <p:spPr>
          <a:xfrm>
            <a:off x="2990851" y="2607873"/>
            <a:ext cx="8362950" cy="2552700"/>
          </a:xfrm>
          <a:prstGeom prst="rect">
            <a:avLst/>
          </a:prstGeom>
          <a:solidFill>
            <a:schemeClr val="bg1"/>
          </a:solidFill>
          <a:ln>
            <a:noFill/>
          </a:ln>
          <a:effectLst>
            <a:outerShdw blurRad="1524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D1E457-C9A3-487D-84D1-64896DA9B82D}"/>
              </a:ext>
            </a:extLst>
          </p:cNvPr>
          <p:cNvSpPr>
            <a:spLocks noGrp="1"/>
          </p:cNvSpPr>
          <p:nvPr>
            <p:ph type="title"/>
          </p:nvPr>
        </p:nvSpPr>
        <p:spPr/>
        <p:txBody>
          <a:bodyPr vert="horz" lIns="91440" tIns="45720" rIns="91440" bIns="45720" rtlCol="0" anchor="ctr">
            <a:normAutofit/>
          </a:bodyPr>
          <a:lstStyle/>
          <a:p>
            <a:r>
              <a:rPr lang="en-US" sz="4000" dirty="0"/>
              <a:t>Ashish Deshmukh, PhD</a:t>
            </a:r>
          </a:p>
        </p:txBody>
      </p:sp>
      <p:sp>
        <p:nvSpPr>
          <p:cNvPr id="4" name="Slide Number Placeholder 3">
            <a:extLst>
              <a:ext uri="{FF2B5EF4-FFF2-40B4-BE49-F238E27FC236}">
                <a16:creationId xmlns:a16="http://schemas.microsoft.com/office/drawing/2014/main" id="{6A428E39-BFFD-48AB-85DF-66D4E2F178AB}"/>
              </a:ext>
            </a:extLst>
          </p:cNvPr>
          <p:cNvSpPr>
            <a:spLocks noGrp="1"/>
          </p:cNvSpPr>
          <p:nvPr>
            <p:ph type="sldNum" sz="quarter" idx="12"/>
          </p:nvPr>
        </p:nvSpPr>
        <p:spPr/>
        <p:txBody>
          <a:bodyPr/>
          <a:lstStyle/>
          <a:p>
            <a:fld id="{007DE01E-53D4-48D3-B13F-A3D6DBCABD7F}" type="slidenum">
              <a:rPr lang="en-US" smtClean="0"/>
              <a:t>20</a:t>
            </a:fld>
            <a:endParaRPr lang="en-US" dirty="0"/>
          </a:p>
        </p:txBody>
      </p:sp>
      <p:sp>
        <p:nvSpPr>
          <p:cNvPr id="5" name="Oval 4">
            <a:extLst>
              <a:ext uri="{FF2B5EF4-FFF2-40B4-BE49-F238E27FC236}">
                <a16:creationId xmlns:a16="http://schemas.microsoft.com/office/drawing/2014/main" id="{310676F1-B2EB-6A78-4EAD-3FE1B3B9C0E5}"/>
              </a:ext>
            </a:extLst>
          </p:cNvPr>
          <p:cNvSpPr/>
          <p:nvPr/>
        </p:nvSpPr>
        <p:spPr>
          <a:xfrm>
            <a:off x="1014201" y="2223105"/>
            <a:ext cx="3322236" cy="3322236"/>
          </a:xfrm>
          <a:prstGeom prst="ellipse">
            <a:avLst/>
          </a:prstGeom>
          <a:solidFill>
            <a:schemeClr val="bg1"/>
          </a:solidFill>
          <a:ln>
            <a:noFill/>
          </a:ln>
          <a:effectLst>
            <a:outerShdw blurRad="3937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a:extLst>
              <a:ext uri="{FF2B5EF4-FFF2-40B4-BE49-F238E27FC236}">
                <a16:creationId xmlns:a16="http://schemas.microsoft.com/office/drawing/2014/main" id="{DB45070C-2E5B-4A27-69C0-64E5B85369BF}"/>
              </a:ext>
            </a:extLst>
          </p:cNvPr>
          <p:cNvSpPr txBox="1">
            <a:spLocks/>
          </p:cNvSpPr>
          <p:nvPr/>
        </p:nvSpPr>
        <p:spPr>
          <a:xfrm>
            <a:off x="4587268" y="2602341"/>
            <a:ext cx="6755274" cy="256376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800" dirty="0">
                <a:ea typeface="Times New Roman" panose="02020603050405020304" pitchFamily="18" charset="0"/>
              </a:rPr>
              <a:t>Ashish Deshmukh, PhD, Principal with Ramboll Environment and Health, advises clients on product safety and regulatory compliance issues. He provides strategic and technical advice for managing regulatory risk associated with industrial chemicals, food contact substances, and antimicrobials. </a:t>
            </a:r>
            <a:br>
              <a:rPr lang="en-GB" sz="1800" dirty="0">
                <a:ea typeface="Times New Roman" panose="02020603050405020304" pitchFamily="18" charset="0"/>
              </a:rPr>
            </a:br>
            <a:r>
              <a:rPr lang="en-GB" sz="1800" dirty="0">
                <a:ea typeface="Times New Roman" panose="02020603050405020304" pitchFamily="18" charset="0"/>
              </a:rPr>
              <a:t>His specialized experience includes regulatory approvals for products, and audits under EPA’s Audit Policy. He has previously worked in the pesticide industry with responsibilities in product development, regulatory affairs, and general management.</a:t>
            </a:r>
          </a:p>
        </p:txBody>
      </p:sp>
      <p:pic>
        <p:nvPicPr>
          <p:cNvPr id="8" name="Picture 7">
            <a:extLst>
              <a:ext uri="{FF2B5EF4-FFF2-40B4-BE49-F238E27FC236}">
                <a16:creationId xmlns:a16="http://schemas.microsoft.com/office/drawing/2014/main" id="{6F04B9F0-946F-4755-9FFA-AD4AAD82BCAB}"/>
              </a:ext>
            </a:extLst>
          </p:cNvPr>
          <p:cNvPicPr>
            <a:picLocks noChangeAspect="1"/>
          </p:cNvPicPr>
          <p:nvPr/>
        </p:nvPicPr>
        <p:blipFill rotWithShape="1">
          <a:blip r:embed="rId6">
            <a:extLst>
              <a:ext uri="{28A0092B-C50C-407E-A947-70E740481C1C}">
                <a14:useLocalDpi xmlns:a14="http://schemas.microsoft.com/office/drawing/2010/main" val="0"/>
              </a:ext>
            </a:extLst>
          </a:blip>
          <a:srcRect t="3258" b="16742"/>
          <a:stretch/>
        </p:blipFill>
        <p:spPr>
          <a:xfrm>
            <a:off x="1193162" y="2402895"/>
            <a:ext cx="2962656" cy="2962656"/>
          </a:xfrm>
          <a:prstGeom prst="ellipse">
            <a:avLst/>
          </a:prstGeom>
        </p:spPr>
      </p:pic>
    </p:spTree>
    <p:extLst>
      <p:ext uri="{BB962C8B-B14F-4D97-AF65-F5344CB8AC3E}">
        <p14:creationId xmlns:p14="http://schemas.microsoft.com/office/powerpoint/2010/main" val="15222613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7C8B5863-545B-5394-5396-DB687573612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9" name="think-cell data - do not delete" hidden="1">
                        <a:extLst>
                          <a:ext uri="{FF2B5EF4-FFF2-40B4-BE49-F238E27FC236}">
                            <a16:creationId xmlns:a16="http://schemas.microsoft.com/office/drawing/2014/main" id="{7C8B5863-545B-5394-5396-DB687573612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le 4">
            <a:extLst>
              <a:ext uri="{FF2B5EF4-FFF2-40B4-BE49-F238E27FC236}">
                <a16:creationId xmlns:a16="http://schemas.microsoft.com/office/drawing/2014/main" id="{B2A95ED1-32D7-DF2C-63D5-F949F5DE4938}"/>
              </a:ext>
            </a:extLst>
          </p:cNvPr>
          <p:cNvSpPr>
            <a:spLocks noGrp="1"/>
          </p:cNvSpPr>
          <p:nvPr>
            <p:ph type="title"/>
          </p:nvPr>
        </p:nvSpPr>
        <p:spPr>
          <a:xfrm>
            <a:off x="831850" y="1709738"/>
            <a:ext cx="10515600" cy="2852737"/>
          </a:xfrm>
        </p:spPr>
        <p:txBody>
          <a:bodyPr vert="horz"/>
          <a:lstStyle/>
          <a:p>
            <a:r>
              <a:rPr lang="en-US" sz="6000" dirty="0"/>
              <a:t>Technical Aspects of TSCA Audits</a:t>
            </a:r>
            <a:endParaRPr lang="en-US" dirty="0"/>
          </a:p>
        </p:txBody>
      </p:sp>
      <p:sp>
        <p:nvSpPr>
          <p:cNvPr id="4" name="Slide Number Placeholder 3">
            <a:extLst>
              <a:ext uri="{FF2B5EF4-FFF2-40B4-BE49-F238E27FC236}">
                <a16:creationId xmlns:a16="http://schemas.microsoft.com/office/drawing/2014/main" id="{7A60FC62-DCB4-5F05-D8CC-DE52B9ADF414}"/>
              </a:ext>
            </a:extLst>
          </p:cNvPr>
          <p:cNvSpPr>
            <a:spLocks noGrp="1"/>
          </p:cNvSpPr>
          <p:nvPr>
            <p:ph type="sldNum" sz="quarter" idx="12"/>
          </p:nvPr>
        </p:nvSpPr>
        <p:spPr/>
        <p:txBody>
          <a:bodyPr vert="horz" lIns="91440" tIns="45720" rIns="91440" bIns="45720" rtlCol="0" anchor="ctr"/>
          <a:lstStyle/>
          <a:p>
            <a:fld id="{799D8CAA-0D91-4F88-86F2-5F19090A4E2C}" type="slidenum">
              <a:rPr lang="en-US">
                <a:solidFill>
                  <a:srgbClr val="FFFF00"/>
                </a:solidFill>
              </a:rPr>
              <a:pPr/>
              <a:t>21</a:t>
            </a:fld>
            <a:endParaRPr lang="en-US" dirty="0">
              <a:solidFill>
                <a:srgbClr val="FFFF00"/>
              </a:solidFill>
            </a:endParaRPr>
          </a:p>
        </p:txBody>
      </p:sp>
      <p:pic>
        <p:nvPicPr>
          <p:cNvPr id="3" name="Graphic 2">
            <a:extLst>
              <a:ext uri="{FF2B5EF4-FFF2-40B4-BE49-F238E27FC236}">
                <a16:creationId xmlns:a16="http://schemas.microsoft.com/office/drawing/2014/main" id="{CD3F4ADC-BDD0-DE9E-4063-CF04AB5F1F4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9545" y="1403813"/>
            <a:ext cx="1057327" cy="1310489"/>
          </a:xfrm>
          <a:prstGeom prst="rect">
            <a:avLst/>
          </a:prstGeom>
        </p:spPr>
      </p:pic>
    </p:spTree>
    <p:extLst>
      <p:ext uri="{BB962C8B-B14F-4D97-AF65-F5344CB8AC3E}">
        <p14:creationId xmlns:p14="http://schemas.microsoft.com/office/powerpoint/2010/main" val="12067070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E8D1E-7550-4159-8406-7E14E962947B}"/>
              </a:ext>
            </a:extLst>
          </p:cNvPr>
          <p:cNvSpPr>
            <a:spLocks noGrp="1"/>
          </p:cNvSpPr>
          <p:nvPr>
            <p:ph type="title"/>
          </p:nvPr>
        </p:nvSpPr>
        <p:spPr/>
        <p:txBody>
          <a:bodyPr>
            <a:normAutofit/>
          </a:bodyPr>
          <a:lstStyle/>
          <a:p>
            <a:r>
              <a:rPr lang="en-US" sz="4350" dirty="0"/>
              <a:t>Agenda</a:t>
            </a:r>
          </a:p>
        </p:txBody>
      </p:sp>
      <p:sp>
        <p:nvSpPr>
          <p:cNvPr id="3" name="Content Placeholder 2">
            <a:extLst>
              <a:ext uri="{FF2B5EF4-FFF2-40B4-BE49-F238E27FC236}">
                <a16:creationId xmlns:a16="http://schemas.microsoft.com/office/drawing/2014/main" id="{4232C6A9-A207-6573-BB25-5E84BBFF8ED2}"/>
              </a:ext>
            </a:extLst>
          </p:cNvPr>
          <p:cNvSpPr>
            <a:spLocks noGrp="1"/>
          </p:cNvSpPr>
          <p:nvPr>
            <p:ph idx="1"/>
          </p:nvPr>
        </p:nvSpPr>
        <p:spPr/>
        <p:txBody>
          <a:bodyPr/>
          <a:lstStyle/>
          <a:p>
            <a:r>
              <a:rPr lang="en-US" dirty="0"/>
              <a:t>Drivers for TSCA audits</a:t>
            </a:r>
          </a:p>
          <a:p>
            <a:r>
              <a:rPr lang="en-US" dirty="0"/>
              <a:t>Types of TSCA audits</a:t>
            </a:r>
          </a:p>
          <a:p>
            <a:r>
              <a:rPr lang="en-US" dirty="0"/>
              <a:t>Audit process</a:t>
            </a:r>
          </a:p>
          <a:p>
            <a:r>
              <a:rPr lang="en-US" dirty="0"/>
              <a:t>Challenges faced during audits</a:t>
            </a:r>
          </a:p>
          <a:p>
            <a:r>
              <a:rPr lang="en-US" dirty="0"/>
              <a:t>Case studies</a:t>
            </a:r>
          </a:p>
          <a:p>
            <a:r>
              <a:rPr lang="en-US" dirty="0"/>
              <a:t>Product stewards’ roles in TSCA audits</a:t>
            </a:r>
          </a:p>
          <a:p>
            <a:endParaRPr lang="en-US" dirty="0"/>
          </a:p>
          <a:p>
            <a:endParaRPr lang="en-US" dirty="0"/>
          </a:p>
        </p:txBody>
      </p:sp>
      <p:sp>
        <p:nvSpPr>
          <p:cNvPr id="4" name="Slide Number Placeholder 3">
            <a:extLst>
              <a:ext uri="{FF2B5EF4-FFF2-40B4-BE49-F238E27FC236}">
                <a16:creationId xmlns:a16="http://schemas.microsoft.com/office/drawing/2014/main" id="{58566591-25E5-7CAF-B68A-13FAA8ECF6E6}"/>
              </a:ext>
            </a:extLst>
          </p:cNvPr>
          <p:cNvSpPr>
            <a:spLocks noGrp="1"/>
          </p:cNvSpPr>
          <p:nvPr>
            <p:ph type="sldNum" sz="quarter" idx="12"/>
          </p:nvPr>
        </p:nvSpPr>
        <p:spPr/>
        <p:txBody>
          <a:bodyPr/>
          <a:lstStyle/>
          <a:p>
            <a:fld id="{799D8CAA-0D91-4F88-86F2-5F19090A4E2C}" type="slidenum">
              <a:rPr lang="en-US" smtClean="0"/>
              <a:pPr/>
              <a:t>22</a:t>
            </a:fld>
            <a:endParaRPr lang="en-US" dirty="0"/>
          </a:p>
        </p:txBody>
      </p:sp>
    </p:spTree>
    <p:extLst>
      <p:ext uri="{BB962C8B-B14F-4D97-AF65-F5344CB8AC3E}">
        <p14:creationId xmlns:p14="http://schemas.microsoft.com/office/powerpoint/2010/main" val="33774252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84B49BB-9D1D-AFC6-1254-22D088B2575B}"/>
              </a:ext>
            </a:extLst>
          </p:cNvPr>
          <p:cNvGraphicFramePr>
            <a:graphicFrameLocks noChangeAspect="1"/>
          </p:cNvGraphicFramePr>
          <p:nvPr>
            <p:custDataLst>
              <p:tags r:id="rId1"/>
            </p:custDataLst>
            <p:extLst>
              <p:ext uri="{D42A27DB-BD31-4B8C-83A1-F6EECF244321}">
                <p14:modId xmlns:p14="http://schemas.microsoft.com/office/powerpoint/2010/main" val="22640831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5" name="think-cell data - do not delete" hidden="1">
                        <a:extLst>
                          <a:ext uri="{FF2B5EF4-FFF2-40B4-BE49-F238E27FC236}">
                            <a16:creationId xmlns:a16="http://schemas.microsoft.com/office/drawing/2014/main" id="{F84B49BB-9D1D-AFC6-1254-22D088B2575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DBE2C66-505F-4D7D-A61B-D4EC2C24D3E7}"/>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sz="4000" dirty="0"/>
              <a:t>Drivers for TSCA Audits</a:t>
            </a:r>
          </a:p>
        </p:txBody>
      </p:sp>
      <p:sp>
        <p:nvSpPr>
          <p:cNvPr id="4" name="Slide Number Placeholder 3">
            <a:extLst>
              <a:ext uri="{FF2B5EF4-FFF2-40B4-BE49-F238E27FC236}">
                <a16:creationId xmlns:a16="http://schemas.microsoft.com/office/drawing/2014/main" id="{95F2DDBC-C3CE-440F-B7D9-556B64A41763}"/>
              </a:ext>
            </a:extLst>
          </p:cNvPr>
          <p:cNvSpPr>
            <a:spLocks noGrp="1"/>
          </p:cNvSpPr>
          <p:nvPr>
            <p:ph type="sldNum" sz="quarter" idx="12"/>
          </p:nvPr>
        </p:nvSpPr>
        <p:spPr/>
        <p:txBody>
          <a:bodyPr/>
          <a:lstStyle/>
          <a:p>
            <a:fld id="{799D8CAA-0D91-4F88-86F2-5F19090A4E2C}" type="slidenum">
              <a:rPr lang="en-US" smtClean="0"/>
              <a:t>23</a:t>
            </a:fld>
            <a:endParaRPr lang="en-US"/>
          </a:p>
        </p:txBody>
      </p:sp>
      <p:sp>
        <p:nvSpPr>
          <p:cNvPr id="11" name="Content Placeholder 2">
            <a:extLst>
              <a:ext uri="{FF2B5EF4-FFF2-40B4-BE49-F238E27FC236}">
                <a16:creationId xmlns:a16="http://schemas.microsoft.com/office/drawing/2014/main" id="{02ABC7D4-6204-64BA-E9A0-5BC8F0690040}"/>
              </a:ext>
            </a:extLst>
          </p:cNvPr>
          <p:cNvSpPr txBox="1">
            <a:spLocks/>
          </p:cNvSpPr>
          <p:nvPr/>
        </p:nvSpPr>
        <p:spPr>
          <a:xfrm>
            <a:off x="952500" y="1790700"/>
            <a:ext cx="6781800" cy="4076700"/>
          </a:xfrm>
          <a:prstGeom prst="rect">
            <a:avLst/>
          </a:prstGeom>
          <a:ln w="12700">
            <a:solidFill>
              <a:srgbClr val="548235"/>
            </a:solidFill>
          </a:ln>
        </p:spPr>
        <p:txBody>
          <a:bodyPr vert="horz" lIns="182880" tIns="182880" rIns="182880" bIns="182880" rtlCol="0" anchor="ctr">
            <a:noAutofit/>
          </a:bodyPr>
          <a:lstStyle>
            <a:lvl1pPr marL="228600" indent="-228600" algn="l" defTabSz="914400" rtl="0" eaLnBrk="1" latinLnBrk="0" hangingPunct="1">
              <a:lnSpc>
                <a:spcPct val="90000"/>
              </a:lnSpc>
              <a:spcBef>
                <a:spcPts val="1000"/>
              </a:spcBef>
              <a:buClr>
                <a:schemeClr val="accent6">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sz="2200" dirty="0"/>
              <a:t>Corporate audit programs</a:t>
            </a:r>
          </a:p>
          <a:p>
            <a:pPr>
              <a:lnSpc>
                <a:spcPct val="100000"/>
              </a:lnSpc>
            </a:pPr>
            <a:r>
              <a:rPr lang="en-GB" sz="2200" dirty="0"/>
              <a:t>Identified or suspected compliance issues</a:t>
            </a:r>
          </a:p>
          <a:p>
            <a:pPr>
              <a:lnSpc>
                <a:spcPct val="100000"/>
              </a:lnSpc>
            </a:pPr>
            <a:r>
              <a:rPr lang="en-GB" sz="2200" dirty="0"/>
              <a:t>Mergers and acquisitions</a:t>
            </a:r>
          </a:p>
          <a:p>
            <a:pPr marL="485775" lvl="1" indent="-247650">
              <a:lnSpc>
                <a:spcPct val="100000"/>
              </a:lnSpc>
            </a:pPr>
            <a:r>
              <a:rPr lang="en-GB" sz="2200" dirty="0"/>
              <a:t>Pre-sale audit by seller</a:t>
            </a:r>
          </a:p>
          <a:p>
            <a:pPr marL="485775" lvl="1" indent="-247650">
              <a:lnSpc>
                <a:spcPct val="100000"/>
              </a:lnSpc>
            </a:pPr>
            <a:r>
              <a:rPr lang="en-GB" sz="2200" dirty="0"/>
              <a:t>Pre-purchase due diligence </a:t>
            </a:r>
          </a:p>
          <a:p>
            <a:pPr marL="485775" lvl="1" indent="-247650">
              <a:lnSpc>
                <a:spcPct val="100000"/>
              </a:lnSpc>
            </a:pPr>
            <a:r>
              <a:rPr lang="en-GB" sz="2200" dirty="0"/>
              <a:t>New Owner Audit</a:t>
            </a:r>
          </a:p>
          <a:p>
            <a:pPr>
              <a:lnSpc>
                <a:spcPct val="100000"/>
              </a:lnSpc>
            </a:pPr>
            <a:r>
              <a:rPr lang="en-GB" sz="2200" dirty="0"/>
              <a:t>Systems audits as part of corrective action negotiated with EPA</a:t>
            </a:r>
          </a:p>
        </p:txBody>
      </p:sp>
      <p:sp>
        <p:nvSpPr>
          <p:cNvPr id="12" name="Rectangle: Rounded Corners 11">
            <a:extLst>
              <a:ext uri="{FF2B5EF4-FFF2-40B4-BE49-F238E27FC236}">
                <a16:creationId xmlns:a16="http://schemas.microsoft.com/office/drawing/2014/main" id="{3489628F-D66F-A3BF-610F-F401AE9F2E28}"/>
              </a:ext>
            </a:extLst>
          </p:cNvPr>
          <p:cNvSpPr/>
          <p:nvPr/>
        </p:nvSpPr>
        <p:spPr>
          <a:xfrm>
            <a:off x="8610600" y="1790700"/>
            <a:ext cx="2743200" cy="4076700"/>
          </a:xfrm>
          <a:prstGeom prst="roundRect">
            <a:avLst>
              <a:gd name="adj" fmla="val 0"/>
            </a:avLst>
          </a:prstGeom>
          <a:solidFill>
            <a:srgbClr val="BBC3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12697" indent="-25395" algn="ctr" defTabSz="457109" eaLnBrk="0" hangingPunct="0">
              <a:lnSpc>
                <a:spcPts val="2163"/>
              </a:lnSpc>
              <a:spcAft>
                <a:spcPts val="1500"/>
              </a:spcAft>
            </a:pPr>
            <a:r>
              <a:rPr lang="en-GB" sz="2200" dirty="0">
                <a:solidFill>
                  <a:schemeClr val="bg1"/>
                </a:solidFill>
                <a:cs typeface="ＭＳ Ｐゴシック" pitchFamily="-111" charset="-128"/>
              </a:rPr>
              <a:t>TSCA audits may </a:t>
            </a:r>
            <a:br>
              <a:rPr lang="en-GB" sz="2200" dirty="0">
                <a:solidFill>
                  <a:schemeClr val="bg1"/>
                </a:solidFill>
                <a:cs typeface="ＭＳ Ｐゴシック" pitchFamily="-111" charset="-128"/>
              </a:rPr>
            </a:br>
            <a:r>
              <a:rPr lang="en-GB" sz="2200" dirty="0">
                <a:solidFill>
                  <a:schemeClr val="bg1"/>
                </a:solidFill>
                <a:cs typeface="ＭＳ Ｐゴシック" pitchFamily="-111" charset="-128"/>
              </a:rPr>
              <a:t>be driven by various factors</a:t>
            </a:r>
          </a:p>
        </p:txBody>
      </p:sp>
      <p:sp>
        <p:nvSpPr>
          <p:cNvPr id="13" name="Isosceles Triangle 12">
            <a:extLst>
              <a:ext uri="{FF2B5EF4-FFF2-40B4-BE49-F238E27FC236}">
                <a16:creationId xmlns:a16="http://schemas.microsoft.com/office/drawing/2014/main" id="{23288995-4DED-2E78-671E-529C8186A3EA}"/>
              </a:ext>
            </a:extLst>
          </p:cNvPr>
          <p:cNvSpPr/>
          <p:nvPr/>
        </p:nvSpPr>
        <p:spPr>
          <a:xfrm rot="5400000">
            <a:off x="7648576" y="3705226"/>
            <a:ext cx="1047750" cy="247649"/>
          </a:xfrm>
          <a:prstGeom prst="triangle">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88282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8A177B0-A7BE-A65E-A4A9-85647F4F4E1D}"/>
              </a:ext>
            </a:extLst>
          </p:cNvPr>
          <p:cNvGraphicFramePr>
            <a:graphicFrameLocks noChangeAspect="1"/>
          </p:cNvGraphicFramePr>
          <p:nvPr>
            <p:custDataLst>
              <p:tags r:id="rId1"/>
            </p:custDataLst>
            <p:extLst>
              <p:ext uri="{D42A27DB-BD31-4B8C-83A1-F6EECF244321}">
                <p14:modId xmlns:p14="http://schemas.microsoft.com/office/powerpoint/2010/main" val="6815766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5" name="think-cell data - do not delete" hidden="1">
                        <a:extLst>
                          <a:ext uri="{FF2B5EF4-FFF2-40B4-BE49-F238E27FC236}">
                            <a16:creationId xmlns:a16="http://schemas.microsoft.com/office/drawing/2014/main" id="{F8A177B0-A7BE-A65E-A4A9-85647F4F4E1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DBE2C66-505F-4D7D-A61B-D4EC2C24D3E7}"/>
              </a:ext>
            </a:extLst>
          </p:cNvPr>
          <p:cNvSpPr>
            <a:spLocks noGrp="1"/>
          </p:cNvSpPr>
          <p:nvPr>
            <p:ph type="title"/>
          </p:nvPr>
        </p:nvSpPr>
        <p:spPr/>
        <p:txBody>
          <a:bodyPr vert="horz" lIns="91440" tIns="45720" rIns="91440" bIns="45720" rtlCol="0" anchor="ctr">
            <a:normAutofit/>
          </a:bodyPr>
          <a:lstStyle/>
          <a:p>
            <a:r>
              <a:rPr lang="en-US" sz="4000" dirty="0"/>
              <a:t>Types of TSCA Audits</a:t>
            </a:r>
          </a:p>
        </p:txBody>
      </p:sp>
      <p:sp>
        <p:nvSpPr>
          <p:cNvPr id="4" name="Slide Number Placeholder 3">
            <a:extLst>
              <a:ext uri="{FF2B5EF4-FFF2-40B4-BE49-F238E27FC236}">
                <a16:creationId xmlns:a16="http://schemas.microsoft.com/office/drawing/2014/main" id="{95F2DDBC-C3CE-440F-B7D9-556B64A41763}"/>
              </a:ext>
            </a:extLst>
          </p:cNvPr>
          <p:cNvSpPr>
            <a:spLocks noGrp="1"/>
          </p:cNvSpPr>
          <p:nvPr>
            <p:ph type="sldNum" sz="quarter" idx="12"/>
          </p:nvPr>
        </p:nvSpPr>
        <p:spPr/>
        <p:txBody>
          <a:bodyPr/>
          <a:lstStyle/>
          <a:p>
            <a:fld id="{799D8CAA-0D91-4F88-86F2-5F19090A4E2C}" type="slidenum">
              <a:rPr lang="en-US" smtClean="0"/>
              <a:t>24</a:t>
            </a:fld>
            <a:endParaRPr lang="en-US"/>
          </a:p>
        </p:txBody>
      </p:sp>
      <p:sp>
        <p:nvSpPr>
          <p:cNvPr id="11" name="Content Placeholder 2">
            <a:extLst>
              <a:ext uri="{FF2B5EF4-FFF2-40B4-BE49-F238E27FC236}">
                <a16:creationId xmlns:a16="http://schemas.microsoft.com/office/drawing/2014/main" id="{BCA0A664-0E0E-F960-3C92-C08C054C4D13}"/>
              </a:ext>
            </a:extLst>
          </p:cNvPr>
          <p:cNvSpPr txBox="1">
            <a:spLocks/>
          </p:cNvSpPr>
          <p:nvPr/>
        </p:nvSpPr>
        <p:spPr>
          <a:xfrm>
            <a:off x="952500" y="1790700"/>
            <a:ext cx="6781800" cy="4076700"/>
          </a:xfrm>
          <a:prstGeom prst="rect">
            <a:avLst/>
          </a:prstGeom>
          <a:ln w="12700">
            <a:solidFill>
              <a:srgbClr val="548235"/>
            </a:solidFill>
          </a:ln>
        </p:spPr>
        <p:txBody>
          <a:bodyPr vert="horz" lIns="182880" tIns="182880" rIns="182880" bIns="182880" rtlCol="0" anchor="ctr">
            <a:noAutofit/>
          </a:bodyPr>
          <a:lstStyle>
            <a:lvl1pPr marL="228600" indent="-228600" algn="l" defTabSz="914400" rtl="0" eaLnBrk="1" latinLnBrk="0" hangingPunct="1">
              <a:lnSpc>
                <a:spcPct val="90000"/>
              </a:lnSpc>
              <a:spcBef>
                <a:spcPts val="1000"/>
              </a:spcBef>
              <a:buClr>
                <a:schemeClr val="accent6">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sz="2200" dirty="0"/>
              <a:t>Compliance versus Systems audits</a:t>
            </a:r>
          </a:p>
          <a:p>
            <a:pPr>
              <a:lnSpc>
                <a:spcPct val="100000"/>
              </a:lnSpc>
            </a:pPr>
            <a:r>
              <a:rPr lang="en-GB" sz="2200" dirty="0"/>
              <a:t>Comprehensive versus Focused audits</a:t>
            </a:r>
          </a:p>
          <a:p>
            <a:pPr>
              <a:lnSpc>
                <a:spcPct val="100000"/>
              </a:lnSpc>
            </a:pPr>
            <a:r>
              <a:rPr lang="en-GB" sz="2200" dirty="0"/>
              <a:t>Completely remote versus combination of remote and site visits</a:t>
            </a:r>
          </a:p>
          <a:p>
            <a:pPr>
              <a:lnSpc>
                <a:spcPct val="100000"/>
              </a:lnSpc>
            </a:pPr>
            <a:r>
              <a:rPr lang="en-GB" sz="2200" dirty="0"/>
              <a:t>Under “Attorney Client Privilege” versus not</a:t>
            </a:r>
          </a:p>
        </p:txBody>
      </p:sp>
      <p:sp>
        <p:nvSpPr>
          <p:cNvPr id="12" name="Rectangle: Rounded Corners 11">
            <a:extLst>
              <a:ext uri="{FF2B5EF4-FFF2-40B4-BE49-F238E27FC236}">
                <a16:creationId xmlns:a16="http://schemas.microsoft.com/office/drawing/2014/main" id="{60600A9A-897F-C4BF-D0B6-938C561005A5}"/>
              </a:ext>
            </a:extLst>
          </p:cNvPr>
          <p:cNvSpPr/>
          <p:nvPr/>
        </p:nvSpPr>
        <p:spPr>
          <a:xfrm>
            <a:off x="8610600" y="1790700"/>
            <a:ext cx="2743200" cy="4076700"/>
          </a:xfrm>
          <a:prstGeom prst="roundRect">
            <a:avLst>
              <a:gd name="adj" fmla="val 0"/>
            </a:avLst>
          </a:prstGeom>
          <a:solidFill>
            <a:srgbClr val="BBC3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12697" indent="-25395" algn="ctr" defTabSz="457109" eaLnBrk="0" hangingPunct="0">
              <a:lnSpc>
                <a:spcPts val="2163"/>
              </a:lnSpc>
              <a:spcAft>
                <a:spcPts val="1500"/>
              </a:spcAft>
            </a:pPr>
            <a:r>
              <a:rPr lang="en-GB" sz="2200" dirty="0">
                <a:solidFill>
                  <a:schemeClr val="bg1"/>
                </a:solidFill>
                <a:cs typeface="ＭＳ Ｐゴシック" pitchFamily="-111" charset="-128"/>
              </a:rPr>
              <a:t>TSCA audits are designed based on the drivers</a:t>
            </a:r>
          </a:p>
        </p:txBody>
      </p:sp>
      <p:sp>
        <p:nvSpPr>
          <p:cNvPr id="13" name="Isosceles Triangle 12">
            <a:extLst>
              <a:ext uri="{FF2B5EF4-FFF2-40B4-BE49-F238E27FC236}">
                <a16:creationId xmlns:a16="http://schemas.microsoft.com/office/drawing/2014/main" id="{E2D256F1-EA4D-90FF-5437-A6F780FED53F}"/>
              </a:ext>
            </a:extLst>
          </p:cNvPr>
          <p:cNvSpPr/>
          <p:nvPr/>
        </p:nvSpPr>
        <p:spPr>
          <a:xfrm rot="5400000">
            <a:off x="7648576" y="3705226"/>
            <a:ext cx="1047750" cy="247649"/>
          </a:xfrm>
          <a:prstGeom prst="triangle">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97988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A9DCF414-1203-7B24-84C2-AD6FAE4C3DEA}"/>
              </a:ext>
            </a:extLst>
          </p:cNvPr>
          <p:cNvGraphicFramePr>
            <a:graphicFrameLocks noChangeAspect="1"/>
          </p:cNvGraphicFramePr>
          <p:nvPr>
            <p:custDataLst>
              <p:tags r:id="rId1"/>
            </p:custDataLst>
            <p:extLst>
              <p:ext uri="{D42A27DB-BD31-4B8C-83A1-F6EECF244321}">
                <p14:modId xmlns:p14="http://schemas.microsoft.com/office/powerpoint/2010/main" val="19146309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7" name="think-cell data - do not delete" hidden="1">
                        <a:extLst>
                          <a:ext uri="{FF2B5EF4-FFF2-40B4-BE49-F238E27FC236}">
                            <a16:creationId xmlns:a16="http://schemas.microsoft.com/office/drawing/2014/main" id="{A9DCF414-1203-7B24-84C2-AD6FAE4C3DE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DBE2C66-505F-4D7D-A61B-D4EC2C24D3E7}"/>
              </a:ext>
            </a:extLst>
          </p:cNvPr>
          <p:cNvSpPr>
            <a:spLocks noGrp="1"/>
          </p:cNvSpPr>
          <p:nvPr>
            <p:ph type="title"/>
          </p:nvPr>
        </p:nvSpPr>
        <p:spPr/>
        <p:txBody>
          <a:bodyPr vert="horz" lIns="91440" tIns="45720" rIns="91440" bIns="45720" rtlCol="0" anchor="ctr">
            <a:normAutofit/>
          </a:bodyPr>
          <a:lstStyle/>
          <a:p>
            <a:r>
              <a:rPr lang="en-US" sz="4000" dirty="0"/>
              <a:t>Audit Team</a:t>
            </a:r>
          </a:p>
        </p:txBody>
      </p:sp>
      <p:sp>
        <p:nvSpPr>
          <p:cNvPr id="4" name="Slide Number Placeholder 3">
            <a:extLst>
              <a:ext uri="{FF2B5EF4-FFF2-40B4-BE49-F238E27FC236}">
                <a16:creationId xmlns:a16="http://schemas.microsoft.com/office/drawing/2014/main" id="{95F2DDBC-C3CE-440F-B7D9-556B64A41763}"/>
              </a:ext>
            </a:extLst>
          </p:cNvPr>
          <p:cNvSpPr>
            <a:spLocks noGrp="1"/>
          </p:cNvSpPr>
          <p:nvPr>
            <p:ph type="sldNum" sz="quarter" idx="12"/>
          </p:nvPr>
        </p:nvSpPr>
        <p:spPr/>
        <p:txBody>
          <a:bodyPr/>
          <a:lstStyle/>
          <a:p>
            <a:fld id="{799D8CAA-0D91-4F88-86F2-5F19090A4E2C}" type="slidenum">
              <a:rPr lang="en-US" smtClean="0"/>
              <a:t>25</a:t>
            </a:fld>
            <a:endParaRPr lang="en-US"/>
          </a:p>
        </p:txBody>
      </p:sp>
      <p:sp>
        <p:nvSpPr>
          <p:cNvPr id="8" name="Content Placeholder 2">
            <a:extLst>
              <a:ext uri="{FF2B5EF4-FFF2-40B4-BE49-F238E27FC236}">
                <a16:creationId xmlns:a16="http://schemas.microsoft.com/office/drawing/2014/main" id="{9A204922-6763-F965-DC1B-B798046B4657}"/>
              </a:ext>
            </a:extLst>
          </p:cNvPr>
          <p:cNvSpPr txBox="1">
            <a:spLocks/>
          </p:cNvSpPr>
          <p:nvPr/>
        </p:nvSpPr>
        <p:spPr>
          <a:xfrm>
            <a:off x="952500" y="1790700"/>
            <a:ext cx="6781800" cy="4076700"/>
          </a:xfrm>
          <a:prstGeom prst="rect">
            <a:avLst/>
          </a:prstGeom>
          <a:ln w="12700">
            <a:solidFill>
              <a:srgbClr val="548235"/>
            </a:solidFill>
          </a:ln>
        </p:spPr>
        <p:txBody>
          <a:bodyPr vert="horz" lIns="182880" tIns="182880" rIns="182880" bIns="182880" rtlCol="0" anchor="ctr">
            <a:noAutofit/>
          </a:bodyPr>
          <a:lstStyle>
            <a:lvl1pPr marL="228600" indent="-228600" algn="l" defTabSz="914400" rtl="0" eaLnBrk="1" latinLnBrk="0" hangingPunct="1">
              <a:lnSpc>
                <a:spcPct val="90000"/>
              </a:lnSpc>
              <a:spcBef>
                <a:spcPts val="1000"/>
              </a:spcBef>
              <a:buClr>
                <a:schemeClr val="accent6">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sz="2200" dirty="0"/>
              <a:t>Technical consultants/external auditors</a:t>
            </a:r>
          </a:p>
          <a:p>
            <a:pPr>
              <a:lnSpc>
                <a:spcPct val="100000"/>
              </a:lnSpc>
            </a:pPr>
            <a:r>
              <a:rPr lang="en-GB" sz="2200" dirty="0"/>
              <a:t>Attorneys, in-house and outside counsel</a:t>
            </a:r>
          </a:p>
          <a:p>
            <a:pPr>
              <a:lnSpc>
                <a:spcPct val="100000"/>
              </a:lnSpc>
            </a:pPr>
            <a:r>
              <a:rPr lang="en-GB" sz="2200" dirty="0"/>
              <a:t>Internal to the company (corporate or facility personnel)</a:t>
            </a:r>
          </a:p>
        </p:txBody>
      </p:sp>
      <p:sp>
        <p:nvSpPr>
          <p:cNvPr id="9" name="Rectangle: Rounded Corners 8">
            <a:extLst>
              <a:ext uri="{FF2B5EF4-FFF2-40B4-BE49-F238E27FC236}">
                <a16:creationId xmlns:a16="http://schemas.microsoft.com/office/drawing/2014/main" id="{609BA90D-671A-0275-4E20-1695A72121DA}"/>
              </a:ext>
            </a:extLst>
          </p:cNvPr>
          <p:cNvSpPr/>
          <p:nvPr/>
        </p:nvSpPr>
        <p:spPr>
          <a:xfrm>
            <a:off x="8610600" y="1790700"/>
            <a:ext cx="2743200" cy="4076700"/>
          </a:xfrm>
          <a:prstGeom prst="roundRect">
            <a:avLst>
              <a:gd name="adj" fmla="val 0"/>
            </a:avLst>
          </a:prstGeom>
          <a:solidFill>
            <a:srgbClr val="BBC3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12697" indent="-25395" algn="ctr" defTabSz="457109" eaLnBrk="0" hangingPunct="0">
              <a:lnSpc>
                <a:spcPts val="2163"/>
              </a:lnSpc>
              <a:spcAft>
                <a:spcPts val="1500"/>
              </a:spcAft>
            </a:pPr>
            <a:r>
              <a:rPr lang="en-GB" sz="2200">
                <a:solidFill>
                  <a:schemeClr val="bg1"/>
                </a:solidFill>
                <a:cs typeface="ＭＳ Ｐゴシック" pitchFamily="-111" charset="-128"/>
              </a:rPr>
              <a:t>Audit team is designed appropriately to meet audit needs</a:t>
            </a:r>
            <a:endParaRPr lang="en-GB" sz="2200" dirty="0">
              <a:solidFill>
                <a:schemeClr val="bg1"/>
              </a:solidFill>
              <a:cs typeface="ＭＳ Ｐゴシック" pitchFamily="-111" charset="-128"/>
            </a:endParaRPr>
          </a:p>
        </p:txBody>
      </p:sp>
      <p:sp>
        <p:nvSpPr>
          <p:cNvPr id="10" name="Isosceles Triangle 9">
            <a:extLst>
              <a:ext uri="{FF2B5EF4-FFF2-40B4-BE49-F238E27FC236}">
                <a16:creationId xmlns:a16="http://schemas.microsoft.com/office/drawing/2014/main" id="{D2FE151A-2651-7AE3-B281-153389DCC5F9}"/>
              </a:ext>
            </a:extLst>
          </p:cNvPr>
          <p:cNvSpPr/>
          <p:nvPr/>
        </p:nvSpPr>
        <p:spPr>
          <a:xfrm rot="5400000">
            <a:off x="7648576" y="3705226"/>
            <a:ext cx="1047750" cy="247649"/>
          </a:xfrm>
          <a:prstGeom prst="triangle">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89485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157B860A-1353-F557-B0A3-4923DA067830}"/>
              </a:ext>
            </a:extLst>
          </p:cNvPr>
          <p:cNvGraphicFramePr>
            <a:graphicFrameLocks noChangeAspect="1"/>
          </p:cNvGraphicFramePr>
          <p:nvPr>
            <p:custDataLst>
              <p:tags r:id="rId1"/>
            </p:custDataLst>
            <p:extLst>
              <p:ext uri="{D42A27DB-BD31-4B8C-83A1-F6EECF244321}">
                <p14:modId xmlns:p14="http://schemas.microsoft.com/office/powerpoint/2010/main" val="25845887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8" name="think-cell data - do not delete" hidden="1">
                        <a:extLst>
                          <a:ext uri="{FF2B5EF4-FFF2-40B4-BE49-F238E27FC236}">
                            <a16:creationId xmlns:a16="http://schemas.microsoft.com/office/drawing/2014/main" id="{157B860A-1353-F557-B0A3-4923DA06783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369C63E8-B78B-C356-EBBD-FD8E7618628C}"/>
              </a:ext>
            </a:extLst>
          </p:cNvPr>
          <p:cNvSpPr>
            <a:spLocks noGrp="1"/>
          </p:cNvSpPr>
          <p:nvPr>
            <p:ph type="title"/>
          </p:nvPr>
        </p:nvSpPr>
        <p:spPr>
          <a:xfrm>
            <a:off x="831850" y="1709738"/>
            <a:ext cx="10515600" cy="2852737"/>
          </a:xfrm>
        </p:spPr>
        <p:txBody>
          <a:bodyPr vert="horz">
            <a:normAutofit/>
          </a:bodyPr>
          <a:lstStyle/>
          <a:p>
            <a:r>
              <a:rPr lang="en-US" dirty="0"/>
              <a:t>Audit Process</a:t>
            </a:r>
          </a:p>
        </p:txBody>
      </p:sp>
      <p:sp>
        <p:nvSpPr>
          <p:cNvPr id="7" name="Slide Number Placeholder 3">
            <a:extLst>
              <a:ext uri="{FF2B5EF4-FFF2-40B4-BE49-F238E27FC236}">
                <a16:creationId xmlns:a16="http://schemas.microsoft.com/office/drawing/2014/main" id="{AF68267D-4F7D-4EF1-B3CE-3C23F20AD12B}"/>
              </a:ext>
            </a:extLst>
          </p:cNvPr>
          <p:cNvSpPr>
            <a:spLocks noGrp="1"/>
          </p:cNvSpPr>
          <p:nvPr>
            <p:ph type="sldNum" sz="quarter" idx="12"/>
          </p:nvPr>
        </p:nvSpPr>
        <p:spPr/>
        <p:txBody>
          <a:bodyPr/>
          <a:lstStyle/>
          <a:p>
            <a:fld id="{007DE01E-53D4-48D3-B13F-A3D6DBCABD7F}" type="slidenum">
              <a:rPr lang="en-US" smtClean="0">
                <a:solidFill>
                  <a:srgbClr val="FFFF00"/>
                </a:solidFill>
              </a:rPr>
              <a:t>26</a:t>
            </a:fld>
            <a:endParaRPr lang="en-US" dirty="0">
              <a:solidFill>
                <a:srgbClr val="FFFF00"/>
              </a:solidFill>
            </a:endParaRPr>
          </a:p>
        </p:txBody>
      </p:sp>
      <p:pic>
        <p:nvPicPr>
          <p:cNvPr id="3" name="Graphic 2">
            <a:extLst>
              <a:ext uri="{FF2B5EF4-FFF2-40B4-BE49-F238E27FC236}">
                <a16:creationId xmlns:a16="http://schemas.microsoft.com/office/drawing/2014/main" id="{B204AA69-9388-F44F-0A91-0918948BA1E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13331" y="2098904"/>
            <a:ext cx="1163782" cy="1280160"/>
          </a:xfrm>
          <a:prstGeom prst="rect">
            <a:avLst/>
          </a:prstGeom>
        </p:spPr>
      </p:pic>
    </p:spTree>
    <p:extLst>
      <p:ext uri="{BB962C8B-B14F-4D97-AF65-F5344CB8AC3E}">
        <p14:creationId xmlns:p14="http://schemas.microsoft.com/office/powerpoint/2010/main" val="22372408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17D3ADF9-E792-F84F-5A39-45E9B39E2278}"/>
              </a:ext>
            </a:extLst>
          </p:cNvPr>
          <p:cNvGraphicFramePr>
            <a:graphicFrameLocks noChangeAspect="1"/>
          </p:cNvGraphicFramePr>
          <p:nvPr>
            <p:custDataLst>
              <p:tags r:id="rId1"/>
            </p:custDataLst>
            <p:extLst>
              <p:ext uri="{D42A27DB-BD31-4B8C-83A1-F6EECF244321}">
                <p14:modId xmlns:p14="http://schemas.microsoft.com/office/powerpoint/2010/main" val="2313951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6" name="think-cell data - do not delete" hidden="1">
                        <a:extLst>
                          <a:ext uri="{FF2B5EF4-FFF2-40B4-BE49-F238E27FC236}">
                            <a16:creationId xmlns:a16="http://schemas.microsoft.com/office/drawing/2014/main" id="{17D3ADF9-E792-F84F-5A39-45E9B39E227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DBE2C66-505F-4D7D-A61B-D4EC2C24D3E7}"/>
              </a:ext>
            </a:extLst>
          </p:cNvPr>
          <p:cNvSpPr>
            <a:spLocks noGrp="1"/>
          </p:cNvSpPr>
          <p:nvPr>
            <p:ph type="title"/>
          </p:nvPr>
        </p:nvSpPr>
        <p:spPr/>
        <p:txBody>
          <a:bodyPr vert="horz" lIns="91440" tIns="45720" rIns="91440" bIns="45720" rtlCol="0" anchor="ctr">
            <a:normAutofit/>
          </a:bodyPr>
          <a:lstStyle/>
          <a:p>
            <a:r>
              <a:rPr lang="en-US" sz="4000" dirty="0"/>
              <a:t>Audit Process – Information gathering and prioritization</a:t>
            </a:r>
          </a:p>
        </p:txBody>
      </p:sp>
      <p:sp>
        <p:nvSpPr>
          <p:cNvPr id="4" name="Slide Number Placeholder 3">
            <a:extLst>
              <a:ext uri="{FF2B5EF4-FFF2-40B4-BE49-F238E27FC236}">
                <a16:creationId xmlns:a16="http://schemas.microsoft.com/office/drawing/2014/main" id="{95F2DDBC-C3CE-440F-B7D9-556B64A41763}"/>
              </a:ext>
            </a:extLst>
          </p:cNvPr>
          <p:cNvSpPr>
            <a:spLocks noGrp="1"/>
          </p:cNvSpPr>
          <p:nvPr>
            <p:ph type="sldNum" sz="quarter" idx="12"/>
          </p:nvPr>
        </p:nvSpPr>
        <p:spPr/>
        <p:txBody>
          <a:bodyPr/>
          <a:lstStyle/>
          <a:p>
            <a:fld id="{799D8CAA-0D91-4F88-86F2-5F19090A4E2C}" type="slidenum">
              <a:rPr lang="en-US" smtClean="0"/>
              <a:t>27</a:t>
            </a:fld>
            <a:endParaRPr lang="en-US"/>
          </a:p>
        </p:txBody>
      </p:sp>
      <p:sp>
        <p:nvSpPr>
          <p:cNvPr id="10" name="Content Placeholder 2">
            <a:extLst>
              <a:ext uri="{FF2B5EF4-FFF2-40B4-BE49-F238E27FC236}">
                <a16:creationId xmlns:a16="http://schemas.microsoft.com/office/drawing/2014/main" id="{DC25DB89-25B9-330F-B124-F696B040B1B5}"/>
              </a:ext>
            </a:extLst>
          </p:cNvPr>
          <p:cNvSpPr txBox="1">
            <a:spLocks/>
          </p:cNvSpPr>
          <p:nvPr/>
        </p:nvSpPr>
        <p:spPr>
          <a:xfrm>
            <a:off x="952500" y="1790700"/>
            <a:ext cx="6781800" cy="4076700"/>
          </a:xfrm>
          <a:prstGeom prst="rect">
            <a:avLst/>
          </a:prstGeom>
          <a:ln w="12700">
            <a:solidFill>
              <a:srgbClr val="548235"/>
            </a:solidFill>
          </a:ln>
        </p:spPr>
        <p:txBody>
          <a:bodyPr vert="horz" lIns="182880" tIns="182880" rIns="182880" bIns="182880" rtlCol="0" anchor="ctr">
            <a:noAutofit/>
          </a:bodyPr>
          <a:lstStyle>
            <a:lvl1pPr marL="228600" indent="-228600" algn="l" defTabSz="914400" rtl="0" eaLnBrk="1" latinLnBrk="0" hangingPunct="1">
              <a:lnSpc>
                <a:spcPct val="90000"/>
              </a:lnSpc>
              <a:spcBef>
                <a:spcPts val="1000"/>
              </a:spcBef>
              <a:buClr>
                <a:schemeClr val="accent6">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200" dirty="0"/>
              <a:t>Number and types of facilities</a:t>
            </a:r>
          </a:p>
          <a:p>
            <a:pPr>
              <a:lnSpc>
                <a:spcPct val="100000"/>
              </a:lnSpc>
            </a:pPr>
            <a:r>
              <a:rPr lang="en-US" sz="2200" dirty="0"/>
              <a:t>TSCA-regulated activities</a:t>
            </a:r>
          </a:p>
          <a:p>
            <a:pPr>
              <a:lnSpc>
                <a:spcPct val="100000"/>
              </a:lnSpc>
            </a:pPr>
            <a:r>
              <a:rPr lang="en-US" sz="2200" dirty="0"/>
              <a:t>Finalize scope of audit</a:t>
            </a:r>
          </a:p>
          <a:p>
            <a:pPr>
              <a:lnSpc>
                <a:spcPct val="100000"/>
              </a:lnSpc>
            </a:pPr>
            <a:r>
              <a:rPr lang="en-US" sz="2200" dirty="0"/>
              <a:t>Prioritize facilities for audit (risk-based)</a:t>
            </a:r>
          </a:p>
          <a:p>
            <a:pPr>
              <a:lnSpc>
                <a:spcPct val="100000"/>
              </a:lnSpc>
            </a:pPr>
            <a:r>
              <a:rPr lang="en-US" sz="2200" dirty="0"/>
              <a:t>Prepare schedule</a:t>
            </a:r>
          </a:p>
          <a:p>
            <a:pPr>
              <a:lnSpc>
                <a:spcPct val="100000"/>
              </a:lnSpc>
            </a:pPr>
            <a:r>
              <a:rPr lang="en-US" sz="2200" dirty="0"/>
              <a:t>Prepare audit protocol</a:t>
            </a:r>
          </a:p>
        </p:txBody>
      </p:sp>
      <p:sp>
        <p:nvSpPr>
          <p:cNvPr id="11" name="Rectangle: Rounded Corners 10">
            <a:extLst>
              <a:ext uri="{FF2B5EF4-FFF2-40B4-BE49-F238E27FC236}">
                <a16:creationId xmlns:a16="http://schemas.microsoft.com/office/drawing/2014/main" id="{8B593DB4-17DC-8346-415A-D15F7423AD04}"/>
              </a:ext>
            </a:extLst>
          </p:cNvPr>
          <p:cNvSpPr/>
          <p:nvPr/>
        </p:nvSpPr>
        <p:spPr>
          <a:xfrm>
            <a:off x="8610600" y="1790700"/>
            <a:ext cx="2743200" cy="4076700"/>
          </a:xfrm>
          <a:prstGeom prst="roundRect">
            <a:avLst>
              <a:gd name="adj" fmla="val 0"/>
            </a:avLst>
          </a:prstGeom>
          <a:solidFill>
            <a:srgbClr val="BBC3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12697" indent="-25395" algn="ctr" defTabSz="457109" eaLnBrk="0" hangingPunct="0">
              <a:lnSpc>
                <a:spcPts val="2163"/>
              </a:lnSpc>
              <a:spcAft>
                <a:spcPts val="1500"/>
              </a:spcAft>
            </a:pPr>
            <a:r>
              <a:rPr lang="en-GB" sz="2200" dirty="0">
                <a:solidFill>
                  <a:schemeClr val="bg1"/>
                </a:solidFill>
                <a:cs typeface="ＭＳ Ｐゴシック" pitchFamily="-111" charset="-128"/>
              </a:rPr>
              <a:t>Initial information leads to definition </a:t>
            </a:r>
            <a:br>
              <a:rPr lang="en-GB" sz="2200" dirty="0">
                <a:solidFill>
                  <a:schemeClr val="bg1"/>
                </a:solidFill>
                <a:cs typeface="ＭＳ Ｐゴシック" pitchFamily="-111" charset="-128"/>
              </a:rPr>
            </a:br>
            <a:r>
              <a:rPr lang="en-GB" sz="2200" dirty="0">
                <a:solidFill>
                  <a:schemeClr val="bg1"/>
                </a:solidFill>
                <a:cs typeface="ＭＳ Ｐゴシック" pitchFamily="-111" charset="-128"/>
              </a:rPr>
              <a:t>of scope and prioritization of activities </a:t>
            </a:r>
          </a:p>
        </p:txBody>
      </p:sp>
      <p:sp>
        <p:nvSpPr>
          <p:cNvPr id="12" name="Isosceles Triangle 11">
            <a:extLst>
              <a:ext uri="{FF2B5EF4-FFF2-40B4-BE49-F238E27FC236}">
                <a16:creationId xmlns:a16="http://schemas.microsoft.com/office/drawing/2014/main" id="{7C3F1766-5AB4-4820-5D72-B8BAC4B5B967}"/>
              </a:ext>
            </a:extLst>
          </p:cNvPr>
          <p:cNvSpPr/>
          <p:nvPr/>
        </p:nvSpPr>
        <p:spPr>
          <a:xfrm rot="5400000">
            <a:off x="7648576" y="3705226"/>
            <a:ext cx="1047750" cy="247649"/>
          </a:xfrm>
          <a:prstGeom prst="triangle">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93500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7A97CD08-8633-B886-11C6-22673FA54391}"/>
              </a:ext>
            </a:extLst>
          </p:cNvPr>
          <p:cNvGraphicFramePr>
            <a:graphicFrameLocks noChangeAspect="1"/>
          </p:cNvGraphicFramePr>
          <p:nvPr>
            <p:custDataLst>
              <p:tags r:id="rId1"/>
            </p:custDataLst>
            <p:extLst>
              <p:ext uri="{D42A27DB-BD31-4B8C-83A1-F6EECF244321}">
                <p14:modId xmlns:p14="http://schemas.microsoft.com/office/powerpoint/2010/main" val="4346284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6" name="think-cell data - do not delete" hidden="1">
                        <a:extLst>
                          <a:ext uri="{FF2B5EF4-FFF2-40B4-BE49-F238E27FC236}">
                            <a16:creationId xmlns:a16="http://schemas.microsoft.com/office/drawing/2014/main" id="{7A97CD08-8633-B886-11C6-22673FA5439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069CD9D-FDA9-42BA-ABCD-814ED3BA9B5C}"/>
              </a:ext>
            </a:extLst>
          </p:cNvPr>
          <p:cNvSpPr>
            <a:spLocks noGrp="1"/>
          </p:cNvSpPr>
          <p:nvPr>
            <p:ph type="title"/>
          </p:nvPr>
        </p:nvSpPr>
        <p:spPr/>
        <p:txBody>
          <a:bodyPr vert="horz" lIns="91440" tIns="45720" rIns="91440" bIns="45720" rtlCol="0" anchor="ctr">
            <a:normAutofit/>
          </a:bodyPr>
          <a:lstStyle/>
          <a:p>
            <a:r>
              <a:rPr lang="en-US" sz="4000" dirty="0"/>
              <a:t>Audit Process – </a:t>
            </a:r>
            <a:br>
              <a:rPr lang="en-US" sz="4000" dirty="0"/>
            </a:br>
            <a:r>
              <a:rPr lang="en-US" sz="4000" dirty="0"/>
              <a:t>Protocol Development</a:t>
            </a:r>
          </a:p>
        </p:txBody>
      </p:sp>
      <p:sp>
        <p:nvSpPr>
          <p:cNvPr id="9" name="Content Placeholder 2">
            <a:extLst>
              <a:ext uri="{FF2B5EF4-FFF2-40B4-BE49-F238E27FC236}">
                <a16:creationId xmlns:a16="http://schemas.microsoft.com/office/drawing/2014/main" id="{395295E5-FB0E-2852-EC43-86B4E450955B}"/>
              </a:ext>
            </a:extLst>
          </p:cNvPr>
          <p:cNvSpPr txBox="1">
            <a:spLocks/>
          </p:cNvSpPr>
          <p:nvPr/>
        </p:nvSpPr>
        <p:spPr>
          <a:xfrm>
            <a:off x="952500" y="1790700"/>
            <a:ext cx="6781800" cy="4076700"/>
          </a:xfrm>
          <a:prstGeom prst="rect">
            <a:avLst/>
          </a:prstGeom>
          <a:ln w="12700">
            <a:solidFill>
              <a:srgbClr val="548235"/>
            </a:solidFill>
          </a:ln>
        </p:spPr>
        <p:txBody>
          <a:bodyPr vert="horz" lIns="182880" tIns="182880" rIns="182880" bIns="182880" rtlCol="0" anchor="ctr">
            <a:noAutofit/>
          </a:bodyPr>
          <a:lstStyle>
            <a:lvl1pPr marL="228600" indent="-228600" algn="l" defTabSz="914400" rtl="0" eaLnBrk="1" latinLnBrk="0" hangingPunct="1">
              <a:lnSpc>
                <a:spcPct val="90000"/>
              </a:lnSpc>
              <a:spcBef>
                <a:spcPts val="1000"/>
              </a:spcBef>
              <a:buClr>
                <a:schemeClr val="accent6">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200" dirty="0"/>
              <a:t>Consider and work with existing protocol</a:t>
            </a:r>
          </a:p>
          <a:p>
            <a:pPr>
              <a:lnSpc>
                <a:spcPct val="100000"/>
              </a:lnSpc>
            </a:pPr>
            <a:r>
              <a:rPr lang="en-US" sz="2200" dirty="0"/>
              <a:t>Tailored to the audit’s requirements </a:t>
            </a:r>
          </a:p>
          <a:p>
            <a:pPr marL="485775" lvl="1" indent="-247650">
              <a:lnSpc>
                <a:spcPct val="100000"/>
              </a:lnSpc>
            </a:pPr>
            <a:r>
              <a:rPr lang="en-US" sz="2200" dirty="0"/>
              <a:t>Clients’ requirements </a:t>
            </a:r>
          </a:p>
          <a:p>
            <a:pPr marL="485775" lvl="1" indent="-247650">
              <a:lnSpc>
                <a:spcPct val="100000"/>
              </a:lnSpc>
            </a:pPr>
            <a:r>
              <a:rPr lang="en-US" sz="2200" dirty="0"/>
              <a:t>Specific issues, e.g., chemical nomenclature/identity, polymer exemption, articles exemption, Chemical Data Reporting (CDR), h(7) exemption, R&amp;D exemption </a:t>
            </a:r>
          </a:p>
          <a:p>
            <a:pPr>
              <a:lnSpc>
                <a:spcPct val="100000"/>
              </a:lnSpc>
            </a:pPr>
            <a:r>
              <a:rPr lang="en-US" sz="2200" dirty="0"/>
              <a:t>Requirements of outside counsel </a:t>
            </a:r>
          </a:p>
          <a:p>
            <a:pPr>
              <a:lnSpc>
                <a:spcPct val="100000"/>
              </a:lnSpc>
            </a:pPr>
            <a:r>
              <a:rPr lang="en-US" sz="2200" dirty="0"/>
              <a:t>EPA’s Audit Policy</a:t>
            </a:r>
          </a:p>
        </p:txBody>
      </p:sp>
      <p:sp>
        <p:nvSpPr>
          <p:cNvPr id="10" name="Rectangle: Rounded Corners 9">
            <a:extLst>
              <a:ext uri="{FF2B5EF4-FFF2-40B4-BE49-F238E27FC236}">
                <a16:creationId xmlns:a16="http://schemas.microsoft.com/office/drawing/2014/main" id="{D20E45BA-06D7-F109-5BCF-8A58CA9481B5}"/>
              </a:ext>
            </a:extLst>
          </p:cNvPr>
          <p:cNvSpPr/>
          <p:nvPr/>
        </p:nvSpPr>
        <p:spPr>
          <a:xfrm>
            <a:off x="8610600" y="1790700"/>
            <a:ext cx="2743200" cy="4076700"/>
          </a:xfrm>
          <a:prstGeom prst="roundRect">
            <a:avLst>
              <a:gd name="adj" fmla="val 0"/>
            </a:avLst>
          </a:prstGeom>
          <a:solidFill>
            <a:srgbClr val="BBC3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12697" indent="-25395" algn="ctr" defTabSz="457109" eaLnBrk="0" hangingPunct="0">
              <a:lnSpc>
                <a:spcPts val="2163"/>
              </a:lnSpc>
              <a:spcAft>
                <a:spcPts val="1500"/>
              </a:spcAft>
            </a:pPr>
            <a:r>
              <a:rPr lang="en-GB" sz="2200" dirty="0">
                <a:solidFill>
                  <a:schemeClr val="bg1"/>
                </a:solidFill>
                <a:cs typeface="ＭＳ Ｐゴシック" pitchFamily="-111" charset="-128"/>
              </a:rPr>
              <a:t>Protocols are tailored to meet the audit’s requirements</a:t>
            </a:r>
          </a:p>
        </p:txBody>
      </p:sp>
      <p:sp>
        <p:nvSpPr>
          <p:cNvPr id="11" name="Isosceles Triangle 10">
            <a:extLst>
              <a:ext uri="{FF2B5EF4-FFF2-40B4-BE49-F238E27FC236}">
                <a16:creationId xmlns:a16="http://schemas.microsoft.com/office/drawing/2014/main" id="{FB473FFC-AAFB-2783-848D-59E7CDA5A339}"/>
              </a:ext>
            </a:extLst>
          </p:cNvPr>
          <p:cNvSpPr/>
          <p:nvPr/>
        </p:nvSpPr>
        <p:spPr>
          <a:xfrm rot="5400000">
            <a:off x="7648576" y="3705226"/>
            <a:ext cx="1047750" cy="247649"/>
          </a:xfrm>
          <a:prstGeom prst="triangle">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lide Number Placeholder 3">
            <a:extLst>
              <a:ext uri="{FF2B5EF4-FFF2-40B4-BE49-F238E27FC236}">
                <a16:creationId xmlns:a16="http://schemas.microsoft.com/office/drawing/2014/main" id="{D0120081-ED87-250A-52C5-BCAD384D6D14}"/>
              </a:ext>
            </a:extLst>
          </p:cNvPr>
          <p:cNvSpPr>
            <a:spLocks noGrp="1"/>
          </p:cNvSpPr>
          <p:nvPr>
            <p:ph type="sldNum" sz="quarter" idx="12"/>
          </p:nvPr>
        </p:nvSpPr>
        <p:spPr>
          <a:xfrm>
            <a:off x="8610600" y="6356350"/>
            <a:ext cx="2743200" cy="365125"/>
          </a:xfrm>
        </p:spPr>
        <p:txBody>
          <a:bodyPr/>
          <a:lstStyle/>
          <a:p>
            <a:fld id="{799D8CAA-0D91-4F88-86F2-5F19090A4E2C}" type="slidenum">
              <a:rPr lang="en-US" smtClean="0"/>
              <a:t>28</a:t>
            </a:fld>
            <a:endParaRPr lang="en-US"/>
          </a:p>
        </p:txBody>
      </p:sp>
    </p:spTree>
    <p:extLst>
      <p:ext uri="{BB962C8B-B14F-4D97-AF65-F5344CB8AC3E}">
        <p14:creationId xmlns:p14="http://schemas.microsoft.com/office/powerpoint/2010/main" val="25819825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CDBD57F9-BAFB-B6CC-FADF-12F2C2A39CA5}"/>
              </a:ext>
            </a:extLst>
          </p:cNvPr>
          <p:cNvGraphicFramePr>
            <a:graphicFrameLocks noChangeAspect="1"/>
          </p:cNvGraphicFramePr>
          <p:nvPr>
            <p:custDataLst>
              <p:tags r:id="rId1"/>
            </p:custDataLst>
            <p:extLst>
              <p:ext uri="{D42A27DB-BD31-4B8C-83A1-F6EECF244321}">
                <p14:modId xmlns:p14="http://schemas.microsoft.com/office/powerpoint/2010/main" val="8145156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7" name="think-cell data - do not delete" hidden="1">
                        <a:extLst>
                          <a:ext uri="{FF2B5EF4-FFF2-40B4-BE49-F238E27FC236}">
                            <a16:creationId xmlns:a16="http://schemas.microsoft.com/office/drawing/2014/main" id="{CDBD57F9-BAFB-B6CC-FADF-12F2C2A39CA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DBE2C66-505F-4D7D-A61B-D4EC2C24D3E7}"/>
              </a:ext>
            </a:extLst>
          </p:cNvPr>
          <p:cNvSpPr>
            <a:spLocks noGrp="1"/>
          </p:cNvSpPr>
          <p:nvPr>
            <p:ph type="title"/>
          </p:nvPr>
        </p:nvSpPr>
        <p:spPr/>
        <p:txBody>
          <a:bodyPr vert="horz" lIns="91440" tIns="45720" rIns="91440" bIns="45720" rtlCol="0" anchor="ctr">
            <a:normAutofit/>
          </a:bodyPr>
          <a:lstStyle/>
          <a:p>
            <a:r>
              <a:rPr lang="en-US" sz="4000" dirty="0"/>
              <a:t>Audit Process – </a:t>
            </a:r>
            <a:br>
              <a:rPr lang="en-US" sz="4000" dirty="0"/>
            </a:br>
            <a:r>
              <a:rPr lang="en-US" sz="4000" dirty="0"/>
              <a:t>Initial audit activities</a:t>
            </a:r>
          </a:p>
        </p:txBody>
      </p:sp>
      <p:sp>
        <p:nvSpPr>
          <p:cNvPr id="4" name="Slide Number Placeholder 3">
            <a:extLst>
              <a:ext uri="{FF2B5EF4-FFF2-40B4-BE49-F238E27FC236}">
                <a16:creationId xmlns:a16="http://schemas.microsoft.com/office/drawing/2014/main" id="{95F2DDBC-C3CE-440F-B7D9-556B64A41763}"/>
              </a:ext>
            </a:extLst>
          </p:cNvPr>
          <p:cNvSpPr>
            <a:spLocks noGrp="1"/>
          </p:cNvSpPr>
          <p:nvPr>
            <p:ph type="sldNum" sz="quarter" idx="12"/>
          </p:nvPr>
        </p:nvSpPr>
        <p:spPr/>
        <p:txBody>
          <a:bodyPr/>
          <a:lstStyle/>
          <a:p>
            <a:fld id="{799D8CAA-0D91-4F88-86F2-5F19090A4E2C}" type="slidenum">
              <a:rPr lang="en-US" smtClean="0"/>
              <a:t>29</a:t>
            </a:fld>
            <a:endParaRPr lang="en-US"/>
          </a:p>
        </p:txBody>
      </p:sp>
      <p:sp>
        <p:nvSpPr>
          <p:cNvPr id="12" name="Content Placeholder 2">
            <a:extLst>
              <a:ext uri="{FF2B5EF4-FFF2-40B4-BE49-F238E27FC236}">
                <a16:creationId xmlns:a16="http://schemas.microsoft.com/office/drawing/2014/main" id="{0F3CF4BB-6510-4AD8-CAB1-ABAA481AB4DC}"/>
              </a:ext>
            </a:extLst>
          </p:cNvPr>
          <p:cNvSpPr txBox="1">
            <a:spLocks/>
          </p:cNvSpPr>
          <p:nvPr/>
        </p:nvSpPr>
        <p:spPr>
          <a:xfrm>
            <a:off x="952500" y="1790700"/>
            <a:ext cx="6781800" cy="4076700"/>
          </a:xfrm>
          <a:prstGeom prst="rect">
            <a:avLst/>
          </a:prstGeom>
          <a:ln w="12700">
            <a:solidFill>
              <a:srgbClr val="548235"/>
            </a:solidFill>
          </a:ln>
        </p:spPr>
        <p:txBody>
          <a:bodyPr vert="horz" lIns="182880" tIns="182880" rIns="182880" bIns="182880" rtlCol="0" anchor="ctr">
            <a:noAutofit/>
          </a:bodyPr>
          <a:lstStyle>
            <a:lvl1pPr marL="228600" indent="-228600" algn="l" defTabSz="914400" rtl="0" eaLnBrk="1" latinLnBrk="0" hangingPunct="1">
              <a:lnSpc>
                <a:spcPct val="90000"/>
              </a:lnSpc>
              <a:spcBef>
                <a:spcPts val="1000"/>
              </a:spcBef>
              <a:buClr>
                <a:schemeClr val="accent6">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200" dirty="0"/>
              <a:t>Facility questionnaire</a:t>
            </a:r>
          </a:p>
          <a:p>
            <a:pPr>
              <a:lnSpc>
                <a:spcPct val="100000"/>
              </a:lnSpc>
            </a:pPr>
            <a:r>
              <a:rPr lang="en-US" sz="2200" dirty="0"/>
              <a:t>Orientation call</a:t>
            </a:r>
          </a:p>
          <a:p>
            <a:pPr>
              <a:lnSpc>
                <a:spcPct val="100000"/>
              </a:lnSpc>
            </a:pPr>
            <a:r>
              <a:rPr lang="en-US" sz="2200" dirty="0"/>
              <a:t>Document and information requests</a:t>
            </a:r>
          </a:p>
          <a:p>
            <a:pPr>
              <a:lnSpc>
                <a:spcPct val="100000"/>
              </a:lnSpc>
            </a:pPr>
            <a:r>
              <a:rPr lang="en-US" sz="2200" dirty="0"/>
              <a:t>Secure FTP site for document uploads</a:t>
            </a:r>
          </a:p>
          <a:p>
            <a:pPr>
              <a:lnSpc>
                <a:spcPct val="100000"/>
              </a:lnSpc>
            </a:pPr>
            <a:r>
              <a:rPr lang="en-US" sz="2200" dirty="0"/>
              <a:t>General document review</a:t>
            </a:r>
          </a:p>
          <a:p>
            <a:pPr>
              <a:lnSpc>
                <a:spcPct val="100000"/>
              </a:lnSpc>
            </a:pPr>
            <a:r>
              <a:rPr lang="en-US" sz="2200" dirty="0"/>
              <a:t>TSCA substance review (section checks)</a:t>
            </a:r>
          </a:p>
          <a:p>
            <a:pPr>
              <a:lnSpc>
                <a:spcPct val="100000"/>
              </a:lnSpc>
            </a:pPr>
            <a:r>
              <a:rPr lang="en-US" sz="2200" dirty="0"/>
              <a:t>Tracking methodology</a:t>
            </a:r>
          </a:p>
        </p:txBody>
      </p:sp>
      <p:sp>
        <p:nvSpPr>
          <p:cNvPr id="13" name="Rectangle: Rounded Corners 12">
            <a:extLst>
              <a:ext uri="{FF2B5EF4-FFF2-40B4-BE49-F238E27FC236}">
                <a16:creationId xmlns:a16="http://schemas.microsoft.com/office/drawing/2014/main" id="{8B5C91AC-37E6-211A-ECF0-DF5ED91D7474}"/>
              </a:ext>
            </a:extLst>
          </p:cNvPr>
          <p:cNvSpPr/>
          <p:nvPr/>
        </p:nvSpPr>
        <p:spPr>
          <a:xfrm>
            <a:off x="8610600" y="1790700"/>
            <a:ext cx="2743200" cy="4076700"/>
          </a:xfrm>
          <a:prstGeom prst="roundRect">
            <a:avLst>
              <a:gd name="adj" fmla="val 0"/>
            </a:avLst>
          </a:prstGeom>
          <a:solidFill>
            <a:srgbClr val="BBC3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12697" indent="-25395" algn="ctr" defTabSz="457109" eaLnBrk="0" hangingPunct="0">
              <a:lnSpc>
                <a:spcPts val="2163"/>
              </a:lnSpc>
              <a:spcAft>
                <a:spcPts val="1500"/>
              </a:spcAft>
            </a:pPr>
            <a:r>
              <a:rPr lang="en-GB" sz="2200">
                <a:solidFill>
                  <a:schemeClr val="bg1"/>
                </a:solidFill>
                <a:cs typeface="ＭＳ Ｐゴシック" pitchFamily="-111" charset="-128"/>
              </a:rPr>
              <a:t>Certain activities are completed at the beginning of the audit as pre-work </a:t>
            </a:r>
            <a:br>
              <a:rPr lang="en-GB" sz="2200">
                <a:solidFill>
                  <a:schemeClr val="bg1"/>
                </a:solidFill>
                <a:cs typeface="ＭＳ Ｐゴシック" pitchFamily="-111" charset="-128"/>
              </a:rPr>
            </a:br>
            <a:r>
              <a:rPr lang="en-GB" sz="2200">
                <a:solidFill>
                  <a:schemeClr val="bg1"/>
                </a:solidFill>
                <a:cs typeface="ＭＳ Ｐゴシック" pitchFamily="-111" charset="-128"/>
              </a:rPr>
              <a:t>for the site visit</a:t>
            </a:r>
            <a:endParaRPr lang="en-GB" sz="2200" dirty="0">
              <a:solidFill>
                <a:schemeClr val="bg1"/>
              </a:solidFill>
              <a:cs typeface="ＭＳ Ｐゴシック" pitchFamily="-111" charset="-128"/>
            </a:endParaRPr>
          </a:p>
        </p:txBody>
      </p:sp>
      <p:sp>
        <p:nvSpPr>
          <p:cNvPr id="14" name="Isosceles Triangle 13">
            <a:extLst>
              <a:ext uri="{FF2B5EF4-FFF2-40B4-BE49-F238E27FC236}">
                <a16:creationId xmlns:a16="http://schemas.microsoft.com/office/drawing/2014/main" id="{49C75289-4B95-55A3-4350-16D7C8B4E82D}"/>
              </a:ext>
            </a:extLst>
          </p:cNvPr>
          <p:cNvSpPr/>
          <p:nvPr/>
        </p:nvSpPr>
        <p:spPr>
          <a:xfrm rot="5400000">
            <a:off x="7648576" y="3705226"/>
            <a:ext cx="1047750" cy="247649"/>
          </a:xfrm>
          <a:prstGeom prst="triangle">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79820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D74CD4EF-B5A0-1966-ADDE-7A1F5E7BE0AD}"/>
              </a:ext>
            </a:extLst>
          </p:cNvPr>
          <p:cNvGraphicFramePr>
            <a:graphicFrameLocks noChangeAspect="1"/>
          </p:cNvGraphicFramePr>
          <p:nvPr>
            <p:custDataLst>
              <p:tags r:id="rId1"/>
            </p:custDataLst>
            <p:extLst>
              <p:ext uri="{D42A27DB-BD31-4B8C-83A1-F6EECF244321}">
                <p14:modId xmlns:p14="http://schemas.microsoft.com/office/powerpoint/2010/main" val="27065940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7" name="think-cell data - do not delete" hidden="1">
                        <a:extLst>
                          <a:ext uri="{FF2B5EF4-FFF2-40B4-BE49-F238E27FC236}">
                            <a16:creationId xmlns:a16="http://schemas.microsoft.com/office/drawing/2014/main" id="{D74CD4EF-B5A0-1966-ADDE-7A1F5E7BE0A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DBE2C66-505F-4D7D-A61B-D4EC2C24D3E7}"/>
              </a:ext>
            </a:extLst>
          </p:cNvPr>
          <p:cNvSpPr>
            <a:spLocks noGrp="1"/>
          </p:cNvSpPr>
          <p:nvPr>
            <p:ph type="title"/>
          </p:nvPr>
        </p:nvSpPr>
        <p:spPr/>
        <p:txBody>
          <a:bodyPr vert="horz" lIns="91440" tIns="45720" rIns="91440" bIns="45720" rtlCol="0" anchor="ctr">
            <a:normAutofit/>
          </a:bodyPr>
          <a:lstStyle/>
          <a:p>
            <a:r>
              <a:rPr lang="en-US" sz="4000" dirty="0"/>
              <a:t>Audit Process – </a:t>
            </a:r>
            <a:br>
              <a:rPr lang="en-US" sz="4000" dirty="0"/>
            </a:br>
            <a:r>
              <a:rPr lang="en-US" sz="4000" dirty="0"/>
              <a:t>On-site audit activities</a:t>
            </a:r>
          </a:p>
        </p:txBody>
      </p:sp>
      <p:sp>
        <p:nvSpPr>
          <p:cNvPr id="4" name="Slide Number Placeholder 3">
            <a:extLst>
              <a:ext uri="{FF2B5EF4-FFF2-40B4-BE49-F238E27FC236}">
                <a16:creationId xmlns:a16="http://schemas.microsoft.com/office/drawing/2014/main" id="{95F2DDBC-C3CE-440F-B7D9-556B64A41763}"/>
              </a:ext>
            </a:extLst>
          </p:cNvPr>
          <p:cNvSpPr>
            <a:spLocks noGrp="1"/>
          </p:cNvSpPr>
          <p:nvPr>
            <p:ph type="sldNum" sz="quarter" idx="12"/>
          </p:nvPr>
        </p:nvSpPr>
        <p:spPr/>
        <p:txBody>
          <a:bodyPr/>
          <a:lstStyle/>
          <a:p>
            <a:fld id="{799D8CAA-0D91-4F88-86F2-5F19090A4E2C}" type="slidenum">
              <a:rPr lang="en-US" smtClean="0"/>
              <a:t>30</a:t>
            </a:fld>
            <a:endParaRPr lang="en-US"/>
          </a:p>
        </p:txBody>
      </p:sp>
      <p:sp>
        <p:nvSpPr>
          <p:cNvPr id="12" name="Content Placeholder 2">
            <a:extLst>
              <a:ext uri="{FF2B5EF4-FFF2-40B4-BE49-F238E27FC236}">
                <a16:creationId xmlns:a16="http://schemas.microsoft.com/office/drawing/2014/main" id="{716BC381-D6E1-5EBE-DEA2-D0F4C9C09EC2}"/>
              </a:ext>
            </a:extLst>
          </p:cNvPr>
          <p:cNvSpPr txBox="1">
            <a:spLocks/>
          </p:cNvSpPr>
          <p:nvPr/>
        </p:nvSpPr>
        <p:spPr>
          <a:xfrm>
            <a:off x="952500" y="1790700"/>
            <a:ext cx="6781800" cy="4076700"/>
          </a:xfrm>
          <a:prstGeom prst="rect">
            <a:avLst/>
          </a:prstGeom>
          <a:ln w="12700">
            <a:solidFill>
              <a:srgbClr val="548235"/>
            </a:solidFill>
          </a:ln>
        </p:spPr>
        <p:txBody>
          <a:bodyPr vert="horz" lIns="182880" tIns="182880" rIns="182880" bIns="182880" rtlCol="0" anchor="ctr">
            <a:noAutofit/>
          </a:bodyPr>
          <a:lstStyle>
            <a:lvl1pPr marL="228600" indent="-228600" algn="l" defTabSz="914400" rtl="0" eaLnBrk="1" latinLnBrk="0" hangingPunct="1">
              <a:lnSpc>
                <a:spcPct val="90000"/>
              </a:lnSpc>
              <a:spcBef>
                <a:spcPts val="1000"/>
              </a:spcBef>
              <a:buClr>
                <a:schemeClr val="accent6">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5000"/>
              </a:lnSpc>
              <a:spcBef>
                <a:spcPts val="600"/>
              </a:spcBef>
            </a:pPr>
            <a:r>
              <a:rPr lang="en-US" sz="2200" dirty="0"/>
              <a:t>Opening meeting</a:t>
            </a:r>
          </a:p>
          <a:p>
            <a:pPr>
              <a:lnSpc>
                <a:spcPct val="95000"/>
              </a:lnSpc>
              <a:spcBef>
                <a:spcPts val="600"/>
              </a:spcBef>
            </a:pPr>
            <a:r>
              <a:rPr lang="en-US" sz="2200" dirty="0"/>
              <a:t>Site tour</a:t>
            </a:r>
          </a:p>
          <a:p>
            <a:pPr>
              <a:lnSpc>
                <a:spcPct val="95000"/>
              </a:lnSpc>
              <a:spcBef>
                <a:spcPts val="600"/>
              </a:spcBef>
            </a:pPr>
            <a:r>
              <a:rPr lang="en-US" sz="2200" dirty="0"/>
              <a:t>Interviews</a:t>
            </a:r>
          </a:p>
          <a:p>
            <a:pPr>
              <a:lnSpc>
                <a:spcPct val="95000"/>
              </a:lnSpc>
              <a:spcBef>
                <a:spcPts val="600"/>
              </a:spcBef>
            </a:pPr>
            <a:r>
              <a:rPr lang="en-US" sz="2200" dirty="0"/>
              <a:t>On-site records review</a:t>
            </a:r>
          </a:p>
          <a:p>
            <a:pPr lvl="1">
              <a:lnSpc>
                <a:spcPct val="95000"/>
              </a:lnSpc>
              <a:spcBef>
                <a:spcPts val="600"/>
              </a:spcBef>
            </a:pPr>
            <a:r>
              <a:rPr lang="en-US" sz="2200" dirty="0"/>
              <a:t>EPA submissions </a:t>
            </a:r>
          </a:p>
          <a:p>
            <a:pPr lvl="1">
              <a:lnSpc>
                <a:spcPct val="95000"/>
              </a:lnSpc>
              <a:spcBef>
                <a:spcPts val="600"/>
              </a:spcBef>
            </a:pPr>
            <a:r>
              <a:rPr lang="en-US" sz="2200" dirty="0"/>
              <a:t>EPA Inspection and previous audit reports</a:t>
            </a:r>
          </a:p>
          <a:p>
            <a:pPr lvl="1">
              <a:lnSpc>
                <a:spcPct val="95000"/>
              </a:lnSpc>
              <a:spcBef>
                <a:spcPts val="600"/>
              </a:spcBef>
            </a:pPr>
            <a:r>
              <a:rPr lang="en-US" sz="2200" dirty="0"/>
              <a:t>Recordkeeping requirements</a:t>
            </a:r>
          </a:p>
          <a:p>
            <a:pPr>
              <a:lnSpc>
                <a:spcPct val="95000"/>
              </a:lnSpc>
              <a:spcBef>
                <a:spcPts val="600"/>
              </a:spcBef>
            </a:pPr>
            <a:r>
              <a:rPr lang="en-US" sz="2200" dirty="0"/>
              <a:t>Closing conference</a:t>
            </a:r>
          </a:p>
        </p:txBody>
      </p:sp>
      <p:sp>
        <p:nvSpPr>
          <p:cNvPr id="13" name="Rectangle: Rounded Corners 12">
            <a:extLst>
              <a:ext uri="{FF2B5EF4-FFF2-40B4-BE49-F238E27FC236}">
                <a16:creationId xmlns:a16="http://schemas.microsoft.com/office/drawing/2014/main" id="{61254CCE-BAC4-806B-746A-87971D0F996C}"/>
              </a:ext>
            </a:extLst>
          </p:cNvPr>
          <p:cNvSpPr/>
          <p:nvPr/>
        </p:nvSpPr>
        <p:spPr>
          <a:xfrm>
            <a:off x="8610600" y="1790700"/>
            <a:ext cx="2743200" cy="4076700"/>
          </a:xfrm>
          <a:prstGeom prst="roundRect">
            <a:avLst>
              <a:gd name="adj" fmla="val 0"/>
            </a:avLst>
          </a:prstGeom>
          <a:solidFill>
            <a:srgbClr val="BBC3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12697" indent="-25395" algn="ctr" defTabSz="457109" eaLnBrk="0" hangingPunct="0">
              <a:lnSpc>
                <a:spcPts val="2163"/>
              </a:lnSpc>
              <a:spcAft>
                <a:spcPts val="1500"/>
              </a:spcAft>
            </a:pPr>
            <a:r>
              <a:rPr lang="en-GB" sz="2200" dirty="0">
                <a:solidFill>
                  <a:schemeClr val="bg1"/>
                </a:solidFill>
                <a:cs typeface="ＭＳ Ｐゴシック" pitchFamily="-111" charset="-128"/>
              </a:rPr>
              <a:t>The site visit is conducted to carefully review manufacturing processes and documents</a:t>
            </a:r>
          </a:p>
        </p:txBody>
      </p:sp>
      <p:sp>
        <p:nvSpPr>
          <p:cNvPr id="16" name="Isosceles Triangle 15">
            <a:extLst>
              <a:ext uri="{FF2B5EF4-FFF2-40B4-BE49-F238E27FC236}">
                <a16:creationId xmlns:a16="http://schemas.microsoft.com/office/drawing/2014/main" id="{94245C72-03C6-06EC-963F-EEE277763D1C}"/>
              </a:ext>
            </a:extLst>
          </p:cNvPr>
          <p:cNvSpPr/>
          <p:nvPr/>
        </p:nvSpPr>
        <p:spPr>
          <a:xfrm rot="5400000">
            <a:off x="7648576" y="3705226"/>
            <a:ext cx="1047750" cy="247649"/>
          </a:xfrm>
          <a:prstGeom prst="triangle">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38568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745733AF-3AE6-50BE-FE73-112E0D91CABF}"/>
              </a:ext>
            </a:extLst>
          </p:cNvPr>
          <p:cNvGraphicFramePr>
            <a:graphicFrameLocks noChangeAspect="1"/>
          </p:cNvGraphicFramePr>
          <p:nvPr>
            <p:custDataLst>
              <p:tags r:id="rId1"/>
            </p:custDataLst>
            <p:extLst>
              <p:ext uri="{D42A27DB-BD31-4B8C-83A1-F6EECF244321}">
                <p14:modId xmlns:p14="http://schemas.microsoft.com/office/powerpoint/2010/main" val="2884918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7" name="think-cell data - do not delete" hidden="1">
                        <a:extLst>
                          <a:ext uri="{FF2B5EF4-FFF2-40B4-BE49-F238E27FC236}">
                            <a16:creationId xmlns:a16="http://schemas.microsoft.com/office/drawing/2014/main" id="{745733AF-3AE6-50BE-FE73-112E0D91CAB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8263893A-94C3-005E-ADA7-1CF3F81D4848}"/>
              </a:ext>
            </a:extLst>
          </p:cNvPr>
          <p:cNvSpPr>
            <a:spLocks noGrp="1"/>
          </p:cNvSpPr>
          <p:nvPr>
            <p:ph type="title"/>
          </p:nvPr>
        </p:nvSpPr>
        <p:spPr/>
        <p:txBody>
          <a:bodyPr vert="horz" lIns="91440" tIns="45720" rIns="91440" bIns="45720" rtlCol="0" anchor="ctr">
            <a:normAutofit/>
          </a:bodyPr>
          <a:lstStyle/>
          <a:p>
            <a:r>
              <a:rPr lang="en-US" sz="4000" dirty="0"/>
              <a:t>Audit Process – </a:t>
            </a:r>
            <a:br>
              <a:rPr lang="en-US" sz="4000" dirty="0"/>
            </a:br>
            <a:r>
              <a:rPr lang="en-US" sz="4000" dirty="0"/>
              <a:t>Off-site detailed reviews</a:t>
            </a:r>
          </a:p>
        </p:txBody>
      </p:sp>
      <p:sp>
        <p:nvSpPr>
          <p:cNvPr id="4" name="Slide Number Placeholder 3">
            <a:extLst>
              <a:ext uri="{FF2B5EF4-FFF2-40B4-BE49-F238E27FC236}">
                <a16:creationId xmlns:a16="http://schemas.microsoft.com/office/drawing/2014/main" id="{EF6786E7-EF77-081E-6E6D-F2A32EADE02E}"/>
              </a:ext>
            </a:extLst>
          </p:cNvPr>
          <p:cNvSpPr>
            <a:spLocks noGrp="1"/>
          </p:cNvSpPr>
          <p:nvPr>
            <p:ph type="sldNum" sz="quarter" idx="12"/>
          </p:nvPr>
        </p:nvSpPr>
        <p:spPr/>
        <p:txBody>
          <a:bodyPr/>
          <a:lstStyle/>
          <a:p>
            <a:fld id="{799D8CAA-0D91-4F88-86F2-5F19090A4E2C}" type="slidenum">
              <a:rPr lang="en-US" smtClean="0"/>
              <a:pPr/>
              <a:t>31</a:t>
            </a:fld>
            <a:endParaRPr lang="en-US" dirty="0"/>
          </a:p>
        </p:txBody>
      </p:sp>
      <p:sp>
        <p:nvSpPr>
          <p:cNvPr id="8" name="Content Placeholder 2">
            <a:extLst>
              <a:ext uri="{FF2B5EF4-FFF2-40B4-BE49-F238E27FC236}">
                <a16:creationId xmlns:a16="http://schemas.microsoft.com/office/drawing/2014/main" id="{0F548DF4-1866-DBB3-BC32-2CC0B826D7C7}"/>
              </a:ext>
            </a:extLst>
          </p:cNvPr>
          <p:cNvSpPr txBox="1">
            <a:spLocks/>
          </p:cNvSpPr>
          <p:nvPr/>
        </p:nvSpPr>
        <p:spPr>
          <a:xfrm>
            <a:off x="952500" y="1790700"/>
            <a:ext cx="6781800" cy="4076700"/>
          </a:xfrm>
          <a:prstGeom prst="rect">
            <a:avLst/>
          </a:prstGeom>
          <a:ln w="12700">
            <a:solidFill>
              <a:srgbClr val="548235"/>
            </a:solidFill>
          </a:ln>
        </p:spPr>
        <p:txBody>
          <a:bodyPr vert="horz" lIns="182880" tIns="182880" rIns="182880" bIns="182880" rtlCol="0" anchor="ctr">
            <a:noAutofit/>
          </a:bodyPr>
          <a:lstStyle>
            <a:lvl1pPr marL="228600" indent="-228600" algn="l" defTabSz="914400" rtl="0" eaLnBrk="1" latinLnBrk="0" hangingPunct="1">
              <a:lnSpc>
                <a:spcPct val="90000"/>
              </a:lnSpc>
              <a:spcBef>
                <a:spcPts val="1000"/>
              </a:spcBef>
              <a:buClr>
                <a:schemeClr val="accent6">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sz="2200" dirty="0"/>
              <a:t>Interpreting product chemistry</a:t>
            </a:r>
          </a:p>
          <a:p>
            <a:pPr marL="485775" lvl="1" indent="-247650">
              <a:lnSpc>
                <a:spcPct val="100000"/>
              </a:lnSpc>
            </a:pPr>
            <a:r>
              <a:rPr lang="en-GB" sz="2200" dirty="0"/>
              <a:t>Prioritization of products</a:t>
            </a:r>
          </a:p>
          <a:p>
            <a:pPr marL="485775" lvl="1" indent="-247650">
              <a:lnSpc>
                <a:spcPct val="100000"/>
              </a:lnSpc>
            </a:pPr>
            <a:r>
              <a:rPr lang="en-GB" sz="2200" dirty="0"/>
              <a:t>Process flow diagrams</a:t>
            </a:r>
          </a:p>
          <a:p>
            <a:pPr marL="485775" lvl="1" indent="-247650">
              <a:lnSpc>
                <a:spcPct val="100000"/>
              </a:lnSpc>
            </a:pPr>
            <a:r>
              <a:rPr lang="en-GB" sz="2200" dirty="0"/>
              <a:t>Bills of materials</a:t>
            </a:r>
          </a:p>
          <a:p>
            <a:pPr marL="485775" lvl="1" indent="-247650">
              <a:lnSpc>
                <a:spcPct val="100000"/>
              </a:lnSpc>
              <a:spcAft>
                <a:spcPts val="500"/>
              </a:spcAft>
            </a:pPr>
            <a:r>
              <a:rPr lang="en-GB" sz="2200" dirty="0"/>
              <a:t>Discussions with SMEs</a:t>
            </a:r>
          </a:p>
          <a:p>
            <a:pPr>
              <a:lnSpc>
                <a:spcPct val="100000"/>
              </a:lnSpc>
            </a:pPr>
            <a:r>
              <a:rPr lang="en-GB" sz="2200" dirty="0"/>
              <a:t>Import and export reviews</a:t>
            </a:r>
          </a:p>
          <a:p>
            <a:pPr marL="485775" lvl="1" indent="-247650">
              <a:lnSpc>
                <a:spcPct val="100000"/>
              </a:lnSpc>
              <a:spcAft>
                <a:spcPts val="500"/>
              </a:spcAft>
            </a:pPr>
            <a:r>
              <a:rPr lang="en-GB" sz="2200" dirty="0"/>
              <a:t>Sampling of transactions</a:t>
            </a:r>
          </a:p>
          <a:p>
            <a:pPr>
              <a:lnSpc>
                <a:spcPct val="100000"/>
              </a:lnSpc>
            </a:pPr>
            <a:r>
              <a:rPr lang="en-GB" sz="2200" dirty="0"/>
              <a:t>Co-manufacturing reviews</a:t>
            </a:r>
          </a:p>
        </p:txBody>
      </p:sp>
      <p:sp>
        <p:nvSpPr>
          <p:cNvPr id="9" name="Rectangle: Rounded Corners 8">
            <a:extLst>
              <a:ext uri="{FF2B5EF4-FFF2-40B4-BE49-F238E27FC236}">
                <a16:creationId xmlns:a16="http://schemas.microsoft.com/office/drawing/2014/main" id="{718D2A9A-3FC4-114E-A653-B9AE888BCB3D}"/>
              </a:ext>
            </a:extLst>
          </p:cNvPr>
          <p:cNvSpPr/>
          <p:nvPr/>
        </p:nvSpPr>
        <p:spPr>
          <a:xfrm>
            <a:off x="8610600" y="1790700"/>
            <a:ext cx="2743200" cy="4076700"/>
          </a:xfrm>
          <a:prstGeom prst="roundRect">
            <a:avLst>
              <a:gd name="adj" fmla="val 0"/>
            </a:avLst>
          </a:prstGeom>
          <a:solidFill>
            <a:srgbClr val="BBC3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12697" indent="-25395" algn="ctr" defTabSz="457109" eaLnBrk="0" hangingPunct="0">
              <a:lnSpc>
                <a:spcPts val="2163"/>
              </a:lnSpc>
              <a:spcAft>
                <a:spcPts val="1500"/>
              </a:spcAft>
            </a:pPr>
            <a:r>
              <a:rPr lang="en-GB" sz="2200">
                <a:solidFill>
                  <a:schemeClr val="bg1"/>
                </a:solidFill>
                <a:cs typeface="ＭＳ Ｐゴシック" pitchFamily="-111" charset="-128"/>
              </a:rPr>
              <a:t>Certain time-intensive activities are completed remotely</a:t>
            </a:r>
            <a:endParaRPr lang="en-GB" sz="2200" dirty="0">
              <a:solidFill>
                <a:schemeClr val="bg1"/>
              </a:solidFill>
              <a:cs typeface="ＭＳ Ｐゴシック" pitchFamily="-111" charset="-128"/>
            </a:endParaRPr>
          </a:p>
        </p:txBody>
      </p:sp>
      <p:sp>
        <p:nvSpPr>
          <p:cNvPr id="10" name="Isosceles Triangle 9">
            <a:extLst>
              <a:ext uri="{FF2B5EF4-FFF2-40B4-BE49-F238E27FC236}">
                <a16:creationId xmlns:a16="http://schemas.microsoft.com/office/drawing/2014/main" id="{EC53FFDC-5F1C-5AFB-F8D4-B879EE1F26EA}"/>
              </a:ext>
            </a:extLst>
          </p:cNvPr>
          <p:cNvSpPr/>
          <p:nvPr/>
        </p:nvSpPr>
        <p:spPr>
          <a:xfrm rot="5400000">
            <a:off x="7648576" y="3705226"/>
            <a:ext cx="1047750" cy="247649"/>
          </a:xfrm>
          <a:prstGeom prst="triangle">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39512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A4F6419D-A582-248F-4AC2-4B748943D7FA}"/>
              </a:ext>
            </a:extLst>
          </p:cNvPr>
          <p:cNvGraphicFramePr>
            <a:graphicFrameLocks noChangeAspect="1"/>
          </p:cNvGraphicFramePr>
          <p:nvPr>
            <p:custDataLst>
              <p:tags r:id="rId1"/>
            </p:custDataLst>
            <p:extLst>
              <p:ext uri="{D42A27DB-BD31-4B8C-83A1-F6EECF244321}">
                <p14:modId xmlns:p14="http://schemas.microsoft.com/office/powerpoint/2010/main" val="1478019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7" name="think-cell data - do not delete" hidden="1">
                        <a:extLst>
                          <a:ext uri="{FF2B5EF4-FFF2-40B4-BE49-F238E27FC236}">
                            <a16:creationId xmlns:a16="http://schemas.microsoft.com/office/drawing/2014/main" id="{A4F6419D-A582-248F-4AC2-4B748943D7F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DBE2C66-505F-4D7D-A61B-D4EC2C24D3E7}"/>
              </a:ext>
            </a:extLst>
          </p:cNvPr>
          <p:cNvSpPr>
            <a:spLocks noGrp="1"/>
          </p:cNvSpPr>
          <p:nvPr>
            <p:ph type="title"/>
          </p:nvPr>
        </p:nvSpPr>
        <p:spPr/>
        <p:txBody>
          <a:bodyPr vert="horz" lIns="91440" tIns="45720" rIns="91440" bIns="45720" rtlCol="0" anchor="ctr">
            <a:normAutofit/>
          </a:bodyPr>
          <a:lstStyle/>
          <a:p>
            <a:r>
              <a:rPr lang="en-US" sz="4000" dirty="0"/>
              <a:t>Audit Process – </a:t>
            </a:r>
            <a:br>
              <a:rPr lang="en-US" sz="4000" dirty="0"/>
            </a:br>
            <a:r>
              <a:rPr lang="en-US" sz="4000" dirty="0"/>
              <a:t>Post-review activities</a:t>
            </a:r>
          </a:p>
        </p:txBody>
      </p:sp>
      <p:sp>
        <p:nvSpPr>
          <p:cNvPr id="4" name="Slide Number Placeholder 3">
            <a:extLst>
              <a:ext uri="{FF2B5EF4-FFF2-40B4-BE49-F238E27FC236}">
                <a16:creationId xmlns:a16="http://schemas.microsoft.com/office/drawing/2014/main" id="{95F2DDBC-C3CE-440F-B7D9-556B64A41763}"/>
              </a:ext>
            </a:extLst>
          </p:cNvPr>
          <p:cNvSpPr>
            <a:spLocks noGrp="1"/>
          </p:cNvSpPr>
          <p:nvPr>
            <p:ph type="sldNum" sz="quarter" idx="12"/>
          </p:nvPr>
        </p:nvSpPr>
        <p:spPr/>
        <p:txBody>
          <a:bodyPr/>
          <a:lstStyle/>
          <a:p>
            <a:fld id="{799D8CAA-0D91-4F88-86F2-5F19090A4E2C}" type="slidenum">
              <a:rPr lang="en-US" smtClean="0"/>
              <a:t>32</a:t>
            </a:fld>
            <a:endParaRPr lang="en-US"/>
          </a:p>
        </p:txBody>
      </p:sp>
      <p:sp>
        <p:nvSpPr>
          <p:cNvPr id="8" name="Content Placeholder 2">
            <a:extLst>
              <a:ext uri="{FF2B5EF4-FFF2-40B4-BE49-F238E27FC236}">
                <a16:creationId xmlns:a16="http://schemas.microsoft.com/office/drawing/2014/main" id="{AA38798D-660C-D4FE-86BB-32995B366CAB}"/>
              </a:ext>
            </a:extLst>
          </p:cNvPr>
          <p:cNvSpPr txBox="1">
            <a:spLocks/>
          </p:cNvSpPr>
          <p:nvPr/>
        </p:nvSpPr>
        <p:spPr>
          <a:xfrm>
            <a:off x="952500" y="1790700"/>
            <a:ext cx="6781800" cy="4076700"/>
          </a:xfrm>
          <a:prstGeom prst="rect">
            <a:avLst/>
          </a:prstGeom>
          <a:ln w="12700">
            <a:solidFill>
              <a:srgbClr val="548235"/>
            </a:solidFill>
          </a:ln>
        </p:spPr>
        <p:txBody>
          <a:bodyPr vert="horz" lIns="182880" tIns="182880" rIns="182880" bIns="182880" rtlCol="0" anchor="ctr">
            <a:noAutofit/>
          </a:bodyPr>
          <a:lstStyle>
            <a:lvl1pPr marL="228600" indent="-228600" algn="l" defTabSz="914400" rtl="0" eaLnBrk="1" latinLnBrk="0" hangingPunct="1">
              <a:lnSpc>
                <a:spcPct val="90000"/>
              </a:lnSpc>
              <a:spcBef>
                <a:spcPts val="1000"/>
              </a:spcBef>
              <a:buClr>
                <a:schemeClr val="accent6">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sz="2200" dirty="0"/>
              <a:t>Coordination with internal and outside attorneys</a:t>
            </a:r>
          </a:p>
          <a:p>
            <a:pPr marL="485775" lvl="1" indent="-247650">
              <a:lnSpc>
                <a:spcPct val="100000"/>
              </a:lnSpc>
            </a:pPr>
            <a:r>
              <a:rPr lang="en-GB" sz="2200" dirty="0"/>
              <a:t>Managing discovery process</a:t>
            </a:r>
          </a:p>
          <a:p>
            <a:pPr>
              <a:lnSpc>
                <a:spcPct val="100000"/>
              </a:lnSpc>
            </a:pPr>
            <a:r>
              <a:rPr lang="en-GB" sz="2200" dirty="0"/>
              <a:t>Analysis and finalization of findings</a:t>
            </a:r>
          </a:p>
          <a:p>
            <a:pPr>
              <a:lnSpc>
                <a:spcPct val="100000"/>
              </a:lnSpc>
            </a:pPr>
            <a:r>
              <a:rPr lang="en-GB" sz="2200" dirty="0"/>
              <a:t>Voluntary disclosure</a:t>
            </a:r>
          </a:p>
          <a:p>
            <a:pPr>
              <a:lnSpc>
                <a:spcPct val="100000"/>
              </a:lnSpc>
            </a:pPr>
            <a:r>
              <a:rPr lang="en-GB" sz="2200" dirty="0"/>
              <a:t>Corrective actions</a:t>
            </a:r>
          </a:p>
          <a:p>
            <a:pPr>
              <a:lnSpc>
                <a:spcPct val="100000"/>
              </a:lnSpc>
            </a:pPr>
            <a:r>
              <a:rPr lang="en-GB" sz="2200" dirty="0"/>
              <a:t>Compliance certification</a:t>
            </a:r>
          </a:p>
          <a:p>
            <a:pPr>
              <a:lnSpc>
                <a:spcPct val="100000"/>
              </a:lnSpc>
            </a:pPr>
            <a:r>
              <a:rPr lang="en-GB" sz="2200" dirty="0"/>
              <a:t>Audit report preparation</a:t>
            </a:r>
          </a:p>
        </p:txBody>
      </p:sp>
      <p:sp>
        <p:nvSpPr>
          <p:cNvPr id="9" name="Rectangle: Rounded Corners 8">
            <a:extLst>
              <a:ext uri="{FF2B5EF4-FFF2-40B4-BE49-F238E27FC236}">
                <a16:creationId xmlns:a16="http://schemas.microsoft.com/office/drawing/2014/main" id="{8C582A3F-0D32-8D2A-B3D1-EFA9FB32A8E2}"/>
              </a:ext>
            </a:extLst>
          </p:cNvPr>
          <p:cNvSpPr/>
          <p:nvPr/>
        </p:nvSpPr>
        <p:spPr>
          <a:xfrm>
            <a:off x="8610600" y="1790700"/>
            <a:ext cx="2743200" cy="4076700"/>
          </a:xfrm>
          <a:prstGeom prst="roundRect">
            <a:avLst>
              <a:gd name="adj" fmla="val 0"/>
            </a:avLst>
          </a:prstGeom>
          <a:solidFill>
            <a:srgbClr val="BBC3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12697" indent="-25395" algn="ctr" defTabSz="457109" eaLnBrk="0" hangingPunct="0">
              <a:lnSpc>
                <a:spcPts val="2163"/>
              </a:lnSpc>
              <a:spcAft>
                <a:spcPts val="1500"/>
              </a:spcAft>
            </a:pPr>
            <a:r>
              <a:rPr lang="en-GB" sz="2200" dirty="0">
                <a:solidFill>
                  <a:schemeClr val="bg1"/>
                </a:solidFill>
                <a:cs typeface="ＭＳ Ｐゴシック" pitchFamily="-111" charset="-128"/>
              </a:rPr>
              <a:t>We work with attorneys for legal coordination and to ensure Audit Policy conditions are met</a:t>
            </a:r>
          </a:p>
        </p:txBody>
      </p:sp>
      <p:sp>
        <p:nvSpPr>
          <p:cNvPr id="10" name="Isosceles Triangle 9">
            <a:extLst>
              <a:ext uri="{FF2B5EF4-FFF2-40B4-BE49-F238E27FC236}">
                <a16:creationId xmlns:a16="http://schemas.microsoft.com/office/drawing/2014/main" id="{A0113D99-70F4-7EB4-E934-F048B1943807}"/>
              </a:ext>
            </a:extLst>
          </p:cNvPr>
          <p:cNvSpPr/>
          <p:nvPr/>
        </p:nvSpPr>
        <p:spPr>
          <a:xfrm rot="5400000">
            <a:off x="7648576" y="3705226"/>
            <a:ext cx="1047750" cy="247649"/>
          </a:xfrm>
          <a:prstGeom prst="triangle">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06395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7080F15E-91AD-B6B6-ADE2-B52FD20FA633}"/>
              </a:ext>
            </a:extLst>
          </p:cNvPr>
          <p:cNvGraphicFramePr>
            <a:graphicFrameLocks noChangeAspect="1"/>
          </p:cNvGraphicFramePr>
          <p:nvPr>
            <p:custDataLst>
              <p:tags r:id="rId1"/>
            </p:custDataLst>
            <p:extLst>
              <p:ext uri="{D42A27DB-BD31-4B8C-83A1-F6EECF244321}">
                <p14:modId xmlns:p14="http://schemas.microsoft.com/office/powerpoint/2010/main" val="1445070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7" name="think-cell data - do not delete" hidden="1">
                        <a:extLst>
                          <a:ext uri="{FF2B5EF4-FFF2-40B4-BE49-F238E27FC236}">
                            <a16:creationId xmlns:a16="http://schemas.microsoft.com/office/drawing/2014/main" id="{7080F15E-91AD-B6B6-ADE2-B52FD20FA63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DBE2C66-505F-4D7D-A61B-D4EC2C24D3E7}"/>
              </a:ext>
            </a:extLst>
          </p:cNvPr>
          <p:cNvSpPr>
            <a:spLocks noGrp="1"/>
          </p:cNvSpPr>
          <p:nvPr>
            <p:ph type="title"/>
          </p:nvPr>
        </p:nvSpPr>
        <p:spPr/>
        <p:txBody>
          <a:bodyPr vert="horz" lIns="91440" tIns="45720" rIns="91440" bIns="45720" rtlCol="0" anchor="ctr">
            <a:normAutofit/>
          </a:bodyPr>
          <a:lstStyle/>
          <a:p>
            <a:r>
              <a:rPr lang="en-US" sz="4000" dirty="0"/>
              <a:t>Challenges faced during audits</a:t>
            </a:r>
          </a:p>
        </p:txBody>
      </p:sp>
      <p:sp>
        <p:nvSpPr>
          <p:cNvPr id="4" name="Slide Number Placeholder 3">
            <a:extLst>
              <a:ext uri="{FF2B5EF4-FFF2-40B4-BE49-F238E27FC236}">
                <a16:creationId xmlns:a16="http://schemas.microsoft.com/office/drawing/2014/main" id="{95F2DDBC-C3CE-440F-B7D9-556B64A41763}"/>
              </a:ext>
            </a:extLst>
          </p:cNvPr>
          <p:cNvSpPr>
            <a:spLocks noGrp="1"/>
          </p:cNvSpPr>
          <p:nvPr>
            <p:ph type="sldNum" sz="quarter" idx="12"/>
          </p:nvPr>
        </p:nvSpPr>
        <p:spPr/>
        <p:txBody>
          <a:bodyPr/>
          <a:lstStyle/>
          <a:p>
            <a:fld id="{799D8CAA-0D91-4F88-86F2-5F19090A4E2C}" type="slidenum">
              <a:rPr lang="en-US" smtClean="0"/>
              <a:t>33</a:t>
            </a:fld>
            <a:endParaRPr lang="en-US"/>
          </a:p>
        </p:txBody>
      </p:sp>
      <p:sp>
        <p:nvSpPr>
          <p:cNvPr id="8" name="Content Placeholder 2">
            <a:extLst>
              <a:ext uri="{FF2B5EF4-FFF2-40B4-BE49-F238E27FC236}">
                <a16:creationId xmlns:a16="http://schemas.microsoft.com/office/drawing/2014/main" id="{861A0AEA-2CE7-6328-2056-8B542635D5C3}"/>
              </a:ext>
            </a:extLst>
          </p:cNvPr>
          <p:cNvSpPr txBox="1">
            <a:spLocks/>
          </p:cNvSpPr>
          <p:nvPr/>
        </p:nvSpPr>
        <p:spPr>
          <a:xfrm>
            <a:off x="952500" y="1790700"/>
            <a:ext cx="6781800" cy="4076700"/>
          </a:xfrm>
          <a:prstGeom prst="rect">
            <a:avLst/>
          </a:prstGeom>
          <a:ln w="12700">
            <a:solidFill>
              <a:srgbClr val="548235"/>
            </a:solidFill>
          </a:ln>
        </p:spPr>
        <p:txBody>
          <a:bodyPr vert="horz" lIns="182880" tIns="182880" rIns="182880" bIns="182880" rtlCol="0" anchor="ctr">
            <a:noAutofit/>
          </a:bodyPr>
          <a:lstStyle>
            <a:lvl1pPr marL="228600" indent="-228600" algn="l" defTabSz="914400" rtl="0" eaLnBrk="1" latinLnBrk="0" hangingPunct="1">
              <a:lnSpc>
                <a:spcPct val="90000"/>
              </a:lnSpc>
              <a:spcBef>
                <a:spcPts val="1000"/>
              </a:spcBef>
              <a:buClr>
                <a:schemeClr val="accent6">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sz="2150" dirty="0"/>
              <a:t>Staff turnover</a:t>
            </a:r>
          </a:p>
          <a:p>
            <a:pPr>
              <a:lnSpc>
                <a:spcPct val="100000"/>
              </a:lnSpc>
            </a:pPr>
            <a:r>
              <a:rPr lang="en-GB" sz="2150" dirty="0"/>
              <a:t>Company acquisitions/divestitures/reorganizations</a:t>
            </a:r>
          </a:p>
          <a:p>
            <a:pPr>
              <a:lnSpc>
                <a:spcPct val="100000"/>
              </a:lnSpc>
            </a:pPr>
            <a:r>
              <a:rPr lang="en-GB" sz="2150" dirty="0"/>
              <a:t>No chemical data management system</a:t>
            </a:r>
          </a:p>
          <a:p>
            <a:pPr>
              <a:lnSpc>
                <a:spcPct val="100000"/>
              </a:lnSpc>
            </a:pPr>
            <a:r>
              <a:rPr lang="en-GB" sz="2150" dirty="0"/>
              <a:t>Lack of raw material reviews</a:t>
            </a:r>
          </a:p>
          <a:p>
            <a:pPr>
              <a:lnSpc>
                <a:spcPct val="100000"/>
              </a:lnSpc>
            </a:pPr>
            <a:r>
              <a:rPr lang="en-GB" sz="2150" dirty="0"/>
              <a:t>Poor recordkeeping (old or non-US SDSs, no CDR data)</a:t>
            </a:r>
          </a:p>
          <a:p>
            <a:pPr>
              <a:lnSpc>
                <a:spcPct val="100000"/>
              </a:lnSpc>
            </a:pPr>
            <a:r>
              <a:rPr lang="en-GB" sz="2150" dirty="0"/>
              <a:t>Working with suppliers</a:t>
            </a:r>
          </a:p>
        </p:txBody>
      </p:sp>
      <p:sp>
        <p:nvSpPr>
          <p:cNvPr id="9" name="Rectangle: Rounded Corners 8">
            <a:extLst>
              <a:ext uri="{FF2B5EF4-FFF2-40B4-BE49-F238E27FC236}">
                <a16:creationId xmlns:a16="http://schemas.microsoft.com/office/drawing/2014/main" id="{54CACBA3-50F5-3AF9-43CB-F4995EDF38E1}"/>
              </a:ext>
            </a:extLst>
          </p:cNvPr>
          <p:cNvSpPr/>
          <p:nvPr/>
        </p:nvSpPr>
        <p:spPr>
          <a:xfrm>
            <a:off x="8610600" y="1790700"/>
            <a:ext cx="2743200" cy="4076700"/>
          </a:xfrm>
          <a:prstGeom prst="roundRect">
            <a:avLst>
              <a:gd name="adj" fmla="val 0"/>
            </a:avLst>
          </a:prstGeom>
          <a:solidFill>
            <a:srgbClr val="BBC3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12697" indent="-25395" algn="ctr" defTabSz="457109" eaLnBrk="0" hangingPunct="0">
              <a:lnSpc>
                <a:spcPts val="2163"/>
              </a:lnSpc>
              <a:spcAft>
                <a:spcPts val="1500"/>
              </a:spcAft>
            </a:pPr>
            <a:r>
              <a:rPr lang="en-GB" sz="2200" dirty="0">
                <a:solidFill>
                  <a:schemeClr val="bg1"/>
                </a:solidFill>
                <a:cs typeface="ＭＳ Ｐゴシック" pitchFamily="-111" charset="-128"/>
              </a:rPr>
              <a:t>Each audit brings </a:t>
            </a:r>
            <a:br>
              <a:rPr lang="en-GB" sz="2200" dirty="0">
                <a:solidFill>
                  <a:schemeClr val="bg1"/>
                </a:solidFill>
                <a:cs typeface="ＭＳ Ｐゴシック" pitchFamily="-111" charset="-128"/>
              </a:rPr>
            </a:br>
            <a:r>
              <a:rPr lang="en-GB" sz="2200" dirty="0">
                <a:solidFill>
                  <a:schemeClr val="bg1"/>
                </a:solidFill>
                <a:cs typeface="ＭＳ Ｐゴシック" pitchFamily="-111" charset="-128"/>
              </a:rPr>
              <a:t>its own challenges</a:t>
            </a:r>
          </a:p>
        </p:txBody>
      </p:sp>
      <p:sp>
        <p:nvSpPr>
          <p:cNvPr id="10" name="Isosceles Triangle 9">
            <a:extLst>
              <a:ext uri="{FF2B5EF4-FFF2-40B4-BE49-F238E27FC236}">
                <a16:creationId xmlns:a16="http://schemas.microsoft.com/office/drawing/2014/main" id="{F0CA629F-C498-821D-BAA4-FAD8B9AC0D81}"/>
              </a:ext>
            </a:extLst>
          </p:cNvPr>
          <p:cNvSpPr/>
          <p:nvPr/>
        </p:nvSpPr>
        <p:spPr>
          <a:xfrm rot="5400000">
            <a:off x="7648576" y="3705226"/>
            <a:ext cx="1047750" cy="247649"/>
          </a:xfrm>
          <a:prstGeom prst="triangle">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43275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8B978D2F-935A-A785-F3E1-C9401F89CB56}"/>
              </a:ext>
            </a:extLst>
          </p:cNvPr>
          <p:cNvGraphicFramePr>
            <a:graphicFrameLocks noChangeAspect="1"/>
          </p:cNvGraphicFramePr>
          <p:nvPr>
            <p:custDataLst>
              <p:tags r:id="rId1"/>
            </p:custDataLst>
            <p:extLst>
              <p:ext uri="{D42A27DB-BD31-4B8C-83A1-F6EECF244321}">
                <p14:modId xmlns:p14="http://schemas.microsoft.com/office/powerpoint/2010/main" val="20142030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5" name="think-cell data - do not delete" hidden="1">
                        <a:extLst>
                          <a:ext uri="{FF2B5EF4-FFF2-40B4-BE49-F238E27FC236}">
                            <a16:creationId xmlns:a16="http://schemas.microsoft.com/office/drawing/2014/main" id="{8B978D2F-935A-A785-F3E1-C9401F89CB5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369C63E8-B78B-C356-EBBD-FD8E7618628C}"/>
              </a:ext>
            </a:extLst>
          </p:cNvPr>
          <p:cNvSpPr>
            <a:spLocks noGrp="1"/>
          </p:cNvSpPr>
          <p:nvPr>
            <p:ph type="title"/>
          </p:nvPr>
        </p:nvSpPr>
        <p:spPr>
          <a:xfrm>
            <a:off x="831850" y="1709738"/>
            <a:ext cx="10515600" cy="2852737"/>
          </a:xfrm>
        </p:spPr>
        <p:txBody>
          <a:bodyPr vert="horz">
            <a:normAutofit/>
          </a:bodyPr>
          <a:lstStyle/>
          <a:p>
            <a:r>
              <a:rPr lang="en-US" dirty="0"/>
              <a:t>Case Study 1 </a:t>
            </a:r>
            <a:br>
              <a:rPr lang="en-US" dirty="0"/>
            </a:br>
            <a:r>
              <a:rPr lang="en-US" dirty="0"/>
              <a:t>3D Printing Company</a:t>
            </a:r>
          </a:p>
        </p:txBody>
      </p:sp>
      <p:sp>
        <p:nvSpPr>
          <p:cNvPr id="7" name="Slide Number Placeholder 3">
            <a:extLst>
              <a:ext uri="{FF2B5EF4-FFF2-40B4-BE49-F238E27FC236}">
                <a16:creationId xmlns:a16="http://schemas.microsoft.com/office/drawing/2014/main" id="{AF68267D-4F7D-4EF1-B3CE-3C23F20AD12B}"/>
              </a:ext>
            </a:extLst>
          </p:cNvPr>
          <p:cNvSpPr>
            <a:spLocks noGrp="1"/>
          </p:cNvSpPr>
          <p:nvPr>
            <p:ph type="sldNum" sz="quarter" idx="12"/>
          </p:nvPr>
        </p:nvSpPr>
        <p:spPr/>
        <p:txBody>
          <a:bodyPr/>
          <a:lstStyle/>
          <a:p>
            <a:fld id="{007DE01E-53D4-48D3-B13F-A3D6DBCABD7F}" type="slidenum">
              <a:rPr lang="en-US" smtClean="0">
                <a:solidFill>
                  <a:srgbClr val="FFFF00"/>
                </a:solidFill>
              </a:rPr>
              <a:t>34</a:t>
            </a:fld>
            <a:endParaRPr lang="en-US" dirty="0">
              <a:solidFill>
                <a:srgbClr val="FFFF00"/>
              </a:solidFill>
            </a:endParaRPr>
          </a:p>
        </p:txBody>
      </p:sp>
      <p:pic>
        <p:nvPicPr>
          <p:cNvPr id="3" name="Graphic 2">
            <a:extLst>
              <a:ext uri="{FF2B5EF4-FFF2-40B4-BE49-F238E27FC236}">
                <a16:creationId xmlns:a16="http://schemas.microsoft.com/office/drawing/2014/main" id="{49F67204-DFFA-A118-7CBC-9C8D347CCAC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22384" y="1245229"/>
            <a:ext cx="1376315" cy="1376315"/>
          </a:xfrm>
          <a:prstGeom prst="rect">
            <a:avLst/>
          </a:prstGeom>
        </p:spPr>
      </p:pic>
    </p:spTree>
    <p:extLst>
      <p:ext uri="{BB962C8B-B14F-4D97-AF65-F5344CB8AC3E}">
        <p14:creationId xmlns:p14="http://schemas.microsoft.com/office/powerpoint/2010/main" val="31772662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17FA259E-38F6-7028-5916-4D883EADA751}"/>
              </a:ext>
            </a:extLst>
          </p:cNvPr>
          <p:cNvGraphicFramePr>
            <a:graphicFrameLocks noChangeAspect="1"/>
          </p:cNvGraphicFramePr>
          <p:nvPr>
            <p:custDataLst>
              <p:tags r:id="rId1"/>
            </p:custDataLst>
            <p:extLst>
              <p:ext uri="{D42A27DB-BD31-4B8C-83A1-F6EECF244321}">
                <p14:modId xmlns:p14="http://schemas.microsoft.com/office/powerpoint/2010/main" val="29822151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6" name="think-cell data - do not delete" hidden="1">
                        <a:extLst>
                          <a:ext uri="{FF2B5EF4-FFF2-40B4-BE49-F238E27FC236}">
                            <a16:creationId xmlns:a16="http://schemas.microsoft.com/office/drawing/2014/main" id="{17FA259E-38F6-7028-5916-4D883EADA75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Oval 8">
            <a:extLst>
              <a:ext uri="{FF2B5EF4-FFF2-40B4-BE49-F238E27FC236}">
                <a16:creationId xmlns:a16="http://schemas.microsoft.com/office/drawing/2014/main" id="{33FF1083-EB55-CD95-23FD-DD574A5C7530}"/>
              </a:ext>
            </a:extLst>
          </p:cNvPr>
          <p:cNvSpPr/>
          <p:nvPr/>
        </p:nvSpPr>
        <p:spPr>
          <a:xfrm>
            <a:off x="7465603" y="2134158"/>
            <a:ext cx="3420908" cy="3420909"/>
          </a:xfrm>
          <a:prstGeom prst="ellipse">
            <a:avLst/>
          </a:prstGeom>
          <a:solidFill>
            <a:srgbClr val="EBF1D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r>
              <a:rPr lang="en-US" sz="2200" dirty="0">
                <a:solidFill>
                  <a:schemeClr val="tx1"/>
                </a:solidFill>
              </a:rPr>
              <a:t>Company decided to conduct a TSCA audit under EPA’s Audit Policy </a:t>
            </a:r>
          </a:p>
        </p:txBody>
      </p:sp>
      <p:sp>
        <p:nvSpPr>
          <p:cNvPr id="8" name="Oval 7">
            <a:extLst>
              <a:ext uri="{FF2B5EF4-FFF2-40B4-BE49-F238E27FC236}">
                <a16:creationId xmlns:a16="http://schemas.microsoft.com/office/drawing/2014/main" id="{AD4E816C-CA7F-4500-B504-5358011444A6}"/>
              </a:ext>
            </a:extLst>
          </p:cNvPr>
          <p:cNvSpPr/>
          <p:nvPr/>
        </p:nvSpPr>
        <p:spPr>
          <a:xfrm>
            <a:off x="4385546" y="2134158"/>
            <a:ext cx="3420908" cy="3420909"/>
          </a:xfrm>
          <a:prstGeom prst="ellipse">
            <a:avLst/>
          </a:prstGeom>
          <a:solidFill>
            <a:srgbClr val="B0BB31">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r>
              <a:rPr lang="en-US" sz="2200">
                <a:solidFill>
                  <a:schemeClr val="tx1"/>
                </a:solidFill>
              </a:rPr>
              <a:t>Company paid $200,000 in fines</a:t>
            </a:r>
            <a:endParaRPr lang="en-US" sz="2200" dirty="0">
              <a:solidFill>
                <a:schemeClr val="tx1"/>
              </a:solidFill>
            </a:endParaRPr>
          </a:p>
        </p:txBody>
      </p:sp>
      <p:sp>
        <p:nvSpPr>
          <p:cNvPr id="2" name="Title 1">
            <a:extLst>
              <a:ext uri="{FF2B5EF4-FFF2-40B4-BE49-F238E27FC236}">
                <a16:creationId xmlns:a16="http://schemas.microsoft.com/office/drawing/2014/main" id="{FDBE2C66-505F-4D7D-A61B-D4EC2C24D3E7}"/>
              </a:ext>
            </a:extLst>
          </p:cNvPr>
          <p:cNvSpPr>
            <a:spLocks noGrp="1"/>
          </p:cNvSpPr>
          <p:nvPr>
            <p:ph type="title"/>
          </p:nvPr>
        </p:nvSpPr>
        <p:spPr/>
        <p:txBody>
          <a:bodyPr vert="horz" lIns="91440" tIns="45720" rIns="91440" bIns="45720" rtlCol="0" anchor="ctr">
            <a:normAutofit/>
          </a:bodyPr>
          <a:lstStyle/>
          <a:p>
            <a:r>
              <a:rPr lang="en-US" sz="4000" dirty="0"/>
              <a:t>3D Printing Company </a:t>
            </a:r>
            <a:br>
              <a:rPr lang="en-US" sz="4000" dirty="0"/>
            </a:br>
            <a:r>
              <a:rPr lang="en-US" sz="4000" i="1" dirty="0"/>
              <a:t>Comprehensive TSCA Audit</a:t>
            </a:r>
          </a:p>
        </p:txBody>
      </p:sp>
      <p:sp>
        <p:nvSpPr>
          <p:cNvPr id="4" name="Slide Number Placeholder 3">
            <a:extLst>
              <a:ext uri="{FF2B5EF4-FFF2-40B4-BE49-F238E27FC236}">
                <a16:creationId xmlns:a16="http://schemas.microsoft.com/office/drawing/2014/main" id="{95F2DDBC-C3CE-440F-B7D9-556B64A41763}"/>
              </a:ext>
            </a:extLst>
          </p:cNvPr>
          <p:cNvSpPr>
            <a:spLocks noGrp="1"/>
          </p:cNvSpPr>
          <p:nvPr>
            <p:ph type="sldNum" sz="quarter" idx="12"/>
          </p:nvPr>
        </p:nvSpPr>
        <p:spPr/>
        <p:txBody>
          <a:bodyPr/>
          <a:lstStyle/>
          <a:p>
            <a:fld id="{799D8CAA-0D91-4F88-86F2-5F19090A4E2C}" type="slidenum">
              <a:rPr lang="en-US" smtClean="0"/>
              <a:t>35</a:t>
            </a:fld>
            <a:endParaRPr lang="en-US"/>
          </a:p>
        </p:txBody>
      </p:sp>
      <p:sp>
        <p:nvSpPr>
          <p:cNvPr id="7" name="Oval 6">
            <a:extLst>
              <a:ext uri="{FF2B5EF4-FFF2-40B4-BE49-F238E27FC236}">
                <a16:creationId xmlns:a16="http://schemas.microsoft.com/office/drawing/2014/main" id="{05B2557B-BCB5-5D3A-6A0A-634B97DF3080}"/>
              </a:ext>
            </a:extLst>
          </p:cNvPr>
          <p:cNvSpPr/>
          <p:nvPr/>
        </p:nvSpPr>
        <p:spPr>
          <a:xfrm>
            <a:off x="1305489" y="2134158"/>
            <a:ext cx="3420908" cy="3420909"/>
          </a:xfrm>
          <a:prstGeom prst="ellipse">
            <a:avLst/>
          </a:prstGeom>
          <a:solidFill>
            <a:srgbClr val="548235">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r>
              <a:rPr lang="en-US" sz="2200">
                <a:solidFill>
                  <a:schemeClr val="tx1"/>
                </a:solidFill>
              </a:rPr>
              <a:t>In 2018 EPA discovered TSCA Section 5 violations for two imported substances</a:t>
            </a:r>
            <a:endParaRPr lang="en-US" sz="2200" dirty="0">
              <a:solidFill>
                <a:schemeClr val="tx1"/>
              </a:solidFill>
            </a:endParaRPr>
          </a:p>
        </p:txBody>
      </p:sp>
    </p:spTree>
    <p:extLst>
      <p:ext uri="{BB962C8B-B14F-4D97-AF65-F5344CB8AC3E}">
        <p14:creationId xmlns:p14="http://schemas.microsoft.com/office/powerpoint/2010/main" val="20463871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347C3A5-9C1D-24CE-CDF9-4BD34C4D7D15}"/>
              </a:ext>
            </a:extLst>
          </p:cNvPr>
          <p:cNvGraphicFramePr>
            <a:graphicFrameLocks noChangeAspect="1"/>
          </p:cNvGraphicFramePr>
          <p:nvPr>
            <p:custDataLst>
              <p:tags r:id="rId1"/>
            </p:custDataLst>
            <p:extLst>
              <p:ext uri="{D42A27DB-BD31-4B8C-83A1-F6EECF244321}">
                <p14:modId xmlns:p14="http://schemas.microsoft.com/office/powerpoint/2010/main" val="22742507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6" name="think-cell data - do not delete" hidden="1">
                        <a:extLst>
                          <a:ext uri="{FF2B5EF4-FFF2-40B4-BE49-F238E27FC236}">
                            <a16:creationId xmlns:a16="http://schemas.microsoft.com/office/drawing/2014/main" id="{D347C3A5-9C1D-24CE-CDF9-4BD34C4D7D1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DBE2C66-505F-4D7D-A61B-D4EC2C24D3E7}"/>
              </a:ext>
            </a:extLst>
          </p:cNvPr>
          <p:cNvSpPr>
            <a:spLocks noGrp="1"/>
          </p:cNvSpPr>
          <p:nvPr>
            <p:ph type="title"/>
          </p:nvPr>
        </p:nvSpPr>
        <p:spPr/>
        <p:txBody>
          <a:bodyPr vert="horz" lIns="91440" tIns="45720" rIns="91440" bIns="45720" rtlCol="0" anchor="ctr">
            <a:normAutofit/>
          </a:bodyPr>
          <a:lstStyle/>
          <a:p>
            <a:r>
              <a:rPr lang="en-US" sz="4000" dirty="0"/>
              <a:t>3D Printing Company </a:t>
            </a:r>
            <a:br>
              <a:rPr lang="en-US" sz="4000" dirty="0"/>
            </a:br>
            <a:r>
              <a:rPr lang="en-US" sz="4000" i="1" dirty="0"/>
              <a:t>Scope of TSCA Audit</a:t>
            </a:r>
          </a:p>
        </p:txBody>
      </p:sp>
      <p:sp>
        <p:nvSpPr>
          <p:cNvPr id="4" name="Slide Number Placeholder 3">
            <a:extLst>
              <a:ext uri="{FF2B5EF4-FFF2-40B4-BE49-F238E27FC236}">
                <a16:creationId xmlns:a16="http://schemas.microsoft.com/office/drawing/2014/main" id="{95F2DDBC-C3CE-440F-B7D9-556B64A41763}"/>
              </a:ext>
            </a:extLst>
          </p:cNvPr>
          <p:cNvSpPr>
            <a:spLocks noGrp="1"/>
          </p:cNvSpPr>
          <p:nvPr>
            <p:ph type="sldNum" sz="quarter" idx="12"/>
          </p:nvPr>
        </p:nvSpPr>
        <p:spPr/>
        <p:txBody>
          <a:bodyPr/>
          <a:lstStyle/>
          <a:p>
            <a:fld id="{799D8CAA-0D91-4F88-86F2-5F19090A4E2C}" type="slidenum">
              <a:rPr lang="en-US" smtClean="0"/>
              <a:t>36</a:t>
            </a:fld>
            <a:endParaRPr lang="en-US"/>
          </a:p>
        </p:txBody>
      </p:sp>
      <p:sp>
        <p:nvSpPr>
          <p:cNvPr id="9" name="Content Placeholder 1">
            <a:extLst>
              <a:ext uri="{FF2B5EF4-FFF2-40B4-BE49-F238E27FC236}">
                <a16:creationId xmlns:a16="http://schemas.microsoft.com/office/drawing/2014/main" id="{5F4E1EC1-5B82-2331-BCAA-DB1D73C81AF9}"/>
              </a:ext>
            </a:extLst>
          </p:cNvPr>
          <p:cNvSpPr txBox="1">
            <a:spLocks/>
          </p:cNvSpPr>
          <p:nvPr/>
        </p:nvSpPr>
        <p:spPr>
          <a:xfrm>
            <a:off x="952501" y="2124077"/>
            <a:ext cx="2497198" cy="3474720"/>
          </a:xfrm>
          <a:prstGeom prst="rect">
            <a:avLst/>
          </a:prstGeom>
          <a:solidFill>
            <a:srgbClr val="A8C257">
              <a:alpha val="23000"/>
            </a:srgbClr>
          </a:solidFill>
          <a:ln w="12700">
            <a:noFill/>
          </a:ln>
        </p:spPr>
        <p:txBody>
          <a:bodyPr lIns="137160" tIns="914400" rIns="137160" bIns="137160">
            <a:noAutofit/>
          </a:bodyPr>
          <a:lstStyle>
            <a:lvl1pPr marL="144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288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2pPr>
            <a:lvl3pPr marL="432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0" indent="0" algn="l" defTabSz="914400" rtl="0" eaLnBrk="1" latinLnBrk="0" hangingPunct="1">
              <a:lnSpc>
                <a:spcPct val="90000"/>
              </a:lnSpc>
              <a:spcBef>
                <a:spcPts val="0"/>
              </a:spcBef>
              <a:spcAft>
                <a:spcPts val="600"/>
              </a:spcAft>
              <a:buFont typeface="Arial" panose="020B0604020202020204" pitchFamily="34" charset="0"/>
              <a:buChar char="​"/>
              <a:tabLst/>
              <a:defRPr sz="4100" kern="1200">
                <a:solidFill>
                  <a:schemeClr val="tx2"/>
                </a:solidFill>
                <a:latin typeface="+mn-lt"/>
                <a:ea typeface="+mn-ea"/>
                <a:cs typeface="+mn-cs"/>
              </a:defRPr>
            </a:lvl5pPr>
            <a:lvl6pPr marL="0" indent="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2"/>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1000" b="0" kern="1200" baseline="0">
                <a:solidFill>
                  <a:schemeClr val="tx1"/>
                </a:solidFill>
                <a:latin typeface="+mn-lt"/>
                <a:ea typeface="+mn-ea"/>
                <a:cs typeface="+mn-cs"/>
              </a:defRPr>
            </a:lvl7pPr>
            <a:lvl8pPr marL="108000" indent="-108000" algn="l" defTabSz="914400" rtl="0" eaLnBrk="1" latinLnBrk="0" hangingPunct="1">
              <a:lnSpc>
                <a:spcPct val="100000"/>
              </a:lnSpc>
              <a:spcBef>
                <a:spcPts val="0"/>
              </a:spcBef>
              <a:spcAft>
                <a:spcPts val="600"/>
              </a:spcAft>
              <a:buFont typeface="Arial" panose="020B0604020202020204" pitchFamily="34" charset="0"/>
              <a:buChar char="•"/>
              <a:defRPr sz="1000" kern="1200">
                <a:solidFill>
                  <a:schemeClr val="tx1"/>
                </a:solidFill>
                <a:latin typeface="+mn-lt"/>
                <a:ea typeface="+mn-ea"/>
                <a:cs typeface="+mn-cs"/>
              </a:defRPr>
            </a:lvl8pPr>
            <a:lvl9pPr marL="108000" indent="-108000" algn="l" defTabSz="914400" rtl="0" eaLnBrk="1" latinLnBrk="0" hangingPunct="1">
              <a:lnSpc>
                <a:spcPct val="100000"/>
              </a:lnSpc>
              <a:spcBef>
                <a:spcPts val="0"/>
              </a:spcBef>
              <a:spcAft>
                <a:spcPts val="600"/>
              </a:spcAft>
              <a:buFont typeface="Arial" panose="020B0604020202020204" pitchFamily="34" charset="0"/>
              <a:buChar char="•"/>
              <a:defRPr sz="1000" kern="1200" baseline="0">
                <a:solidFill>
                  <a:schemeClr val="tx1"/>
                </a:solidFill>
                <a:latin typeface="+mn-lt"/>
                <a:ea typeface="+mn-ea"/>
                <a:cs typeface="+mn-cs"/>
              </a:defRPr>
            </a:lvl9pPr>
          </a:lstStyle>
          <a:p>
            <a:pPr marL="0" indent="0">
              <a:spcAft>
                <a:spcPts val="1000"/>
              </a:spcAft>
              <a:buNone/>
              <a:defRPr/>
            </a:pPr>
            <a:r>
              <a:rPr lang="en-GB" sz="1800" dirty="0">
                <a:cs typeface="Segoe UI" panose="020B0502040204020203" pitchFamily="34" charset="0"/>
              </a:rPr>
              <a:t>Distributed questionnaires to facilities domestically and abroad</a:t>
            </a:r>
          </a:p>
        </p:txBody>
      </p:sp>
      <p:sp>
        <p:nvSpPr>
          <p:cNvPr id="10" name="Content Placeholder 2">
            <a:extLst>
              <a:ext uri="{FF2B5EF4-FFF2-40B4-BE49-F238E27FC236}">
                <a16:creationId xmlns:a16="http://schemas.microsoft.com/office/drawing/2014/main" id="{280BFDC2-015C-59FA-06C6-78F9AD7CAF71}"/>
              </a:ext>
            </a:extLst>
          </p:cNvPr>
          <p:cNvSpPr txBox="1">
            <a:spLocks/>
          </p:cNvSpPr>
          <p:nvPr/>
        </p:nvSpPr>
        <p:spPr>
          <a:xfrm>
            <a:off x="3587201" y="2124076"/>
            <a:ext cx="2497198" cy="3474720"/>
          </a:xfrm>
          <a:prstGeom prst="rect">
            <a:avLst/>
          </a:prstGeom>
          <a:solidFill>
            <a:srgbClr val="B4BD30">
              <a:alpha val="11000"/>
            </a:srgbClr>
          </a:solidFill>
          <a:ln w="12700">
            <a:noFill/>
          </a:ln>
        </p:spPr>
        <p:txBody>
          <a:bodyPr lIns="137160" tIns="914400" rIns="137160" bIns="137160">
            <a:noAutofit/>
          </a:bodyPr>
          <a:lstStyle>
            <a:lvl1pPr marL="144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288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2pPr>
            <a:lvl3pPr marL="432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0" indent="0" algn="l" defTabSz="914400" rtl="0" eaLnBrk="1" latinLnBrk="0" hangingPunct="1">
              <a:lnSpc>
                <a:spcPct val="90000"/>
              </a:lnSpc>
              <a:spcBef>
                <a:spcPts val="0"/>
              </a:spcBef>
              <a:spcAft>
                <a:spcPts val="600"/>
              </a:spcAft>
              <a:buFont typeface="Arial" panose="020B0604020202020204" pitchFamily="34" charset="0"/>
              <a:buChar char="​"/>
              <a:tabLst/>
              <a:defRPr sz="4100" kern="1200">
                <a:solidFill>
                  <a:schemeClr val="tx2"/>
                </a:solidFill>
                <a:latin typeface="+mn-lt"/>
                <a:ea typeface="+mn-ea"/>
                <a:cs typeface="+mn-cs"/>
              </a:defRPr>
            </a:lvl5pPr>
            <a:lvl6pPr marL="0" indent="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2"/>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1000" b="0" kern="1200" baseline="0">
                <a:solidFill>
                  <a:schemeClr val="tx1"/>
                </a:solidFill>
                <a:latin typeface="+mn-lt"/>
                <a:ea typeface="+mn-ea"/>
                <a:cs typeface="+mn-cs"/>
              </a:defRPr>
            </a:lvl7pPr>
            <a:lvl8pPr marL="108000" indent="-108000" algn="l" defTabSz="914400" rtl="0" eaLnBrk="1" latinLnBrk="0" hangingPunct="1">
              <a:lnSpc>
                <a:spcPct val="100000"/>
              </a:lnSpc>
              <a:spcBef>
                <a:spcPts val="0"/>
              </a:spcBef>
              <a:spcAft>
                <a:spcPts val="600"/>
              </a:spcAft>
              <a:buFont typeface="Arial" panose="020B0604020202020204" pitchFamily="34" charset="0"/>
              <a:buChar char="•"/>
              <a:defRPr sz="1000" kern="1200">
                <a:solidFill>
                  <a:schemeClr val="tx1"/>
                </a:solidFill>
                <a:latin typeface="+mn-lt"/>
                <a:ea typeface="+mn-ea"/>
                <a:cs typeface="+mn-cs"/>
              </a:defRPr>
            </a:lvl8pPr>
            <a:lvl9pPr marL="108000" indent="-108000" algn="l" defTabSz="914400" rtl="0" eaLnBrk="1" latinLnBrk="0" hangingPunct="1">
              <a:lnSpc>
                <a:spcPct val="100000"/>
              </a:lnSpc>
              <a:spcBef>
                <a:spcPts val="0"/>
              </a:spcBef>
              <a:spcAft>
                <a:spcPts val="600"/>
              </a:spcAft>
              <a:buFont typeface="Arial" panose="020B0604020202020204" pitchFamily="34" charset="0"/>
              <a:buChar char="•"/>
              <a:defRPr sz="1000" kern="1200" baseline="0">
                <a:solidFill>
                  <a:schemeClr val="tx1"/>
                </a:solidFill>
                <a:latin typeface="+mn-lt"/>
                <a:ea typeface="+mn-ea"/>
                <a:cs typeface="+mn-cs"/>
              </a:defRPr>
            </a:lvl9pPr>
          </a:lstStyle>
          <a:p>
            <a:pPr marL="0" indent="0">
              <a:spcAft>
                <a:spcPts val="1000"/>
              </a:spcAft>
              <a:buClr>
                <a:srgbClr val="273943"/>
              </a:buClr>
              <a:buNone/>
              <a:defRPr/>
            </a:pPr>
            <a:r>
              <a:rPr lang="en-GB" sz="1800" dirty="0">
                <a:cs typeface="Segoe UI" panose="020B0502040204020203" pitchFamily="34" charset="0"/>
              </a:rPr>
              <a:t>Reviewed relevant information and documents, including lists of raw materials and finished goods, SDSs, batch sheets, CDR records, import and export records, etc.</a:t>
            </a:r>
          </a:p>
        </p:txBody>
      </p:sp>
      <p:sp>
        <p:nvSpPr>
          <p:cNvPr id="11" name="Content Placeholder 3">
            <a:extLst>
              <a:ext uri="{FF2B5EF4-FFF2-40B4-BE49-F238E27FC236}">
                <a16:creationId xmlns:a16="http://schemas.microsoft.com/office/drawing/2014/main" id="{C0BEE55F-5918-2EF0-4170-AC36EA528475}"/>
              </a:ext>
            </a:extLst>
          </p:cNvPr>
          <p:cNvSpPr txBox="1">
            <a:spLocks/>
          </p:cNvSpPr>
          <p:nvPr/>
        </p:nvSpPr>
        <p:spPr>
          <a:xfrm>
            <a:off x="6221901" y="2124076"/>
            <a:ext cx="2497198" cy="3474720"/>
          </a:xfrm>
          <a:prstGeom prst="rect">
            <a:avLst/>
          </a:prstGeom>
          <a:solidFill>
            <a:srgbClr val="A8C257">
              <a:alpha val="23000"/>
            </a:srgbClr>
          </a:solidFill>
          <a:ln w="12700">
            <a:noFill/>
          </a:ln>
        </p:spPr>
        <p:txBody>
          <a:bodyPr lIns="137160" tIns="914400" rIns="137160" bIns="137160">
            <a:noAutofit/>
          </a:bodyPr>
          <a:lstStyle>
            <a:lvl1pPr marL="144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288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2pPr>
            <a:lvl3pPr marL="432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0" indent="0" algn="l" defTabSz="914400" rtl="0" eaLnBrk="1" latinLnBrk="0" hangingPunct="1">
              <a:lnSpc>
                <a:spcPct val="90000"/>
              </a:lnSpc>
              <a:spcBef>
                <a:spcPts val="0"/>
              </a:spcBef>
              <a:spcAft>
                <a:spcPts val="600"/>
              </a:spcAft>
              <a:buFont typeface="Arial" panose="020B0604020202020204" pitchFamily="34" charset="0"/>
              <a:buChar char="​"/>
              <a:tabLst/>
              <a:defRPr sz="4100" kern="1200">
                <a:solidFill>
                  <a:schemeClr val="tx2"/>
                </a:solidFill>
                <a:latin typeface="+mn-lt"/>
                <a:ea typeface="+mn-ea"/>
                <a:cs typeface="+mn-cs"/>
              </a:defRPr>
            </a:lvl5pPr>
            <a:lvl6pPr marL="0" indent="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2"/>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1000" b="0" kern="1200" baseline="0">
                <a:solidFill>
                  <a:schemeClr val="tx1"/>
                </a:solidFill>
                <a:latin typeface="+mn-lt"/>
                <a:ea typeface="+mn-ea"/>
                <a:cs typeface="+mn-cs"/>
              </a:defRPr>
            </a:lvl7pPr>
            <a:lvl8pPr marL="108000" indent="-108000" algn="l" defTabSz="914400" rtl="0" eaLnBrk="1" latinLnBrk="0" hangingPunct="1">
              <a:lnSpc>
                <a:spcPct val="100000"/>
              </a:lnSpc>
              <a:spcBef>
                <a:spcPts val="0"/>
              </a:spcBef>
              <a:spcAft>
                <a:spcPts val="600"/>
              </a:spcAft>
              <a:buFont typeface="Arial" panose="020B0604020202020204" pitchFamily="34" charset="0"/>
              <a:buChar char="•"/>
              <a:defRPr sz="1000" kern="1200">
                <a:solidFill>
                  <a:schemeClr val="tx1"/>
                </a:solidFill>
                <a:latin typeface="+mn-lt"/>
                <a:ea typeface="+mn-ea"/>
                <a:cs typeface="+mn-cs"/>
              </a:defRPr>
            </a:lvl8pPr>
            <a:lvl9pPr marL="108000" indent="-108000" algn="l" defTabSz="914400" rtl="0" eaLnBrk="1" latinLnBrk="0" hangingPunct="1">
              <a:lnSpc>
                <a:spcPct val="100000"/>
              </a:lnSpc>
              <a:spcBef>
                <a:spcPts val="0"/>
              </a:spcBef>
              <a:spcAft>
                <a:spcPts val="600"/>
              </a:spcAft>
              <a:buFont typeface="Arial" panose="020B0604020202020204" pitchFamily="34" charset="0"/>
              <a:buChar char="•"/>
              <a:defRPr sz="1000" kern="1200" baseline="0">
                <a:solidFill>
                  <a:schemeClr val="tx1"/>
                </a:solidFill>
                <a:latin typeface="+mn-lt"/>
                <a:ea typeface="+mn-ea"/>
                <a:cs typeface="+mn-cs"/>
              </a:defRPr>
            </a:lvl9pPr>
          </a:lstStyle>
          <a:p>
            <a:pPr marL="0" indent="0">
              <a:spcAft>
                <a:spcPts val="1000"/>
              </a:spcAft>
              <a:buClr>
                <a:srgbClr val="273943"/>
              </a:buClr>
              <a:buNone/>
              <a:defRPr/>
            </a:pPr>
            <a:r>
              <a:rPr lang="en-GB" sz="1800" dirty="0">
                <a:cs typeface="Segoe UI" panose="020B0502040204020203" pitchFamily="34" charset="0"/>
              </a:rPr>
              <a:t>Visited seven facilities, both domestic and international</a:t>
            </a:r>
          </a:p>
        </p:txBody>
      </p:sp>
      <p:sp>
        <p:nvSpPr>
          <p:cNvPr id="14" name="Content Placeholder 3">
            <a:extLst>
              <a:ext uri="{FF2B5EF4-FFF2-40B4-BE49-F238E27FC236}">
                <a16:creationId xmlns:a16="http://schemas.microsoft.com/office/drawing/2014/main" id="{6FFF3BDC-68CB-9657-09C6-2C3921DBC8AF}"/>
              </a:ext>
            </a:extLst>
          </p:cNvPr>
          <p:cNvSpPr txBox="1">
            <a:spLocks/>
          </p:cNvSpPr>
          <p:nvPr/>
        </p:nvSpPr>
        <p:spPr>
          <a:xfrm>
            <a:off x="8856602" y="2124076"/>
            <a:ext cx="2497198" cy="3474720"/>
          </a:xfrm>
          <a:prstGeom prst="rect">
            <a:avLst/>
          </a:prstGeom>
          <a:solidFill>
            <a:srgbClr val="B4BD30">
              <a:alpha val="11000"/>
            </a:srgbClr>
          </a:solidFill>
          <a:ln w="12700">
            <a:noFill/>
          </a:ln>
        </p:spPr>
        <p:txBody>
          <a:bodyPr lIns="137160" tIns="914400" rIns="137160" bIns="137160">
            <a:noAutofit/>
          </a:bodyPr>
          <a:lstStyle>
            <a:lvl1pPr marL="144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288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2pPr>
            <a:lvl3pPr marL="432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0" indent="0" algn="l" defTabSz="914400" rtl="0" eaLnBrk="1" latinLnBrk="0" hangingPunct="1">
              <a:lnSpc>
                <a:spcPct val="90000"/>
              </a:lnSpc>
              <a:spcBef>
                <a:spcPts val="0"/>
              </a:spcBef>
              <a:spcAft>
                <a:spcPts val="600"/>
              </a:spcAft>
              <a:buFont typeface="Arial" panose="020B0604020202020204" pitchFamily="34" charset="0"/>
              <a:buChar char="​"/>
              <a:tabLst/>
              <a:defRPr sz="4100" kern="1200">
                <a:solidFill>
                  <a:schemeClr val="tx2"/>
                </a:solidFill>
                <a:latin typeface="+mn-lt"/>
                <a:ea typeface="+mn-ea"/>
                <a:cs typeface="+mn-cs"/>
              </a:defRPr>
            </a:lvl5pPr>
            <a:lvl6pPr marL="0" indent="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2"/>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1000" b="0" kern="1200" baseline="0">
                <a:solidFill>
                  <a:schemeClr val="tx1"/>
                </a:solidFill>
                <a:latin typeface="+mn-lt"/>
                <a:ea typeface="+mn-ea"/>
                <a:cs typeface="+mn-cs"/>
              </a:defRPr>
            </a:lvl7pPr>
            <a:lvl8pPr marL="108000" indent="-108000" algn="l" defTabSz="914400" rtl="0" eaLnBrk="1" latinLnBrk="0" hangingPunct="1">
              <a:lnSpc>
                <a:spcPct val="100000"/>
              </a:lnSpc>
              <a:spcBef>
                <a:spcPts val="0"/>
              </a:spcBef>
              <a:spcAft>
                <a:spcPts val="600"/>
              </a:spcAft>
              <a:buFont typeface="Arial" panose="020B0604020202020204" pitchFamily="34" charset="0"/>
              <a:buChar char="•"/>
              <a:defRPr sz="1000" kern="1200">
                <a:solidFill>
                  <a:schemeClr val="tx1"/>
                </a:solidFill>
                <a:latin typeface="+mn-lt"/>
                <a:ea typeface="+mn-ea"/>
                <a:cs typeface="+mn-cs"/>
              </a:defRPr>
            </a:lvl8pPr>
            <a:lvl9pPr marL="108000" indent="-108000" algn="l" defTabSz="914400" rtl="0" eaLnBrk="1" latinLnBrk="0" hangingPunct="1">
              <a:lnSpc>
                <a:spcPct val="100000"/>
              </a:lnSpc>
              <a:spcBef>
                <a:spcPts val="0"/>
              </a:spcBef>
              <a:spcAft>
                <a:spcPts val="600"/>
              </a:spcAft>
              <a:buFont typeface="Arial" panose="020B0604020202020204" pitchFamily="34" charset="0"/>
              <a:buChar char="•"/>
              <a:defRPr sz="1000" kern="1200" baseline="0">
                <a:solidFill>
                  <a:schemeClr val="tx1"/>
                </a:solidFill>
                <a:latin typeface="+mn-lt"/>
                <a:ea typeface="+mn-ea"/>
                <a:cs typeface="+mn-cs"/>
              </a:defRPr>
            </a:lvl9pPr>
          </a:lstStyle>
          <a:p>
            <a:pPr marL="0" indent="0">
              <a:spcAft>
                <a:spcPts val="1000"/>
              </a:spcAft>
              <a:buClr>
                <a:srgbClr val="273943"/>
              </a:buClr>
              <a:buNone/>
              <a:defRPr/>
            </a:pPr>
            <a:r>
              <a:rPr lang="en-GB" sz="1800" dirty="0">
                <a:cs typeface="Segoe UI" panose="020B0502040204020203" pitchFamily="34" charset="0"/>
              </a:rPr>
              <a:t>Voluntarily disclosed violations, performed corrective action, and submitted compliance certification </a:t>
            </a:r>
          </a:p>
        </p:txBody>
      </p:sp>
      <p:sp>
        <p:nvSpPr>
          <p:cNvPr id="16" name="Rectangle 15">
            <a:extLst>
              <a:ext uri="{FF2B5EF4-FFF2-40B4-BE49-F238E27FC236}">
                <a16:creationId xmlns:a16="http://schemas.microsoft.com/office/drawing/2014/main" id="{627F11E1-0B6E-735C-B5C8-5BEBA88DAA74}"/>
              </a:ext>
            </a:extLst>
          </p:cNvPr>
          <p:cNvSpPr/>
          <p:nvPr/>
        </p:nvSpPr>
        <p:spPr>
          <a:xfrm>
            <a:off x="952501" y="5598796"/>
            <a:ext cx="2497197" cy="45719"/>
          </a:xfrm>
          <a:prstGeom prst="rect">
            <a:avLst/>
          </a:prstGeom>
          <a:solidFill>
            <a:srgbClr val="5482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E84958A-DA61-2320-76AA-E4A07680F8E2}"/>
              </a:ext>
            </a:extLst>
          </p:cNvPr>
          <p:cNvSpPr/>
          <p:nvPr/>
        </p:nvSpPr>
        <p:spPr>
          <a:xfrm>
            <a:off x="3587202" y="5598796"/>
            <a:ext cx="2497197" cy="45719"/>
          </a:xfrm>
          <a:prstGeom prst="rect">
            <a:avLst/>
          </a:prstGeom>
          <a:solidFill>
            <a:srgbClr val="5482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96B013A7-AF56-91A0-DB81-799756E9CF0E}"/>
              </a:ext>
            </a:extLst>
          </p:cNvPr>
          <p:cNvSpPr/>
          <p:nvPr/>
        </p:nvSpPr>
        <p:spPr>
          <a:xfrm>
            <a:off x="6221902" y="5598796"/>
            <a:ext cx="2497197" cy="45719"/>
          </a:xfrm>
          <a:prstGeom prst="rect">
            <a:avLst/>
          </a:prstGeom>
          <a:solidFill>
            <a:srgbClr val="5482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5F2E9C6-4996-ECE8-5759-68BF369E9619}"/>
              </a:ext>
            </a:extLst>
          </p:cNvPr>
          <p:cNvSpPr/>
          <p:nvPr/>
        </p:nvSpPr>
        <p:spPr>
          <a:xfrm>
            <a:off x="8856603" y="5598796"/>
            <a:ext cx="2497197" cy="45719"/>
          </a:xfrm>
          <a:prstGeom prst="rect">
            <a:avLst/>
          </a:prstGeom>
          <a:solidFill>
            <a:srgbClr val="5482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Graphic 20">
            <a:extLst>
              <a:ext uri="{FF2B5EF4-FFF2-40B4-BE49-F238E27FC236}">
                <a16:creationId xmlns:a16="http://schemas.microsoft.com/office/drawing/2014/main" id="{0E9BFAF4-C37B-7F9F-6A15-94DE64F5B85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55774" y="2317174"/>
            <a:ext cx="530802" cy="530802"/>
          </a:xfrm>
          <a:prstGeom prst="rect">
            <a:avLst/>
          </a:prstGeom>
        </p:spPr>
      </p:pic>
      <p:grpSp>
        <p:nvGrpSpPr>
          <p:cNvPr id="27" name="Group 26">
            <a:extLst>
              <a:ext uri="{FF2B5EF4-FFF2-40B4-BE49-F238E27FC236}">
                <a16:creationId xmlns:a16="http://schemas.microsoft.com/office/drawing/2014/main" id="{AC4DA29D-4F1D-2666-BEA1-87FB9897D070}"/>
              </a:ext>
            </a:extLst>
          </p:cNvPr>
          <p:cNvGrpSpPr/>
          <p:nvPr/>
        </p:nvGrpSpPr>
        <p:grpSpPr>
          <a:xfrm>
            <a:off x="1093216" y="2324540"/>
            <a:ext cx="515620" cy="515620"/>
            <a:chOff x="1093216" y="2324540"/>
            <a:chExt cx="515620" cy="515620"/>
          </a:xfrm>
        </p:grpSpPr>
        <p:sp>
          <p:nvSpPr>
            <p:cNvPr id="25" name="Freeform: Shape 24">
              <a:extLst>
                <a:ext uri="{FF2B5EF4-FFF2-40B4-BE49-F238E27FC236}">
                  <a16:creationId xmlns:a16="http://schemas.microsoft.com/office/drawing/2014/main" id="{35B54DCD-5CF2-B600-C9F7-D9131C41D191}"/>
                </a:ext>
              </a:extLst>
            </p:cNvPr>
            <p:cNvSpPr/>
            <p:nvPr/>
          </p:nvSpPr>
          <p:spPr>
            <a:xfrm>
              <a:off x="1093216" y="2324540"/>
              <a:ext cx="515620" cy="515620"/>
            </a:xfrm>
            <a:custGeom>
              <a:avLst/>
              <a:gdLst>
                <a:gd name="connsiteX0" fmla="*/ 515620 w 515620"/>
                <a:gd name="connsiteY0" fmla="*/ 257810 h 515620"/>
                <a:gd name="connsiteX1" fmla="*/ 257810 w 515620"/>
                <a:gd name="connsiteY1" fmla="*/ 515620 h 515620"/>
                <a:gd name="connsiteX2" fmla="*/ 0 w 515620"/>
                <a:gd name="connsiteY2" fmla="*/ 257810 h 515620"/>
                <a:gd name="connsiteX3" fmla="*/ 257810 w 515620"/>
                <a:gd name="connsiteY3" fmla="*/ 0 h 515620"/>
                <a:gd name="connsiteX4" fmla="*/ 515620 w 515620"/>
                <a:gd name="connsiteY4" fmla="*/ 257810 h 515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620" h="515620">
                  <a:moveTo>
                    <a:pt x="515620" y="257810"/>
                  </a:moveTo>
                  <a:cubicBezTo>
                    <a:pt x="515620" y="400195"/>
                    <a:pt x="400195" y="515620"/>
                    <a:pt x="257810" y="515620"/>
                  </a:cubicBezTo>
                  <a:cubicBezTo>
                    <a:pt x="115425" y="515620"/>
                    <a:pt x="0" y="400195"/>
                    <a:pt x="0" y="257810"/>
                  </a:cubicBezTo>
                  <a:cubicBezTo>
                    <a:pt x="0" y="115425"/>
                    <a:pt x="115425" y="0"/>
                    <a:pt x="257810" y="0"/>
                  </a:cubicBezTo>
                  <a:cubicBezTo>
                    <a:pt x="400195" y="0"/>
                    <a:pt x="515620" y="115425"/>
                    <a:pt x="515620" y="257810"/>
                  </a:cubicBezTo>
                  <a:close/>
                </a:path>
              </a:pathLst>
            </a:custGeom>
            <a:noFill/>
            <a:ln w="14552" cap="rnd">
              <a:solidFill>
                <a:srgbClr val="548235"/>
              </a:solidFill>
              <a:prstDash val="solid"/>
              <a:round/>
            </a:ln>
          </p:spPr>
          <p:txBody>
            <a:bodyPr rtlCol="0" anchor="ctr"/>
            <a:lstStyle/>
            <a:p>
              <a:endParaRPr lang="en-US"/>
            </a:p>
          </p:txBody>
        </p:sp>
        <p:sp>
          <p:nvSpPr>
            <p:cNvPr id="26" name="Freeform: Shape 25">
              <a:extLst>
                <a:ext uri="{FF2B5EF4-FFF2-40B4-BE49-F238E27FC236}">
                  <a16:creationId xmlns:a16="http://schemas.microsoft.com/office/drawing/2014/main" id="{D4FE2EB2-9FAC-0FC3-9DC6-EA9156ED88D5}"/>
                </a:ext>
              </a:extLst>
            </p:cNvPr>
            <p:cNvSpPr/>
            <p:nvPr/>
          </p:nvSpPr>
          <p:spPr>
            <a:xfrm>
              <a:off x="1266685" y="2431199"/>
              <a:ext cx="180246" cy="288599"/>
            </a:xfrm>
            <a:custGeom>
              <a:avLst/>
              <a:gdLst>
                <a:gd name="connsiteX0" fmla="*/ 83899 w 180246"/>
                <a:gd name="connsiteY0" fmla="*/ 214572 h 288599"/>
                <a:gd name="connsiteX1" fmla="*/ 77417 w 180246"/>
                <a:gd name="connsiteY1" fmla="*/ 207279 h 288599"/>
                <a:gd name="connsiteX2" fmla="*/ 72997 w 180246"/>
                <a:gd name="connsiteY2" fmla="*/ 155054 h 288599"/>
                <a:gd name="connsiteX3" fmla="*/ 82278 w 180246"/>
                <a:gd name="connsiteY3" fmla="*/ 144963 h 288599"/>
                <a:gd name="connsiteX4" fmla="*/ 158811 w 180246"/>
                <a:gd name="connsiteY4" fmla="*/ 80584 h 288599"/>
                <a:gd name="connsiteX5" fmla="*/ 158811 w 180246"/>
                <a:gd name="connsiteY5" fmla="*/ 79774 h 288599"/>
                <a:gd name="connsiteX6" fmla="*/ 91559 w 180246"/>
                <a:gd name="connsiteY6" fmla="*/ 18636 h 288599"/>
                <a:gd name="connsiteX7" fmla="*/ 17457 w 180246"/>
                <a:gd name="connsiteY7" fmla="*/ 55466 h 288599"/>
                <a:gd name="connsiteX8" fmla="*/ 9355 w 180246"/>
                <a:gd name="connsiteY8" fmla="*/ 59517 h 288599"/>
                <a:gd name="connsiteX9" fmla="*/ 0 w 180246"/>
                <a:gd name="connsiteY9" fmla="*/ 50604 h 288599"/>
                <a:gd name="connsiteX10" fmla="*/ 2431 w 180246"/>
                <a:gd name="connsiteY10" fmla="*/ 43754 h 288599"/>
                <a:gd name="connsiteX11" fmla="*/ 92370 w 180246"/>
                <a:gd name="connsiteY11" fmla="*/ 0 h 288599"/>
                <a:gd name="connsiteX12" fmla="*/ 180246 w 180246"/>
                <a:gd name="connsiteY12" fmla="*/ 78964 h 288599"/>
                <a:gd name="connsiteX13" fmla="*/ 180246 w 180246"/>
                <a:gd name="connsiteY13" fmla="*/ 79774 h 288599"/>
                <a:gd name="connsiteX14" fmla="*/ 94358 w 180246"/>
                <a:gd name="connsiteY14" fmla="*/ 162420 h 288599"/>
                <a:gd name="connsiteX15" fmla="*/ 91117 w 180246"/>
                <a:gd name="connsiteY15" fmla="*/ 207353 h 288599"/>
                <a:gd name="connsiteX16" fmla="*/ 84635 w 180246"/>
                <a:gd name="connsiteY16" fmla="*/ 214645 h 288599"/>
                <a:gd name="connsiteX17" fmla="*/ 83825 w 180246"/>
                <a:gd name="connsiteY17" fmla="*/ 214645 h 288599"/>
                <a:gd name="connsiteX18" fmla="*/ 84341 w 180246"/>
                <a:gd name="connsiteY18" fmla="*/ 251033 h 288599"/>
                <a:gd name="connsiteX19" fmla="*/ 97673 w 180246"/>
                <a:gd name="connsiteY19" fmla="*/ 264366 h 288599"/>
                <a:gd name="connsiteX20" fmla="*/ 97673 w 180246"/>
                <a:gd name="connsiteY20" fmla="*/ 275267 h 288599"/>
                <a:gd name="connsiteX21" fmla="*/ 84341 w 180246"/>
                <a:gd name="connsiteY21" fmla="*/ 288600 h 288599"/>
                <a:gd name="connsiteX22" fmla="*/ 71008 w 180246"/>
                <a:gd name="connsiteY22" fmla="*/ 275267 h 288599"/>
                <a:gd name="connsiteX23" fmla="*/ 71008 w 180246"/>
                <a:gd name="connsiteY23" fmla="*/ 264366 h 288599"/>
                <a:gd name="connsiteX24" fmla="*/ 84341 w 180246"/>
                <a:gd name="connsiteY24" fmla="*/ 251033 h 288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0246" h="288599">
                  <a:moveTo>
                    <a:pt x="83899" y="214572"/>
                  </a:moveTo>
                  <a:cubicBezTo>
                    <a:pt x="80658" y="214572"/>
                    <a:pt x="77859" y="212141"/>
                    <a:pt x="77417" y="207279"/>
                  </a:cubicBezTo>
                  <a:lnTo>
                    <a:pt x="72997" y="155054"/>
                  </a:lnTo>
                  <a:cubicBezTo>
                    <a:pt x="72555" y="149824"/>
                    <a:pt x="76238" y="145331"/>
                    <a:pt x="82278" y="144963"/>
                  </a:cubicBezTo>
                  <a:cubicBezTo>
                    <a:pt x="127653" y="142090"/>
                    <a:pt x="158811" y="119845"/>
                    <a:pt x="158811" y="80584"/>
                  </a:cubicBezTo>
                  <a:lnTo>
                    <a:pt x="158811" y="79774"/>
                  </a:lnTo>
                  <a:cubicBezTo>
                    <a:pt x="158811" y="46553"/>
                    <a:pt x="132883" y="18636"/>
                    <a:pt x="91559" y="18636"/>
                  </a:cubicBezTo>
                  <a:cubicBezTo>
                    <a:pt x="60770" y="18636"/>
                    <a:pt x="37272" y="32779"/>
                    <a:pt x="17457" y="55466"/>
                  </a:cubicBezTo>
                  <a:cubicBezTo>
                    <a:pt x="15469" y="57897"/>
                    <a:pt x="12596" y="59517"/>
                    <a:pt x="9355" y="59517"/>
                  </a:cubicBezTo>
                  <a:cubicBezTo>
                    <a:pt x="4051" y="59517"/>
                    <a:pt x="0" y="55834"/>
                    <a:pt x="0" y="50604"/>
                  </a:cubicBezTo>
                  <a:cubicBezTo>
                    <a:pt x="0" y="48174"/>
                    <a:pt x="810" y="45743"/>
                    <a:pt x="2431" y="43754"/>
                  </a:cubicBezTo>
                  <a:cubicBezTo>
                    <a:pt x="23866" y="18268"/>
                    <a:pt x="51415" y="0"/>
                    <a:pt x="92370" y="0"/>
                  </a:cubicBezTo>
                  <a:cubicBezTo>
                    <a:pt x="145847" y="0"/>
                    <a:pt x="180246" y="35651"/>
                    <a:pt x="180246" y="78964"/>
                  </a:cubicBezTo>
                  <a:lnTo>
                    <a:pt x="180246" y="79774"/>
                  </a:lnTo>
                  <a:cubicBezTo>
                    <a:pt x="180246" y="130010"/>
                    <a:pt x="141354" y="156748"/>
                    <a:pt x="94358" y="162420"/>
                  </a:cubicBezTo>
                  <a:lnTo>
                    <a:pt x="91117" y="207353"/>
                  </a:lnTo>
                  <a:cubicBezTo>
                    <a:pt x="90675" y="212214"/>
                    <a:pt x="87876" y="214645"/>
                    <a:pt x="84635" y="214645"/>
                  </a:cubicBezTo>
                  <a:lnTo>
                    <a:pt x="83825" y="214645"/>
                  </a:lnTo>
                  <a:close/>
                  <a:moveTo>
                    <a:pt x="84341" y="251033"/>
                  </a:moveTo>
                  <a:cubicBezTo>
                    <a:pt x="92001" y="251033"/>
                    <a:pt x="97673" y="256705"/>
                    <a:pt x="97673" y="264366"/>
                  </a:cubicBezTo>
                  <a:lnTo>
                    <a:pt x="97673" y="275267"/>
                  </a:lnTo>
                  <a:cubicBezTo>
                    <a:pt x="97673" y="282928"/>
                    <a:pt x="92001" y="288600"/>
                    <a:pt x="84341" y="288600"/>
                  </a:cubicBezTo>
                  <a:cubicBezTo>
                    <a:pt x="76680" y="288600"/>
                    <a:pt x="71008" y="282928"/>
                    <a:pt x="71008" y="275267"/>
                  </a:cubicBezTo>
                  <a:lnTo>
                    <a:pt x="71008" y="264366"/>
                  </a:lnTo>
                  <a:cubicBezTo>
                    <a:pt x="71008" y="256705"/>
                    <a:pt x="76680" y="251033"/>
                    <a:pt x="84341" y="251033"/>
                  </a:cubicBezTo>
                  <a:close/>
                </a:path>
              </a:pathLst>
            </a:custGeom>
            <a:solidFill>
              <a:srgbClr val="A8C257"/>
            </a:solidFill>
            <a:ln w="7276" cap="flat">
              <a:solidFill>
                <a:srgbClr val="548235"/>
              </a:solidFill>
              <a:prstDash val="solid"/>
              <a:miter/>
            </a:ln>
          </p:spPr>
          <p:txBody>
            <a:bodyPr rtlCol="0" anchor="ctr"/>
            <a:lstStyle/>
            <a:p>
              <a:endParaRPr lang="en-US"/>
            </a:p>
          </p:txBody>
        </p:sp>
      </p:grpSp>
      <p:pic>
        <p:nvPicPr>
          <p:cNvPr id="29" name="Graphic 28">
            <a:extLst>
              <a:ext uri="{FF2B5EF4-FFF2-40B4-BE49-F238E27FC236}">
                <a16:creationId xmlns:a16="http://schemas.microsoft.com/office/drawing/2014/main" id="{D87B62ED-075B-D89A-A2BA-20349997D5D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724113" y="2317174"/>
            <a:ext cx="427898" cy="530352"/>
          </a:xfrm>
          <a:prstGeom prst="rect">
            <a:avLst/>
          </a:prstGeom>
        </p:spPr>
      </p:pic>
      <p:pic>
        <p:nvPicPr>
          <p:cNvPr id="31" name="Graphic 30">
            <a:extLst>
              <a:ext uri="{FF2B5EF4-FFF2-40B4-BE49-F238E27FC236}">
                <a16:creationId xmlns:a16="http://schemas.microsoft.com/office/drawing/2014/main" id="{BD64FB96-8871-1731-262B-58D87F3B34F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000302" y="2317174"/>
            <a:ext cx="482138" cy="530352"/>
          </a:xfrm>
          <a:prstGeom prst="rect">
            <a:avLst/>
          </a:prstGeom>
        </p:spPr>
      </p:pic>
    </p:spTree>
    <p:extLst>
      <p:ext uri="{BB962C8B-B14F-4D97-AF65-F5344CB8AC3E}">
        <p14:creationId xmlns:p14="http://schemas.microsoft.com/office/powerpoint/2010/main" val="10517603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04A9A604-18E9-5B77-9FF5-CB629E3CD3A5}"/>
              </a:ext>
            </a:extLst>
          </p:cNvPr>
          <p:cNvGraphicFramePr>
            <a:graphicFrameLocks noChangeAspect="1"/>
          </p:cNvGraphicFramePr>
          <p:nvPr>
            <p:custDataLst>
              <p:tags r:id="rId1"/>
            </p:custDataLst>
            <p:extLst>
              <p:ext uri="{D42A27DB-BD31-4B8C-83A1-F6EECF244321}">
                <p14:modId xmlns:p14="http://schemas.microsoft.com/office/powerpoint/2010/main" val="35204659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6" name="think-cell data - do not delete" hidden="1">
                        <a:extLst>
                          <a:ext uri="{FF2B5EF4-FFF2-40B4-BE49-F238E27FC236}">
                            <a16:creationId xmlns:a16="http://schemas.microsoft.com/office/drawing/2014/main" id="{04A9A604-18E9-5B77-9FF5-CB629E3CD3A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D066AAF-484B-44C2-00BA-F4D18FE1E128}"/>
              </a:ext>
            </a:extLst>
          </p:cNvPr>
          <p:cNvSpPr>
            <a:spLocks noGrp="1"/>
          </p:cNvSpPr>
          <p:nvPr>
            <p:ph type="title"/>
          </p:nvPr>
        </p:nvSpPr>
        <p:spPr/>
        <p:txBody>
          <a:bodyPr vert="horz" lIns="91440" tIns="45720" rIns="91440" bIns="45720" rtlCol="0" anchor="ctr">
            <a:normAutofit/>
          </a:bodyPr>
          <a:lstStyle/>
          <a:p>
            <a:r>
              <a:rPr lang="en-US" sz="4000" dirty="0"/>
              <a:t>3D Printing Company </a:t>
            </a:r>
            <a:br>
              <a:rPr lang="en-US" sz="4000" dirty="0"/>
            </a:br>
            <a:r>
              <a:rPr lang="en-US" sz="4000" i="1" dirty="0"/>
              <a:t>Findings from the TSCA Audit</a:t>
            </a:r>
          </a:p>
        </p:txBody>
      </p:sp>
      <p:sp>
        <p:nvSpPr>
          <p:cNvPr id="4" name="Slide Number Placeholder 3">
            <a:extLst>
              <a:ext uri="{FF2B5EF4-FFF2-40B4-BE49-F238E27FC236}">
                <a16:creationId xmlns:a16="http://schemas.microsoft.com/office/drawing/2014/main" id="{F4941CE1-9EBF-3DA3-DC87-EDCFD76F0469}"/>
              </a:ext>
            </a:extLst>
          </p:cNvPr>
          <p:cNvSpPr>
            <a:spLocks noGrp="1"/>
          </p:cNvSpPr>
          <p:nvPr>
            <p:ph type="sldNum" sz="quarter" idx="12"/>
          </p:nvPr>
        </p:nvSpPr>
        <p:spPr/>
        <p:txBody>
          <a:bodyPr/>
          <a:lstStyle/>
          <a:p>
            <a:fld id="{799D8CAA-0D91-4F88-86F2-5F19090A4E2C}" type="slidenum">
              <a:rPr lang="en-US" smtClean="0"/>
              <a:pPr/>
              <a:t>37</a:t>
            </a:fld>
            <a:endParaRPr lang="en-US" dirty="0"/>
          </a:p>
        </p:txBody>
      </p:sp>
      <p:sp>
        <p:nvSpPr>
          <p:cNvPr id="7" name="Rectangle 6">
            <a:extLst>
              <a:ext uri="{FF2B5EF4-FFF2-40B4-BE49-F238E27FC236}">
                <a16:creationId xmlns:a16="http://schemas.microsoft.com/office/drawing/2014/main" id="{7AA1BEF6-DFBE-C54B-09C4-C3E8493A71E5}"/>
              </a:ext>
            </a:extLst>
          </p:cNvPr>
          <p:cNvSpPr/>
          <p:nvPr/>
        </p:nvSpPr>
        <p:spPr>
          <a:xfrm>
            <a:off x="8997796" y="2183363"/>
            <a:ext cx="2356003" cy="34459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lvl="1" defTabSz="914400">
              <a:lnSpc>
                <a:spcPct val="90000"/>
              </a:lnSpc>
              <a:spcAft>
                <a:spcPts val="800"/>
              </a:spcAft>
              <a:buClr>
                <a:schemeClr val="accent6">
                  <a:lumMod val="75000"/>
                </a:schemeClr>
              </a:buClr>
            </a:pPr>
            <a:r>
              <a:rPr lang="en-GB" sz="1900" b="1" dirty="0">
                <a:solidFill>
                  <a:schemeClr val="tx1"/>
                </a:solidFill>
              </a:rPr>
              <a:t>Section 13 </a:t>
            </a:r>
            <a:br>
              <a:rPr lang="en-GB" sz="1900" b="1" dirty="0">
                <a:solidFill>
                  <a:schemeClr val="tx1"/>
                </a:solidFill>
              </a:rPr>
            </a:br>
            <a:r>
              <a:rPr lang="en-GB" sz="1900" b="1" dirty="0">
                <a:solidFill>
                  <a:schemeClr val="tx1"/>
                </a:solidFill>
              </a:rPr>
              <a:t>Imports</a:t>
            </a:r>
          </a:p>
          <a:p>
            <a:pPr marL="228600" lvl="1" indent="-228600" defTabSz="914400">
              <a:lnSpc>
                <a:spcPct val="90000"/>
              </a:lnSpc>
              <a:spcAft>
                <a:spcPts val="800"/>
              </a:spcAft>
              <a:buClr>
                <a:schemeClr val="accent6">
                  <a:lumMod val="75000"/>
                </a:schemeClr>
              </a:buClr>
              <a:buFont typeface="Arial" panose="020B0604020202020204" pitchFamily="34" charset="0"/>
              <a:buChar char="•"/>
            </a:pPr>
            <a:r>
              <a:rPr lang="en-GB" sz="1900" dirty="0">
                <a:solidFill>
                  <a:schemeClr val="tx1"/>
                </a:solidFill>
              </a:rPr>
              <a:t>TSCA import certifications were not submitted for some chemicals mistakenly classified as articles</a:t>
            </a:r>
          </a:p>
        </p:txBody>
      </p:sp>
      <p:sp>
        <p:nvSpPr>
          <p:cNvPr id="8" name="Rectangle 7">
            <a:extLst>
              <a:ext uri="{FF2B5EF4-FFF2-40B4-BE49-F238E27FC236}">
                <a16:creationId xmlns:a16="http://schemas.microsoft.com/office/drawing/2014/main" id="{9BAEF1D7-8422-B90E-ED62-D9B820E7362A}"/>
              </a:ext>
            </a:extLst>
          </p:cNvPr>
          <p:cNvSpPr/>
          <p:nvPr/>
        </p:nvSpPr>
        <p:spPr>
          <a:xfrm>
            <a:off x="952500" y="2183363"/>
            <a:ext cx="2356003" cy="34459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lvl="1" defTabSz="914400">
              <a:lnSpc>
                <a:spcPct val="90000"/>
              </a:lnSpc>
              <a:spcAft>
                <a:spcPts val="800"/>
              </a:spcAft>
              <a:buClr>
                <a:schemeClr val="accent6">
                  <a:lumMod val="75000"/>
                </a:schemeClr>
              </a:buClr>
            </a:pPr>
            <a:r>
              <a:rPr lang="en-GB" sz="1900" b="1" dirty="0">
                <a:solidFill>
                  <a:schemeClr val="tx1"/>
                </a:solidFill>
              </a:rPr>
              <a:t>Section 5 Regulated Substances</a:t>
            </a:r>
          </a:p>
          <a:p>
            <a:pPr marL="228600" lvl="1" indent="-228600" defTabSz="914400">
              <a:lnSpc>
                <a:spcPct val="90000"/>
              </a:lnSpc>
              <a:spcAft>
                <a:spcPts val="800"/>
              </a:spcAft>
              <a:buClr>
                <a:schemeClr val="accent6">
                  <a:lumMod val="75000"/>
                </a:schemeClr>
              </a:buClr>
              <a:buFont typeface="Arial" panose="020B0604020202020204" pitchFamily="34" charset="0"/>
              <a:buChar char="•"/>
            </a:pPr>
            <a:r>
              <a:rPr lang="en-GB" sz="1900" dirty="0">
                <a:solidFill>
                  <a:schemeClr val="tx1"/>
                </a:solidFill>
              </a:rPr>
              <a:t>No notification to downstream customers about presence of SNUR substances</a:t>
            </a:r>
          </a:p>
          <a:p>
            <a:pPr marL="228600" lvl="1" indent="-228600" defTabSz="914400">
              <a:lnSpc>
                <a:spcPct val="90000"/>
              </a:lnSpc>
              <a:spcAft>
                <a:spcPts val="800"/>
              </a:spcAft>
              <a:buClr>
                <a:schemeClr val="accent6">
                  <a:lumMod val="75000"/>
                </a:schemeClr>
              </a:buClr>
              <a:buFont typeface="Arial" panose="020B0604020202020204" pitchFamily="34" charset="0"/>
              <a:buChar char="•"/>
            </a:pPr>
            <a:r>
              <a:rPr lang="en-GB" sz="1900" dirty="0">
                <a:solidFill>
                  <a:schemeClr val="tx1"/>
                </a:solidFill>
              </a:rPr>
              <a:t>No knowledge about presence of substance with Section 5(e) Consent Order</a:t>
            </a:r>
          </a:p>
        </p:txBody>
      </p:sp>
      <p:sp>
        <p:nvSpPr>
          <p:cNvPr id="9" name="Rectangle 8">
            <a:extLst>
              <a:ext uri="{FF2B5EF4-FFF2-40B4-BE49-F238E27FC236}">
                <a16:creationId xmlns:a16="http://schemas.microsoft.com/office/drawing/2014/main" id="{88778314-0A35-6812-624C-294E694967B5}"/>
              </a:ext>
            </a:extLst>
          </p:cNvPr>
          <p:cNvSpPr/>
          <p:nvPr/>
        </p:nvSpPr>
        <p:spPr>
          <a:xfrm>
            <a:off x="3634265" y="2183363"/>
            <a:ext cx="2356003" cy="34459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lvl="1" defTabSz="914400">
              <a:lnSpc>
                <a:spcPct val="90000"/>
              </a:lnSpc>
              <a:spcAft>
                <a:spcPts val="800"/>
              </a:spcAft>
              <a:buClr>
                <a:schemeClr val="accent6">
                  <a:lumMod val="75000"/>
                </a:schemeClr>
              </a:buClr>
            </a:pPr>
            <a:r>
              <a:rPr lang="en-GB" sz="1900" b="1" dirty="0">
                <a:solidFill>
                  <a:schemeClr val="tx1"/>
                </a:solidFill>
              </a:rPr>
              <a:t>Section 8(a) Chemical Data Reporting (CDR)</a:t>
            </a:r>
          </a:p>
          <a:p>
            <a:pPr marL="228600" lvl="1" indent="-228600" defTabSz="914400">
              <a:lnSpc>
                <a:spcPct val="90000"/>
              </a:lnSpc>
              <a:spcAft>
                <a:spcPts val="800"/>
              </a:spcAft>
              <a:buClr>
                <a:schemeClr val="accent6">
                  <a:lumMod val="75000"/>
                </a:schemeClr>
              </a:buClr>
              <a:buFont typeface="Arial" panose="020B0604020202020204" pitchFamily="34" charset="0"/>
              <a:buChar char="•"/>
            </a:pPr>
            <a:r>
              <a:rPr lang="en-GB" sz="1900" dirty="0">
                <a:solidFill>
                  <a:schemeClr val="tx1"/>
                </a:solidFill>
              </a:rPr>
              <a:t>Calculated volumes were different from those previously reported</a:t>
            </a:r>
          </a:p>
        </p:txBody>
      </p:sp>
      <p:sp>
        <p:nvSpPr>
          <p:cNvPr id="10" name="Rectangle 9">
            <a:extLst>
              <a:ext uri="{FF2B5EF4-FFF2-40B4-BE49-F238E27FC236}">
                <a16:creationId xmlns:a16="http://schemas.microsoft.com/office/drawing/2014/main" id="{DAC7A537-B6F7-C92C-AE60-11E336F87027}"/>
              </a:ext>
            </a:extLst>
          </p:cNvPr>
          <p:cNvSpPr/>
          <p:nvPr/>
        </p:nvSpPr>
        <p:spPr>
          <a:xfrm>
            <a:off x="6316031" y="2183363"/>
            <a:ext cx="2356003" cy="34459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lvl="1" defTabSz="914400">
              <a:lnSpc>
                <a:spcPct val="90000"/>
              </a:lnSpc>
              <a:spcAft>
                <a:spcPts val="800"/>
              </a:spcAft>
              <a:buClr>
                <a:schemeClr val="accent6">
                  <a:lumMod val="75000"/>
                </a:schemeClr>
              </a:buClr>
            </a:pPr>
            <a:r>
              <a:rPr lang="en-GB" sz="1900" b="1" dirty="0">
                <a:solidFill>
                  <a:schemeClr val="tx1"/>
                </a:solidFill>
              </a:rPr>
              <a:t>Section 12(b) Export Notification</a:t>
            </a:r>
          </a:p>
          <a:p>
            <a:pPr marL="228600" lvl="1" indent="-228600" defTabSz="914400">
              <a:lnSpc>
                <a:spcPct val="90000"/>
              </a:lnSpc>
              <a:spcAft>
                <a:spcPts val="800"/>
              </a:spcAft>
              <a:buClr>
                <a:schemeClr val="accent6">
                  <a:lumMod val="75000"/>
                </a:schemeClr>
              </a:buClr>
              <a:buFont typeface="Arial" panose="020B0604020202020204" pitchFamily="34" charset="0"/>
              <a:buChar char="•"/>
            </a:pPr>
            <a:r>
              <a:rPr lang="en-GB" sz="1900" dirty="0">
                <a:solidFill>
                  <a:schemeClr val="tx1"/>
                </a:solidFill>
              </a:rPr>
              <a:t>No export notifications were submitted during the audit period</a:t>
            </a:r>
          </a:p>
        </p:txBody>
      </p:sp>
      <p:cxnSp>
        <p:nvCxnSpPr>
          <p:cNvPr id="11" name="Straight Connector 10">
            <a:extLst>
              <a:ext uri="{FF2B5EF4-FFF2-40B4-BE49-F238E27FC236}">
                <a16:creationId xmlns:a16="http://schemas.microsoft.com/office/drawing/2014/main" id="{CF810A1F-78B8-7A26-4AD4-25447CBEF798}"/>
              </a:ext>
            </a:extLst>
          </p:cNvPr>
          <p:cNvCxnSpPr>
            <a:cxnSpLocks/>
          </p:cNvCxnSpPr>
          <p:nvPr/>
        </p:nvCxnSpPr>
        <p:spPr>
          <a:xfrm>
            <a:off x="3471384" y="2183363"/>
            <a:ext cx="0" cy="34459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83A850A-7DCD-95DA-676A-5390D40A1FD4}"/>
              </a:ext>
            </a:extLst>
          </p:cNvPr>
          <p:cNvCxnSpPr>
            <a:cxnSpLocks/>
          </p:cNvCxnSpPr>
          <p:nvPr/>
        </p:nvCxnSpPr>
        <p:spPr>
          <a:xfrm>
            <a:off x="6153150" y="2183363"/>
            <a:ext cx="0" cy="34459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CACD2C1-3D74-2511-4CD2-65166A2ADA0C}"/>
              </a:ext>
            </a:extLst>
          </p:cNvPr>
          <p:cNvCxnSpPr>
            <a:cxnSpLocks/>
          </p:cNvCxnSpPr>
          <p:nvPr/>
        </p:nvCxnSpPr>
        <p:spPr>
          <a:xfrm>
            <a:off x="8834915" y="2183363"/>
            <a:ext cx="0" cy="34459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17061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B2FA1C1-1533-E2AF-A90F-20EE7053DFB8}"/>
              </a:ext>
            </a:extLst>
          </p:cNvPr>
          <p:cNvGraphicFramePr>
            <a:graphicFrameLocks noChangeAspect="1"/>
          </p:cNvGraphicFramePr>
          <p:nvPr>
            <p:custDataLst>
              <p:tags r:id="rId1"/>
            </p:custDataLst>
            <p:extLst>
              <p:ext uri="{D42A27DB-BD31-4B8C-83A1-F6EECF244321}">
                <p14:modId xmlns:p14="http://schemas.microsoft.com/office/powerpoint/2010/main" val="26370613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6" name="think-cell data - do not delete" hidden="1">
                        <a:extLst>
                          <a:ext uri="{FF2B5EF4-FFF2-40B4-BE49-F238E27FC236}">
                            <a16:creationId xmlns:a16="http://schemas.microsoft.com/office/drawing/2014/main" id="{DB2FA1C1-1533-E2AF-A90F-20EE7053DFB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1E2D7C1-6A30-5C1E-C0BF-C5B009F0345A}"/>
              </a:ext>
            </a:extLst>
          </p:cNvPr>
          <p:cNvSpPr>
            <a:spLocks noGrp="1"/>
          </p:cNvSpPr>
          <p:nvPr>
            <p:ph type="title"/>
          </p:nvPr>
        </p:nvSpPr>
        <p:spPr/>
        <p:txBody>
          <a:bodyPr vert="horz" lIns="91440" tIns="45720" rIns="91440" bIns="45720" rtlCol="0" anchor="ctr">
            <a:normAutofit/>
          </a:bodyPr>
          <a:lstStyle/>
          <a:p>
            <a:r>
              <a:rPr lang="en-US" sz="4000" dirty="0"/>
              <a:t>3D Printing Company </a:t>
            </a:r>
            <a:br>
              <a:rPr lang="en-US" sz="4000" dirty="0"/>
            </a:br>
            <a:r>
              <a:rPr lang="en-US" sz="4000" i="1" dirty="0"/>
              <a:t>Root cause analysis</a:t>
            </a:r>
          </a:p>
        </p:txBody>
      </p:sp>
      <p:sp>
        <p:nvSpPr>
          <p:cNvPr id="4" name="Slide Number Placeholder 3">
            <a:extLst>
              <a:ext uri="{FF2B5EF4-FFF2-40B4-BE49-F238E27FC236}">
                <a16:creationId xmlns:a16="http://schemas.microsoft.com/office/drawing/2014/main" id="{C8A7FD15-9D77-3C01-84F6-73BCE1D5FBAF}"/>
              </a:ext>
            </a:extLst>
          </p:cNvPr>
          <p:cNvSpPr>
            <a:spLocks noGrp="1"/>
          </p:cNvSpPr>
          <p:nvPr>
            <p:ph type="sldNum" sz="quarter" idx="12"/>
          </p:nvPr>
        </p:nvSpPr>
        <p:spPr/>
        <p:txBody>
          <a:bodyPr/>
          <a:lstStyle/>
          <a:p>
            <a:fld id="{799D8CAA-0D91-4F88-86F2-5F19090A4E2C}" type="slidenum">
              <a:rPr lang="en-US" smtClean="0"/>
              <a:pPr/>
              <a:t>38</a:t>
            </a:fld>
            <a:endParaRPr lang="en-US" dirty="0"/>
          </a:p>
        </p:txBody>
      </p:sp>
      <p:sp>
        <p:nvSpPr>
          <p:cNvPr id="883" name="Rectangle: Rounded Corners 882">
            <a:extLst>
              <a:ext uri="{FF2B5EF4-FFF2-40B4-BE49-F238E27FC236}">
                <a16:creationId xmlns:a16="http://schemas.microsoft.com/office/drawing/2014/main" id="{E1FFDFB5-9021-D289-ECBD-978ACE53BBD0}"/>
              </a:ext>
            </a:extLst>
          </p:cNvPr>
          <p:cNvSpPr/>
          <p:nvPr/>
        </p:nvSpPr>
        <p:spPr>
          <a:xfrm>
            <a:off x="1257300" y="2095500"/>
            <a:ext cx="4686300" cy="1658013"/>
          </a:xfrm>
          <a:prstGeom prst="roundRect">
            <a:avLst/>
          </a:prstGeom>
          <a:solidFill>
            <a:srgbClr val="BBC344">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r>
              <a:rPr lang="en-US" sz="2000" dirty="0">
                <a:solidFill>
                  <a:schemeClr val="tx1"/>
                </a:solidFill>
              </a:rPr>
              <a:t>Regulatory Affairs Department was at HQ outside the US</a:t>
            </a:r>
          </a:p>
        </p:txBody>
      </p:sp>
      <p:sp>
        <p:nvSpPr>
          <p:cNvPr id="884" name="Rectangle: Rounded Corners 883">
            <a:extLst>
              <a:ext uri="{FF2B5EF4-FFF2-40B4-BE49-F238E27FC236}">
                <a16:creationId xmlns:a16="http://schemas.microsoft.com/office/drawing/2014/main" id="{21AE7B07-6A7D-3087-D067-E694473B00CB}"/>
              </a:ext>
            </a:extLst>
          </p:cNvPr>
          <p:cNvSpPr/>
          <p:nvPr/>
        </p:nvSpPr>
        <p:spPr>
          <a:xfrm>
            <a:off x="1257300" y="4056987"/>
            <a:ext cx="4686300" cy="1658013"/>
          </a:xfrm>
          <a:prstGeom prst="roundRect">
            <a:avLst/>
          </a:prstGeom>
          <a:solidFill>
            <a:srgbClr val="BBC344">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r>
              <a:rPr lang="en-US" sz="2000" dirty="0">
                <a:solidFill>
                  <a:schemeClr val="tx1"/>
                </a:solidFill>
              </a:rPr>
              <a:t>Sales Department responsible for exports lacks TSCA knowledge</a:t>
            </a:r>
          </a:p>
        </p:txBody>
      </p:sp>
      <p:sp>
        <p:nvSpPr>
          <p:cNvPr id="885" name="Rectangle: Rounded Corners 884">
            <a:extLst>
              <a:ext uri="{FF2B5EF4-FFF2-40B4-BE49-F238E27FC236}">
                <a16:creationId xmlns:a16="http://schemas.microsoft.com/office/drawing/2014/main" id="{A0DDE816-42D6-2492-3AE4-D81F1E40E8FC}"/>
              </a:ext>
            </a:extLst>
          </p:cNvPr>
          <p:cNvSpPr/>
          <p:nvPr/>
        </p:nvSpPr>
        <p:spPr>
          <a:xfrm>
            <a:off x="6248400" y="2095500"/>
            <a:ext cx="4686300" cy="1658013"/>
          </a:xfrm>
          <a:prstGeom prst="roundRect">
            <a:avLst/>
          </a:prstGeom>
          <a:solidFill>
            <a:srgbClr val="BBC344">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r>
              <a:rPr lang="en-US" sz="2000" dirty="0">
                <a:solidFill>
                  <a:schemeClr val="tx1"/>
                </a:solidFill>
              </a:rPr>
              <a:t>Miscommunication between Purchasing Department and Customs Brokers about reporting responsibilities</a:t>
            </a:r>
          </a:p>
        </p:txBody>
      </p:sp>
      <p:sp>
        <p:nvSpPr>
          <p:cNvPr id="886" name="Rectangle: Rounded Corners 885">
            <a:extLst>
              <a:ext uri="{FF2B5EF4-FFF2-40B4-BE49-F238E27FC236}">
                <a16:creationId xmlns:a16="http://schemas.microsoft.com/office/drawing/2014/main" id="{48FDF320-6E5A-B216-F427-D69C8C47482B}"/>
              </a:ext>
            </a:extLst>
          </p:cNvPr>
          <p:cNvSpPr/>
          <p:nvPr/>
        </p:nvSpPr>
        <p:spPr>
          <a:xfrm>
            <a:off x="6248400" y="4056987"/>
            <a:ext cx="4686300" cy="1658013"/>
          </a:xfrm>
          <a:prstGeom prst="roundRect">
            <a:avLst/>
          </a:prstGeom>
          <a:solidFill>
            <a:srgbClr val="BBC344">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r>
              <a:rPr lang="en-US" sz="2000">
                <a:solidFill>
                  <a:schemeClr val="tx1"/>
                </a:solidFill>
              </a:rPr>
              <a:t>Personnel changes led to lost records like CDR volume calculations</a:t>
            </a:r>
            <a:endParaRPr lang="en-US" sz="2000" dirty="0">
              <a:solidFill>
                <a:schemeClr val="tx1"/>
              </a:solidFill>
            </a:endParaRPr>
          </a:p>
        </p:txBody>
      </p:sp>
    </p:spTree>
    <p:extLst>
      <p:ext uri="{BB962C8B-B14F-4D97-AF65-F5344CB8AC3E}">
        <p14:creationId xmlns:p14="http://schemas.microsoft.com/office/powerpoint/2010/main" val="30090384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0FFCC733-2A82-5B68-3F6E-306DDC5E1059}"/>
              </a:ext>
            </a:extLst>
          </p:cNvPr>
          <p:cNvGraphicFramePr>
            <a:graphicFrameLocks noChangeAspect="1"/>
          </p:cNvGraphicFramePr>
          <p:nvPr>
            <p:custDataLst>
              <p:tags r:id="rId1"/>
            </p:custDataLst>
            <p:extLst>
              <p:ext uri="{D42A27DB-BD31-4B8C-83A1-F6EECF244321}">
                <p14:modId xmlns:p14="http://schemas.microsoft.com/office/powerpoint/2010/main" val="37223605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5" name="think-cell data - do not delete" hidden="1">
                        <a:extLst>
                          <a:ext uri="{FF2B5EF4-FFF2-40B4-BE49-F238E27FC236}">
                            <a16:creationId xmlns:a16="http://schemas.microsoft.com/office/drawing/2014/main" id="{0FFCC733-2A82-5B68-3F6E-306DDC5E105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369C63E8-B78B-C356-EBBD-FD8E7618628C}"/>
              </a:ext>
            </a:extLst>
          </p:cNvPr>
          <p:cNvSpPr>
            <a:spLocks noGrp="1"/>
          </p:cNvSpPr>
          <p:nvPr>
            <p:ph type="title"/>
          </p:nvPr>
        </p:nvSpPr>
        <p:spPr/>
        <p:txBody>
          <a:bodyPr vert="horz" lIns="91440" tIns="45720" rIns="91440" bIns="45720" rtlCol="0" anchor="b">
            <a:normAutofit/>
          </a:bodyPr>
          <a:lstStyle/>
          <a:p>
            <a:r>
              <a:rPr lang="en-US" dirty="0"/>
              <a:t>Case Study 2 </a:t>
            </a:r>
            <a:br>
              <a:rPr lang="en-US" dirty="0"/>
            </a:br>
            <a:r>
              <a:rPr lang="en-US" dirty="0"/>
              <a:t>Petrochemical Company</a:t>
            </a:r>
          </a:p>
        </p:txBody>
      </p:sp>
      <p:sp>
        <p:nvSpPr>
          <p:cNvPr id="7" name="Slide Number Placeholder 3">
            <a:extLst>
              <a:ext uri="{FF2B5EF4-FFF2-40B4-BE49-F238E27FC236}">
                <a16:creationId xmlns:a16="http://schemas.microsoft.com/office/drawing/2014/main" id="{AF68267D-4F7D-4EF1-B3CE-3C23F20AD12B}"/>
              </a:ext>
            </a:extLst>
          </p:cNvPr>
          <p:cNvSpPr>
            <a:spLocks noGrp="1"/>
          </p:cNvSpPr>
          <p:nvPr>
            <p:ph type="sldNum" sz="quarter" idx="12"/>
          </p:nvPr>
        </p:nvSpPr>
        <p:spPr/>
        <p:txBody>
          <a:bodyPr/>
          <a:lstStyle/>
          <a:p>
            <a:fld id="{007DE01E-53D4-48D3-B13F-A3D6DBCABD7F}" type="slidenum">
              <a:rPr lang="en-US" smtClean="0">
                <a:solidFill>
                  <a:srgbClr val="FFFF00"/>
                </a:solidFill>
              </a:rPr>
              <a:t>39</a:t>
            </a:fld>
            <a:endParaRPr lang="en-US" dirty="0">
              <a:solidFill>
                <a:srgbClr val="FFFF00"/>
              </a:solidFill>
            </a:endParaRPr>
          </a:p>
        </p:txBody>
      </p:sp>
      <p:pic>
        <p:nvPicPr>
          <p:cNvPr id="3" name="Graphic 2">
            <a:extLst>
              <a:ext uri="{FF2B5EF4-FFF2-40B4-BE49-F238E27FC236}">
                <a16:creationId xmlns:a16="http://schemas.microsoft.com/office/drawing/2014/main" id="{2F2B5E89-283F-EA37-330E-9B936C3502D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22384" y="1245229"/>
            <a:ext cx="1376315" cy="1376315"/>
          </a:xfrm>
          <a:prstGeom prst="rect">
            <a:avLst/>
          </a:prstGeom>
        </p:spPr>
      </p:pic>
    </p:spTree>
    <p:extLst>
      <p:ext uri="{BB962C8B-B14F-4D97-AF65-F5344CB8AC3E}">
        <p14:creationId xmlns:p14="http://schemas.microsoft.com/office/powerpoint/2010/main" val="24432806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EBDE24F0-9D1D-5925-9A08-65FE3511FAC6}"/>
              </a:ext>
            </a:extLst>
          </p:cNvPr>
          <p:cNvGraphicFramePr>
            <a:graphicFrameLocks noChangeAspect="1"/>
          </p:cNvGraphicFramePr>
          <p:nvPr>
            <p:custDataLst>
              <p:tags r:id="rId1"/>
            </p:custDataLst>
            <p:extLst>
              <p:ext uri="{D42A27DB-BD31-4B8C-83A1-F6EECF244321}">
                <p14:modId xmlns:p14="http://schemas.microsoft.com/office/powerpoint/2010/main" val="21469550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6" name="think-cell data - do not delete" hidden="1">
                        <a:extLst>
                          <a:ext uri="{FF2B5EF4-FFF2-40B4-BE49-F238E27FC236}">
                            <a16:creationId xmlns:a16="http://schemas.microsoft.com/office/drawing/2014/main" id="{EBDE24F0-9D1D-5925-9A08-65FE3511FAC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DBE2C66-505F-4D7D-A61B-D4EC2C24D3E7}"/>
              </a:ext>
            </a:extLst>
          </p:cNvPr>
          <p:cNvSpPr>
            <a:spLocks noGrp="1"/>
          </p:cNvSpPr>
          <p:nvPr>
            <p:ph type="title"/>
          </p:nvPr>
        </p:nvSpPr>
        <p:spPr/>
        <p:txBody>
          <a:bodyPr vert="horz" lIns="91440" tIns="45720" rIns="91440" bIns="45720" rtlCol="0" anchor="ctr">
            <a:normAutofit/>
          </a:bodyPr>
          <a:lstStyle/>
          <a:p>
            <a:r>
              <a:rPr lang="en-US" sz="4000" dirty="0"/>
              <a:t>Petrochemical Company</a:t>
            </a:r>
            <a:br>
              <a:rPr lang="en-US" sz="4000" dirty="0"/>
            </a:br>
            <a:r>
              <a:rPr lang="en-US" sz="4000" i="1" dirty="0"/>
              <a:t>Focused TSCA Audit</a:t>
            </a:r>
          </a:p>
        </p:txBody>
      </p:sp>
      <p:sp>
        <p:nvSpPr>
          <p:cNvPr id="4" name="Slide Number Placeholder 3">
            <a:extLst>
              <a:ext uri="{FF2B5EF4-FFF2-40B4-BE49-F238E27FC236}">
                <a16:creationId xmlns:a16="http://schemas.microsoft.com/office/drawing/2014/main" id="{95F2DDBC-C3CE-440F-B7D9-556B64A41763}"/>
              </a:ext>
            </a:extLst>
          </p:cNvPr>
          <p:cNvSpPr>
            <a:spLocks noGrp="1"/>
          </p:cNvSpPr>
          <p:nvPr>
            <p:ph type="sldNum" sz="quarter" idx="12"/>
          </p:nvPr>
        </p:nvSpPr>
        <p:spPr/>
        <p:txBody>
          <a:bodyPr/>
          <a:lstStyle/>
          <a:p>
            <a:fld id="{799D8CAA-0D91-4F88-86F2-5F19090A4E2C}" type="slidenum">
              <a:rPr lang="en-US" smtClean="0"/>
              <a:t>40</a:t>
            </a:fld>
            <a:endParaRPr lang="en-US"/>
          </a:p>
        </p:txBody>
      </p:sp>
      <p:sp>
        <p:nvSpPr>
          <p:cNvPr id="10" name="Freeform: Shape 9">
            <a:extLst>
              <a:ext uri="{FF2B5EF4-FFF2-40B4-BE49-F238E27FC236}">
                <a16:creationId xmlns:a16="http://schemas.microsoft.com/office/drawing/2014/main" id="{3091ECA0-A5C2-64F9-E171-15481164F5F6}"/>
              </a:ext>
            </a:extLst>
          </p:cNvPr>
          <p:cNvSpPr/>
          <p:nvPr/>
        </p:nvSpPr>
        <p:spPr>
          <a:xfrm>
            <a:off x="952500" y="2230783"/>
            <a:ext cx="6589082" cy="3477904"/>
          </a:xfrm>
          <a:custGeom>
            <a:avLst/>
            <a:gdLst>
              <a:gd name="connsiteX0" fmla="*/ 6589082 w 6589082"/>
              <a:gd name="connsiteY0" fmla="*/ 3477905 h 3477904"/>
              <a:gd name="connsiteX1" fmla="*/ 3809245 w 6589082"/>
              <a:gd name="connsiteY1" fmla="*/ 3477905 h 3477904"/>
              <a:gd name="connsiteX2" fmla="*/ 3465475 w 6589082"/>
              <a:gd name="connsiteY2" fmla="*/ 3134136 h 3477904"/>
              <a:gd name="connsiteX3" fmla="*/ 3465475 w 6589082"/>
              <a:gd name="connsiteY3" fmla="*/ 343769 h 3477904"/>
              <a:gd name="connsiteX4" fmla="*/ 3137986 w 6589082"/>
              <a:gd name="connsiteY4" fmla="*/ 16279 h 3477904"/>
              <a:gd name="connsiteX5" fmla="*/ 343769 w 6589082"/>
              <a:gd name="connsiteY5" fmla="*/ 16279 h 3477904"/>
              <a:gd name="connsiteX6" fmla="*/ 16279 w 6589082"/>
              <a:gd name="connsiteY6" fmla="*/ 343769 h 3477904"/>
              <a:gd name="connsiteX7" fmla="*/ 16279 w 6589082"/>
              <a:gd name="connsiteY7" fmla="*/ 3134136 h 3477904"/>
              <a:gd name="connsiteX8" fmla="*/ 343769 w 6589082"/>
              <a:gd name="connsiteY8" fmla="*/ 3461625 h 3477904"/>
              <a:gd name="connsiteX9" fmla="*/ 3125557 w 6589082"/>
              <a:gd name="connsiteY9" fmla="*/ 3461625 h 3477904"/>
              <a:gd name="connsiteX10" fmla="*/ 3125557 w 6589082"/>
              <a:gd name="connsiteY10" fmla="*/ 3477905 h 3477904"/>
              <a:gd name="connsiteX11" fmla="*/ 343769 w 6589082"/>
              <a:gd name="connsiteY11" fmla="*/ 3477905 h 3477904"/>
              <a:gd name="connsiteX12" fmla="*/ 0 w 6589082"/>
              <a:gd name="connsiteY12" fmla="*/ 3134136 h 3477904"/>
              <a:gd name="connsiteX13" fmla="*/ 0 w 6589082"/>
              <a:gd name="connsiteY13" fmla="*/ 343769 h 3477904"/>
              <a:gd name="connsiteX14" fmla="*/ 343769 w 6589082"/>
              <a:gd name="connsiteY14" fmla="*/ 0 h 3477904"/>
              <a:gd name="connsiteX15" fmla="*/ 3137986 w 6589082"/>
              <a:gd name="connsiteY15" fmla="*/ 0 h 3477904"/>
              <a:gd name="connsiteX16" fmla="*/ 3481755 w 6589082"/>
              <a:gd name="connsiteY16" fmla="*/ 343769 h 3477904"/>
              <a:gd name="connsiteX17" fmla="*/ 3481755 w 6589082"/>
              <a:gd name="connsiteY17" fmla="*/ 3134136 h 3477904"/>
              <a:gd name="connsiteX18" fmla="*/ 3809245 w 6589082"/>
              <a:gd name="connsiteY18" fmla="*/ 3461625 h 3477904"/>
              <a:gd name="connsiteX19" fmla="*/ 6589082 w 6589082"/>
              <a:gd name="connsiteY19" fmla="*/ 3461625 h 3477904"/>
              <a:gd name="connsiteX20" fmla="*/ 6589082 w 6589082"/>
              <a:gd name="connsiteY20" fmla="*/ 3477905 h 3477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589082" h="3477904">
                <a:moveTo>
                  <a:pt x="6589082" y="3477905"/>
                </a:moveTo>
                <a:lnTo>
                  <a:pt x="3809245" y="3477905"/>
                </a:lnTo>
                <a:cubicBezTo>
                  <a:pt x="3619692" y="3477905"/>
                  <a:pt x="3465475" y="3323689"/>
                  <a:pt x="3465475" y="3134136"/>
                </a:cubicBezTo>
                <a:lnTo>
                  <a:pt x="3465475" y="343769"/>
                </a:lnTo>
                <a:cubicBezTo>
                  <a:pt x="3465475" y="163184"/>
                  <a:pt x="3318570" y="16279"/>
                  <a:pt x="3137986" y="16279"/>
                </a:cubicBezTo>
                <a:lnTo>
                  <a:pt x="343769" y="16279"/>
                </a:lnTo>
                <a:cubicBezTo>
                  <a:pt x="163184" y="16279"/>
                  <a:pt x="16279" y="163184"/>
                  <a:pt x="16279" y="343769"/>
                </a:cubicBezTo>
                <a:lnTo>
                  <a:pt x="16279" y="3134136"/>
                </a:lnTo>
                <a:cubicBezTo>
                  <a:pt x="16279" y="3314720"/>
                  <a:pt x="163184" y="3461625"/>
                  <a:pt x="343769" y="3461625"/>
                </a:cubicBezTo>
                <a:lnTo>
                  <a:pt x="3125557" y="3461625"/>
                </a:lnTo>
                <a:lnTo>
                  <a:pt x="3125557" y="3477905"/>
                </a:lnTo>
                <a:lnTo>
                  <a:pt x="343769" y="3477905"/>
                </a:lnTo>
                <a:cubicBezTo>
                  <a:pt x="154216" y="3477905"/>
                  <a:pt x="0" y="3323689"/>
                  <a:pt x="0" y="3134136"/>
                </a:cubicBezTo>
                <a:lnTo>
                  <a:pt x="0" y="343769"/>
                </a:lnTo>
                <a:cubicBezTo>
                  <a:pt x="0" y="154216"/>
                  <a:pt x="154216" y="0"/>
                  <a:pt x="343769" y="0"/>
                </a:cubicBezTo>
                <a:lnTo>
                  <a:pt x="3137986" y="0"/>
                </a:lnTo>
                <a:cubicBezTo>
                  <a:pt x="3327539" y="0"/>
                  <a:pt x="3481755" y="154216"/>
                  <a:pt x="3481755" y="343769"/>
                </a:cubicBezTo>
                <a:lnTo>
                  <a:pt x="3481755" y="3134136"/>
                </a:lnTo>
                <a:cubicBezTo>
                  <a:pt x="3481755" y="3314720"/>
                  <a:pt x="3628660" y="3461625"/>
                  <a:pt x="3809245" y="3461625"/>
                </a:cubicBezTo>
                <a:lnTo>
                  <a:pt x="6589082" y="3461625"/>
                </a:lnTo>
                <a:lnTo>
                  <a:pt x="6589082" y="3477905"/>
                </a:lnTo>
                <a:close/>
              </a:path>
            </a:pathLst>
          </a:custGeom>
          <a:solidFill>
            <a:srgbClr val="242321"/>
          </a:solidFill>
          <a:ln w="4874" cap="flat">
            <a:solidFill>
              <a:srgbClr val="548235"/>
            </a:solidFill>
            <a:prstDash val="solid"/>
            <a:miter/>
          </a:ln>
        </p:spPr>
        <p:txBody>
          <a:bodyPr rtlCol="0" anchor="ctr"/>
          <a:lstStyle/>
          <a:p>
            <a:endParaRPr lang="en-US"/>
          </a:p>
        </p:txBody>
      </p:sp>
      <p:grpSp>
        <p:nvGrpSpPr>
          <p:cNvPr id="12" name="Graphic 7">
            <a:extLst>
              <a:ext uri="{FF2B5EF4-FFF2-40B4-BE49-F238E27FC236}">
                <a16:creationId xmlns:a16="http://schemas.microsoft.com/office/drawing/2014/main" id="{24710A1A-3D53-08AD-58E6-4521615D9165}"/>
              </a:ext>
            </a:extLst>
          </p:cNvPr>
          <p:cNvGrpSpPr/>
          <p:nvPr/>
        </p:nvGrpSpPr>
        <p:grpSpPr>
          <a:xfrm>
            <a:off x="3944311" y="5583228"/>
            <a:ext cx="234735" cy="234736"/>
            <a:chOff x="3944311" y="5583228"/>
            <a:chExt cx="234735" cy="234736"/>
          </a:xfrm>
        </p:grpSpPr>
        <p:sp>
          <p:nvSpPr>
            <p:cNvPr id="13" name="Freeform: Shape 12">
              <a:extLst>
                <a:ext uri="{FF2B5EF4-FFF2-40B4-BE49-F238E27FC236}">
                  <a16:creationId xmlns:a16="http://schemas.microsoft.com/office/drawing/2014/main" id="{FEEAA38D-BC10-42A1-3DB6-8422D962B389}"/>
                </a:ext>
              </a:extLst>
            </p:cNvPr>
            <p:cNvSpPr/>
            <p:nvPr/>
          </p:nvSpPr>
          <p:spPr>
            <a:xfrm>
              <a:off x="3952451" y="5591368"/>
              <a:ext cx="218456" cy="218456"/>
            </a:xfrm>
            <a:custGeom>
              <a:avLst/>
              <a:gdLst>
                <a:gd name="connsiteX0" fmla="*/ 218457 w 218456"/>
                <a:gd name="connsiteY0" fmla="*/ 109228 h 218456"/>
                <a:gd name="connsiteX1" fmla="*/ 109228 w 218456"/>
                <a:gd name="connsiteY1" fmla="*/ 218456 h 218456"/>
                <a:gd name="connsiteX2" fmla="*/ 0 w 218456"/>
                <a:gd name="connsiteY2" fmla="*/ 109228 h 218456"/>
                <a:gd name="connsiteX3" fmla="*/ 109228 w 218456"/>
                <a:gd name="connsiteY3" fmla="*/ 0 h 218456"/>
                <a:gd name="connsiteX4" fmla="*/ 218457 w 218456"/>
                <a:gd name="connsiteY4" fmla="*/ 109228 h 2184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456" h="218456">
                  <a:moveTo>
                    <a:pt x="218457" y="109228"/>
                  </a:moveTo>
                  <a:cubicBezTo>
                    <a:pt x="218457" y="169553"/>
                    <a:pt x="169553" y="218456"/>
                    <a:pt x="109228" y="218456"/>
                  </a:cubicBezTo>
                  <a:cubicBezTo>
                    <a:pt x="48903" y="218456"/>
                    <a:pt x="0" y="169553"/>
                    <a:pt x="0" y="109228"/>
                  </a:cubicBezTo>
                  <a:cubicBezTo>
                    <a:pt x="0" y="48903"/>
                    <a:pt x="48904" y="0"/>
                    <a:pt x="109228" y="0"/>
                  </a:cubicBezTo>
                  <a:cubicBezTo>
                    <a:pt x="169554" y="0"/>
                    <a:pt x="218457" y="48903"/>
                    <a:pt x="218457" y="109228"/>
                  </a:cubicBezTo>
                  <a:close/>
                </a:path>
              </a:pathLst>
            </a:custGeom>
            <a:solidFill>
              <a:srgbClr val="FFFFFF"/>
            </a:solidFill>
            <a:ln w="4874" cap="flat">
              <a:solidFill>
                <a:srgbClr val="548235"/>
              </a:solid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2C10D573-D22A-08F1-AF6B-199D5E7ADE83}"/>
                </a:ext>
              </a:extLst>
            </p:cNvPr>
            <p:cNvSpPr/>
            <p:nvPr/>
          </p:nvSpPr>
          <p:spPr>
            <a:xfrm>
              <a:off x="3944311" y="5583228"/>
              <a:ext cx="234735" cy="234736"/>
            </a:xfrm>
            <a:custGeom>
              <a:avLst/>
              <a:gdLst>
                <a:gd name="connsiteX0" fmla="*/ 117368 w 234735"/>
                <a:gd name="connsiteY0" fmla="*/ 234736 h 234736"/>
                <a:gd name="connsiteX1" fmla="*/ 0 w 234735"/>
                <a:gd name="connsiteY1" fmla="*/ 117368 h 234736"/>
                <a:gd name="connsiteX2" fmla="*/ 117368 w 234735"/>
                <a:gd name="connsiteY2" fmla="*/ 0 h 234736"/>
                <a:gd name="connsiteX3" fmla="*/ 234736 w 234735"/>
                <a:gd name="connsiteY3" fmla="*/ 117368 h 234736"/>
                <a:gd name="connsiteX4" fmla="*/ 117368 w 234735"/>
                <a:gd name="connsiteY4" fmla="*/ 234736 h 234736"/>
                <a:gd name="connsiteX5" fmla="*/ 117368 w 234735"/>
                <a:gd name="connsiteY5" fmla="*/ 16280 h 234736"/>
                <a:gd name="connsiteX6" fmla="*/ 16279 w 234735"/>
                <a:gd name="connsiteY6" fmla="*/ 117368 h 234736"/>
                <a:gd name="connsiteX7" fmla="*/ 117368 w 234735"/>
                <a:gd name="connsiteY7" fmla="*/ 218457 h 234736"/>
                <a:gd name="connsiteX8" fmla="*/ 218457 w 234735"/>
                <a:gd name="connsiteY8" fmla="*/ 117368 h 234736"/>
                <a:gd name="connsiteX9" fmla="*/ 117368 w 234735"/>
                <a:gd name="connsiteY9" fmla="*/ 16280 h 234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735" h="234736">
                  <a:moveTo>
                    <a:pt x="117368" y="234736"/>
                  </a:moveTo>
                  <a:cubicBezTo>
                    <a:pt x="52640" y="234736"/>
                    <a:pt x="0" y="182096"/>
                    <a:pt x="0" y="117368"/>
                  </a:cubicBezTo>
                  <a:cubicBezTo>
                    <a:pt x="0" y="52640"/>
                    <a:pt x="52640" y="0"/>
                    <a:pt x="117368" y="0"/>
                  </a:cubicBezTo>
                  <a:cubicBezTo>
                    <a:pt x="182096" y="0"/>
                    <a:pt x="234736" y="52640"/>
                    <a:pt x="234736" y="117368"/>
                  </a:cubicBezTo>
                  <a:cubicBezTo>
                    <a:pt x="234736" y="182096"/>
                    <a:pt x="182096" y="234736"/>
                    <a:pt x="117368" y="234736"/>
                  </a:cubicBezTo>
                  <a:close/>
                  <a:moveTo>
                    <a:pt x="117368" y="16280"/>
                  </a:moveTo>
                  <a:cubicBezTo>
                    <a:pt x="61609" y="16280"/>
                    <a:pt x="16279" y="61609"/>
                    <a:pt x="16279" y="117368"/>
                  </a:cubicBezTo>
                  <a:cubicBezTo>
                    <a:pt x="16279" y="173128"/>
                    <a:pt x="61609" y="218457"/>
                    <a:pt x="117368" y="218457"/>
                  </a:cubicBezTo>
                  <a:cubicBezTo>
                    <a:pt x="173128" y="218457"/>
                    <a:pt x="218457" y="173128"/>
                    <a:pt x="218457" y="117368"/>
                  </a:cubicBezTo>
                  <a:cubicBezTo>
                    <a:pt x="218457" y="61609"/>
                    <a:pt x="173128" y="16280"/>
                    <a:pt x="117368" y="16280"/>
                  </a:cubicBezTo>
                  <a:close/>
                </a:path>
              </a:pathLst>
            </a:custGeom>
            <a:solidFill>
              <a:srgbClr val="242321"/>
            </a:solidFill>
            <a:ln w="4874" cap="flat">
              <a:solidFill>
                <a:srgbClr val="548235"/>
              </a:solidFill>
              <a:prstDash val="solid"/>
              <a:miter/>
            </a:ln>
          </p:spPr>
          <p:txBody>
            <a:bodyPr rtlCol="0" anchor="ctr"/>
            <a:lstStyle/>
            <a:p>
              <a:endParaRPr lang="en-US"/>
            </a:p>
          </p:txBody>
        </p:sp>
      </p:grpSp>
      <p:sp>
        <p:nvSpPr>
          <p:cNvPr id="15" name="Freeform: Shape 14">
            <a:extLst>
              <a:ext uri="{FF2B5EF4-FFF2-40B4-BE49-F238E27FC236}">
                <a16:creationId xmlns:a16="http://schemas.microsoft.com/office/drawing/2014/main" id="{A9BA1567-5873-C433-AB8E-B4CC564B3294}"/>
              </a:ext>
            </a:extLst>
          </p:cNvPr>
          <p:cNvSpPr/>
          <p:nvPr/>
        </p:nvSpPr>
        <p:spPr>
          <a:xfrm>
            <a:off x="3994465" y="5633383"/>
            <a:ext cx="134427" cy="134427"/>
          </a:xfrm>
          <a:custGeom>
            <a:avLst/>
            <a:gdLst>
              <a:gd name="connsiteX0" fmla="*/ 134427 w 134427"/>
              <a:gd name="connsiteY0" fmla="*/ 67214 h 134427"/>
              <a:gd name="connsiteX1" fmla="*/ 67214 w 134427"/>
              <a:gd name="connsiteY1" fmla="*/ 134427 h 134427"/>
              <a:gd name="connsiteX2" fmla="*/ 0 w 134427"/>
              <a:gd name="connsiteY2" fmla="*/ 67214 h 134427"/>
              <a:gd name="connsiteX3" fmla="*/ 67214 w 134427"/>
              <a:gd name="connsiteY3" fmla="*/ 0 h 134427"/>
              <a:gd name="connsiteX4" fmla="*/ 134427 w 134427"/>
              <a:gd name="connsiteY4" fmla="*/ 67214 h 134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427" h="134427">
                <a:moveTo>
                  <a:pt x="134427" y="67214"/>
                </a:moveTo>
                <a:cubicBezTo>
                  <a:pt x="134427" y="104335"/>
                  <a:pt x="104335" y="134427"/>
                  <a:pt x="67214" y="134427"/>
                </a:cubicBezTo>
                <a:cubicBezTo>
                  <a:pt x="30093" y="134427"/>
                  <a:pt x="0" y="104334"/>
                  <a:pt x="0" y="67214"/>
                </a:cubicBezTo>
                <a:cubicBezTo>
                  <a:pt x="0" y="30092"/>
                  <a:pt x="30093" y="0"/>
                  <a:pt x="67214" y="0"/>
                </a:cubicBezTo>
                <a:cubicBezTo>
                  <a:pt x="104335" y="0"/>
                  <a:pt x="134427" y="30093"/>
                  <a:pt x="134427" y="67214"/>
                </a:cubicBezTo>
                <a:close/>
              </a:path>
            </a:pathLst>
          </a:custGeom>
          <a:solidFill>
            <a:srgbClr val="B0BB31"/>
          </a:solidFill>
          <a:ln w="4874" cap="flat">
            <a:noFill/>
            <a:prstDash val="solid"/>
            <a:miter/>
          </a:ln>
        </p:spPr>
        <p:txBody>
          <a:bodyPr rtlCol="0" anchor="ctr"/>
          <a:lstStyle/>
          <a:p>
            <a:endParaRPr lang="en-US"/>
          </a:p>
        </p:txBody>
      </p:sp>
      <p:grpSp>
        <p:nvGrpSpPr>
          <p:cNvPr id="17" name="Graphic 7">
            <a:extLst>
              <a:ext uri="{FF2B5EF4-FFF2-40B4-BE49-F238E27FC236}">
                <a16:creationId xmlns:a16="http://schemas.microsoft.com/office/drawing/2014/main" id="{5476B1E4-E748-F811-5502-839E64FF7FB1}"/>
              </a:ext>
            </a:extLst>
          </p:cNvPr>
          <p:cNvGrpSpPr/>
          <p:nvPr/>
        </p:nvGrpSpPr>
        <p:grpSpPr>
          <a:xfrm>
            <a:off x="7424214" y="5583228"/>
            <a:ext cx="234735" cy="234736"/>
            <a:chOff x="7424214" y="5583228"/>
            <a:chExt cx="234735" cy="234736"/>
          </a:xfrm>
        </p:grpSpPr>
        <p:sp>
          <p:nvSpPr>
            <p:cNvPr id="18" name="Freeform: Shape 17">
              <a:extLst>
                <a:ext uri="{FF2B5EF4-FFF2-40B4-BE49-F238E27FC236}">
                  <a16:creationId xmlns:a16="http://schemas.microsoft.com/office/drawing/2014/main" id="{A630574E-EFAA-0AD6-B9DC-178FD462B339}"/>
                </a:ext>
              </a:extLst>
            </p:cNvPr>
            <p:cNvSpPr/>
            <p:nvPr/>
          </p:nvSpPr>
          <p:spPr>
            <a:xfrm>
              <a:off x="7432353" y="5591368"/>
              <a:ext cx="218456" cy="218456"/>
            </a:xfrm>
            <a:custGeom>
              <a:avLst/>
              <a:gdLst>
                <a:gd name="connsiteX0" fmla="*/ 218457 w 218456"/>
                <a:gd name="connsiteY0" fmla="*/ 109228 h 218456"/>
                <a:gd name="connsiteX1" fmla="*/ 109228 w 218456"/>
                <a:gd name="connsiteY1" fmla="*/ 218456 h 218456"/>
                <a:gd name="connsiteX2" fmla="*/ 0 w 218456"/>
                <a:gd name="connsiteY2" fmla="*/ 109228 h 218456"/>
                <a:gd name="connsiteX3" fmla="*/ 109228 w 218456"/>
                <a:gd name="connsiteY3" fmla="*/ 0 h 218456"/>
                <a:gd name="connsiteX4" fmla="*/ 218457 w 218456"/>
                <a:gd name="connsiteY4" fmla="*/ 109228 h 2184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456" h="218456">
                  <a:moveTo>
                    <a:pt x="218457" y="109228"/>
                  </a:moveTo>
                  <a:cubicBezTo>
                    <a:pt x="218457" y="169553"/>
                    <a:pt x="169553" y="218456"/>
                    <a:pt x="109228" y="218456"/>
                  </a:cubicBezTo>
                  <a:cubicBezTo>
                    <a:pt x="48903" y="218456"/>
                    <a:pt x="0" y="169553"/>
                    <a:pt x="0" y="109228"/>
                  </a:cubicBezTo>
                  <a:cubicBezTo>
                    <a:pt x="0" y="48903"/>
                    <a:pt x="48903" y="0"/>
                    <a:pt x="109228" y="0"/>
                  </a:cubicBezTo>
                  <a:cubicBezTo>
                    <a:pt x="169553" y="0"/>
                    <a:pt x="218457" y="48903"/>
                    <a:pt x="218457" y="109228"/>
                  </a:cubicBezTo>
                  <a:close/>
                </a:path>
              </a:pathLst>
            </a:custGeom>
            <a:solidFill>
              <a:srgbClr val="FFFFFF"/>
            </a:solidFill>
            <a:ln w="4874" cap="flat">
              <a:solidFill>
                <a:srgbClr val="548235"/>
              </a:solid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8744AADF-194D-6626-DBA2-93406DDE3291}"/>
                </a:ext>
              </a:extLst>
            </p:cNvPr>
            <p:cNvSpPr/>
            <p:nvPr/>
          </p:nvSpPr>
          <p:spPr>
            <a:xfrm>
              <a:off x="7424214" y="5583228"/>
              <a:ext cx="234735" cy="234736"/>
            </a:xfrm>
            <a:custGeom>
              <a:avLst/>
              <a:gdLst>
                <a:gd name="connsiteX0" fmla="*/ 117368 w 234735"/>
                <a:gd name="connsiteY0" fmla="*/ 234736 h 234736"/>
                <a:gd name="connsiteX1" fmla="*/ 0 w 234735"/>
                <a:gd name="connsiteY1" fmla="*/ 117368 h 234736"/>
                <a:gd name="connsiteX2" fmla="*/ 117368 w 234735"/>
                <a:gd name="connsiteY2" fmla="*/ 0 h 234736"/>
                <a:gd name="connsiteX3" fmla="*/ 234736 w 234735"/>
                <a:gd name="connsiteY3" fmla="*/ 117368 h 234736"/>
                <a:gd name="connsiteX4" fmla="*/ 117368 w 234735"/>
                <a:gd name="connsiteY4" fmla="*/ 234736 h 234736"/>
                <a:gd name="connsiteX5" fmla="*/ 117368 w 234735"/>
                <a:gd name="connsiteY5" fmla="*/ 16280 h 234736"/>
                <a:gd name="connsiteX6" fmla="*/ 16279 w 234735"/>
                <a:gd name="connsiteY6" fmla="*/ 117368 h 234736"/>
                <a:gd name="connsiteX7" fmla="*/ 117368 w 234735"/>
                <a:gd name="connsiteY7" fmla="*/ 218457 h 234736"/>
                <a:gd name="connsiteX8" fmla="*/ 218456 w 234735"/>
                <a:gd name="connsiteY8" fmla="*/ 117368 h 234736"/>
                <a:gd name="connsiteX9" fmla="*/ 117368 w 234735"/>
                <a:gd name="connsiteY9" fmla="*/ 16280 h 234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735" h="234736">
                  <a:moveTo>
                    <a:pt x="117368" y="234736"/>
                  </a:moveTo>
                  <a:cubicBezTo>
                    <a:pt x="52640" y="234736"/>
                    <a:pt x="0" y="182096"/>
                    <a:pt x="0" y="117368"/>
                  </a:cubicBezTo>
                  <a:cubicBezTo>
                    <a:pt x="0" y="52640"/>
                    <a:pt x="52640" y="0"/>
                    <a:pt x="117368" y="0"/>
                  </a:cubicBezTo>
                  <a:cubicBezTo>
                    <a:pt x="182096" y="0"/>
                    <a:pt x="234736" y="52640"/>
                    <a:pt x="234736" y="117368"/>
                  </a:cubicBezTo>
                  <a:cubicBezTo>
                    <a:pt x="234736" y="182096"/>
                    <a:pt x="182096" y="234736"/>
                    <a:pt x="117368" y="234736"/>
                  </a:cubicBezTo>
                  <a:close/>
                  <a:moveTo>
                    <a:pt x="117368" y="16280"/>
                  </a:moveTo>
                  <a:cubicBezTo>
                    <a:pt x="61609" y="16280"/>
                    <a:pt x="16279" y="61609"/>
                    <a:pt x="16279" y="117368"/>
                  </a:cubicBezTo>
                  <a:cubicBezTo>
                    <a:pt x="16279" y="173128"/>
                    <a:pt x="61609" y="218457"/>
                    <a:pt x="117368" y="218457"/>
                  </a:cubicBezTo>
                  <a:cubicBezTo>
                    <a:pt x="173128" y="218457"/>
                    <a:pt x="218456" y="173128"/>
                    <a:pt x="218456" y="117368"/>
                  </a:cubicBezTo>
                  <a:cubicBezTo>
                    <a:pt x="218456" y="61609"/>
                    <a:pt x="173128" y="16280"/>
                    <a:pt x="117368" y="16280"/>
                  </a:cubicBezTo>
                  <a:close/>
                </a:path>
              </a:pathLst>
            </a:custGeom>
            <a:solidFill>
              <a:srgbClr val="242321"/>
            </a:solidFill>
            <a:ln w="4874" cap="flat">
              <a:solidFill>
                <a:srgbClr val="548235"/>
              </a:solidFill>
              <a:prstDash val="solid"/>
              <a:miter/>
            </a:ln>
          </p:spPr>
          <p:txBody>
            <a:bodyPr rtlCol="0" anchor="ctr"/>
            <a:lstStyle/>
            <a:p>
              <a:endParaRPr lang="en-US"/>
            </a:p>
          </p:txBody>
        </p:sp>
      </p:grpSp>
      <p:sp>
        <p:nvSpPr>
          <p:cNvPr id="20" name="Freeform: Shape 19">
            <a:extLst>
              <a:ext uri="{FF2B5EF4-FFF2-40B4-BE49-F238E27FC236}">
                <a16:creationId xmlns:a16="http://schemas.microsoft.com/office/drawing/2014/main" id="{D68064C4-02FE-52B8-FCA9-0BB8E4D3E590}"/>
              </a:ext>
            </a:extLst>
          </p:cNvPr>
          <p:cNvSpPr/>
          <p:nvPr/>
        </p:nvSpPr>
        <p:spPr>
          <a:xfrm>
            <a:off x="7474368" y="5633383"/>
            <a:ext cx="134427" cy="134427"/>
          </a:xfrm>
          <a:custGeom>
            <a:avLst/>
            <a:gdLst>
              <a:gd name="connsiteX0" fmla="*/ 134427 w 134427"/>
              <a:gd name="connsiteY0" fmla="*/ 67214 h 134427"/>
              <a:gd name="connsiteX1" fmla="*/ 67214 w 134427"/>
              <a:gd name="connsiteY1" fmla="*/ 134427 h 134427"/>
              <a:gd name="connsiteX2" fmla="*/ 0 w 134427"/>
              <a:gd name="connsiteY2" fmla="*/ 67214 h 134427"/>
              <a:gd name="connsiteX3" fmla="*/ 67214 w 134427"/>
              <a:gd name="connsiteY3" fmla="*/ 0 h 134427"/>
              <a:gd name="connsiteX4" fmla="*/ 134427 w 134427"/>
              <a:gd name="connsiteY4" fmla="*/ 67214 h 134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427" h="134427">
                <a:moveTo>
                  <a:pt x="134427" y="67214"/>
                </a:moveTo>
                <a:cubicBezTo>
                  <a:pt x="134427" y="104335"/>
                  <a:pt x="104335" y="134427"/>
                  <a:pt x="67214" y="134427"/>
                </a:cubicBezTo>
                <a:cubicBezTo>
                  <a:pt x="30093" y="134427"/>
                  <a:pt x="0" y="104334"/>
                  <a:pt x="0" y="67214"/>
                </a:cubicBezTo>
                <a:cubicBezTo>
                  <a:pt x="0" y="30092"/>
                  <a:pt x="30092" y="0"/>
                  <a:pt x="67214" y="0"/>
                </a:cubicBezTo>
                <a:cubicBezTo>
                  <a:pt x="104334" y="0"/>
                  <a:pt x="134427" y="30093"/>
                  <a:pt x="134427" y="67214"/>
                </a:cubicBezTo>
                <a:close/>
              </a:path>
            </a:pathLst>
          </a:custGeom>
          <a:solidFill>
            <a:srgbClr val="B0BB31"/>
          </a:solidFill>
          <a:ln w="4874" cap="flat">
            <a:noFill/>
            <a:prstDash val="solid"/>
            <a:miter/>
          </a:ln>
        </p:spPr>
        <p:txBody>
          <a:bodyPr rtlCol="0" anchor="ctr"/>
          <a:lstStyle/>
          <a:p>
            <a:endParaRPr lang="en-US"/>
          </a:p>
        </p:txBody>
      </p:sp>
      <p:sp>
        <p:nvSpPr>
          <p:cNvPr id="222" name="Freeform: Shape 221">
            <a:extLst>
              <a:ext uri="{FF2B5EF4-FFF2-40B4-BE49-F238E27FC236}">
                <a16:creationId xmlns:a16="http://schemas.microsoft.com/office/drawing/2014/main" id="{B43F9C25-2DA2-D81F-3B86-C6C118F1B84C}"/>
              </a:ext>
            </a:extLst>
          </p:cNvPr>
          <p:cNvSpPr/>
          <p:nvPr/>
        </p:nvSpPr>
        <p:spPr>
          <a:xfrm>
            <a:off x="4772370" y="2230783"/>
            <a:ext cx="6582843" cy="3477904"/>
          </a:xfrm>
          <a:custGeom>
            <a:avLst/>
            <a:gdLst>
              <a:gd name="connsiteX0" fmla="*/ 6239123 w 6582843"/>
              <a:gd name="connsiteY0" fmla="*/ 3477905 h 3477904"/>
              <a:gd name="connsiteX1" fmla="*/ 3451146 w 6582843"/>
              <a:gd name="connsiteY1" fmla="*/ 3477905 h 3477904"/>
              <a:gd name="connsiteX2" fmla="*/ 3107376 w 6582843"/>
              <a:gd name="connsiteY2" fmla="*/ 3134136 h 3477904"/>
              <a:gd name="connsiteX3" fmla="*/ 3107376 w 6582843"/>
              <a:gd name="connsiteY3" fmla="*/ 343769 h 3477904"/>
              <a:gd name="connsiteX4" fmla="*/ 2779887 w 6582843"/>
              <a:gd name="connsiteY4" fmla="*/ 16279 h 3477904"/>
              <a:gd name="connsiteX5" fmla="*/ 0 w 6582843"/>
              <a:gd name="connsiteY5" fmla="*/ 16279 h 3477904"/>
              <a:gd name="connsiteX6" fmla="*/ 0 w 6582843"/>
              <a:gd name="connsiteY6" fmla="*/ 0 h 3477904"/>
              <a:gd name="connsiteX7" fmla="*/ 2779838 w 6582843"/>
              <a:gd name="connsiteY7" fmla="*/ 0 h 3477904"/>
              <a:gd name="connsiteX8" fmla="*/ 3123607 w 6582843"/>
              <a:gd name="connsiteY8" fmla="*/ 343769 h 3477904"/>
              <a:gd name="connsiteX9" fmla="*/ 3123607 w 6582843"/>
              <a:gd name="connsiteY9" fmla="*/ 3134136 h 3477904"/>
              <a:gd name="connsiteX10" fmla="*/ 3451097 w 6582843"/>
              <a:gd name="connsiteY10" fmla="*/ 3461625 h 3477904"/>
              <a:gd name="connsiteX11" fmla="*/ 6239074 w 6582843"/>
              <a:gd name="connsiteY11" fmla="*/ 3461625 h 3477904"/>
              <a:gd name="connsiteX12" fmla="*/ 6566564 w 6582843"/>
              <a:gd name="connsiteY12" fmla="*/ 3134136 h 3477904"/>
              <a:gd name="connsiteX13" fmla="*/ 6566564 w 6582843"/>
              <a:gd name="connsiteY13" fmla="*/ 343769 h 3477904"/>
              <a:gd name="connsiteX14" fmla="*/ 6239074 w 6582843"/>
              <a:gd name="connsiteY14" fmla="*/ 16279 h 3477904"/>
              <a:gd name="connsiteX15" fmla="*/ 3460406 w 6582843"/>
              <a:gd name="connsiteY15" fmla="*/ 16279 h 3477904"/>
              <a:gd name="connsiteX16" fmla="*/ 3460406 w 6582843"/>
              <a:gd name="connsiteY16" fmla="*/ 0 h 3477904"/>
              <a:gd name="connsiteX17" fmla="*/ 6239074 w 6582843"/>
              <a:gd name="connsiteY17" fmla="*/ 0 h 3477904"/>
              <a:gd name="connsiteX18" fmla="*/ 6582844 w 6582843"/>
              <a:gd name="connsiteY18" fmla="*/ 343769 h 3477904"/>
              <a:gd name="connsiteX19" fmla="*/ 6582844 w 6582843"/>
              <a:gd name="connsiteY19" fmla="*/ 3134136 h 3477904"/>
              <a:gd name="connsiteX20" fmla="*/ 6239074 w 6582843"/>
              <a:gd name="connsiteY20" fmla="*/ 3477905 h 3477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582843" h="3477904">
                <a:moveTo>
                  <a:pt x="6239123" y="3477905"/>
                </a:moveTo>
                <a:lnTo>
                  <a:pt x="3451146" y="3477905"/>
                </a:lnTo>
                <a:cubicBezTo>
                  <a:pt x="3261592" y="3477905"/>
                  <a:pt x="3107376" y="3323689"/>
                  <a:pt x="3107376" y="3134136"/>
                </a:cubicBezTo>
                <a:lnTo>
                  <a:pt x="3107376" y="343769"/>
                </a:lnTo>
                <a:cubicBezTo>
                  <a:pt x="3107376" y="163184"/>
                  <a:pt x="2960471" y="16279"/>
                  <a:pt x="2779887" y="16279"/>
                </a:cubicBezTo>
                <a:lnTo>
                  <a:pt x="0" y="16279"/>
                </a:lnTo>
                <a:lnTo>
                  <a:pt x="0" y="0"/>
                </a:lnTo>
                <a:lnTo>
                  <a:pt x="2779838" y="0"/>
                </a:lnTo>
                <a:cubicBezTo>
                  <a:pt x="2969391" y="0"/>
                  <a:pt x="3123607" y="154216"/>
                  <a:pt x="3123607" y="343769"/>
                </a:cubicBezTo>
                <a:lnTo>
                  <a:pt x="3123607" y="3134136"/>
                </a:lnTo>
                <a:cubicBezTo>
                  <a:pt x="3123607" y="3314720"/>
                  <a:pt x="3270512" y="3461625"/>
                  <a:pt x="3451097" y="3461625"/>
                </a:cubicBezTo>
                <a:lnTo>
                  <a:pt x="6239074" y="3461625"/>
                </a:lnTo>
                <a:cubicBezTo>
                  <a:pt x="6419659" y="3461625"/>
                  <a:pt x="6566564" y="3314720"/>
                  <a:pt x="6566564" y="3134136"/>
                </a:cubicBezTo>
                <a:lnTo>
                  <a:pt x="6566564" y="343769"/>
                </a:lnTo>
                <a:cubicBezTo>
                  <a:pt x="6566564" y="163184"/>
                  <a:pt x="6419659" y="16279"/>
                  <a:pt x="6239074" y="16279"/>
                </a:cubicBezTo>
                <a:lnTo>
                  <a:pt x="3460406" y="16279"/>
                </a:lnTo>
                <a:lnTo>
                  <a:pt x="3460406" y="0"/>
                </a:lnTo>
                <a:lnTo>
                  <a:pt x="6239074" y="0"/>
                </a:lnTo>
                <a:cubicBezTo>
                  <a:pt x="6428627" y="0"/>
                  <a:pt x="6582844" y="154216"/>
                  <a:pt x="6582844" y="343769"/>
                </a:cubicBezTo>
                <a:lnTo>
                  <a:pt x="6582844" y="3134136"/>
                </a:lnTo>
                <a:cubicBezTo>
                  <a:pt x="6582844" y="3323689"/>
                  <a:pt x="6428627" y="3477905"/>
                  <a:pt x="6239074" y="3477905"/>
                </a:cubicBezTo>
                <a:close/>
              </a:path>
            </a:pathLst>
          </a:custGeom>
          <a:solidFill>
            <a:srgbClr val="242321"/>
          </a:solidFill>
          <a:ln w="4874" cap="flat">
            <a:solidFill>
              <a:srgbClr val="548235"/>
            </a:solidFill>
            <a:prstDash val="solid"/>
            <a:miter/>
          </a:ln>
        </p:spPr>
        <p:txBody>
          <a:bodyPr rtlCol="0" anchor="ctr"/>
          <a:lstStyle/>
          <a:p>
            <a:endParaRPr lang="en-US"/>
          </a:p>
        </p:txBody>
      </p:sp>
      <p:grpSp>
        <p:nvGrpSpPr>
          <p:cNvPr id="224" name="Graphic 7">
            <a:extLst>
              <a:ext uri="{FF2B5EF4-FFF2-40B4-BE49-F238E27FC236}">
                <a16:creationId xmlns:a16="http://schemas.microsoft.com/office/drawing/2014/main" id="{E65FEB84-E503-4127-7A46-443C142245AE}"/>
              </a:ext>
            </a:extLst>
          </p:cNvPr>
          <p:cNvGrpSpPr/>
          <p:nvPr/>
        </p:nvGrpSpPr>
        <p:grpSpPr>
          <a:xfrm>
            <a:off x="4683564" y="2121555"/>
            <a:ext cx="234736" cy="234736"/>
            <a:chOff x="4683564" y="2121555"/>
            <a:chExt cx="234736" cy="234736"/>
          </a:xfrm>
        </p:grpSpPr>
        <p:sp>
          <p:nvSpPr>
            <p:cNvPr id="225" name="Freeform: Shape 224">
              <a:extLst>
                <a:ext uri="{FF2B5EF4-FFF2-40B4-BE49-F238E27FC236}">
                  <a16:creationId xmlns:a16="http://schemas.microsoft.com/office/drawing/2014/main" id="{C3C23879-2AD6-E387-7FCA-56AF9E5D5DC7}"/>
                </a:ext>
              </a:extLst>
            </p:cNvPr>
            <p:cNvSpPr/>
            <p:nvPr/>
          </p:nvSpPr>
          <p:spPr>
            <a:xfrm>
              <a:off x="4691703" y="2129694"/>
              <a:ext cx="218456" cy="218456"/>
            </a:xfrm>
            <a:custGeom>
              <a:avLst/>
              <a:gdLst>
                <a:gd name="connsiteX0" fmla="*/ 218456 w 218456"/>
                <a:gd name="connsiteY0" fmla="*/ 109228 h 218456"/>
                <a:gd name="connsiteX1" fmla="*/ 109228 w 218456"/>
                <a:gd name="connsiteY1" fmla="*/ 218457 h 218456"/>
                <a:gd name="connsiteX2" fmla="*/ 0 w 218456"/>
                <a:gd name="connsiteY2" fmla="*/ 109228 h 218456"/>
                <a:gd name="connsiteX3" fmla="*/ 109228 w 218456"/>
                <a:gd name="connsiteY3" fmla="*/ 0 h 218456"/>
                <a:gd name="connsiteX4" fmla="*/ 218456 w 218456"/>
                <a:gd name="connsiteY4" fmla="*/ 109228 h 2184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456" h="218456">
                  <a:moveTo>
                    <a:pt x="218456" y="109228"/>
                  </a:moveTo>
                  <a:cubicBezTo>
                    <a:pt x="218456" y="169553"/>
                    <a:pt x="169553" y="218457"/>
                    <a:pt x="109228" y="218457"/>
                  </a:cubicBezTo>
                  <a:cubicBezTo>
                    <a:pt x="48903" y="218457"/>
                    <a:pt x="0" y="169553"/>
                    <a:pt x="0" y="109228"/>
                  </a:cubicBezTo>
                  <a:cubicBezTo>
                    <a:pt x="0" y="48903"/>
                    <a:pt x="48903" y="0"/>
                    <a:pt x="109228" y="0"/>
                  </a:cubicBezTo>
                  <a:cubicBezTo>
                    <a:pt x="169553" y="0"/>
                    <a:pt x="218456" y="48903"/>
                    <a:pt x="218456" y="109228"/>
                  </a:cubicBezTo>
                  <a:close/>
                </a:path>
              </a:pathLst>
            </a:custGeom>
            <a:solidFill>
              <a:srgbClr val="FFFFFF"/>
            </a:solidFill>
            <a:ln w="4874" cap="flat">
              <a:solidFill>
                <a:srgbClr val="548235"/>
              </a:solidFill>
              <a:prstDash val="solid"/>
              <a:miter/>
            </a:ln>
          </p:spPr>
          <p:txBody>
            <a:bodyPr rtlCol="0" anchor="ctr"/>
            <a:lstStyle/>
            <a:p>
              <a:endParaRPr lang="en-US"/>
            </a:p>
          </p:txBody>
        </p:sp>
        <p:sp>
          <p:nvSpPr>
            <p:cNvPr id="226" name="Freeform: Shape 225">
              <a:extLst>
                <a:ext uri="{FF2B5EF4-FFF2-40B4-BE49-F238E27FC236}">
                  <a16:creationId xmlns:a16="http://schemas.microsoft.com/office/drawing/2014/main" id="{405CD9B9-843A-9ADB-04D9-0ADCB25A8F0C}"/>
                </a:ext>
              </a:extLst>
            </p:cNvPr>
            <p:cNvSpPr/>
            <p:nvPr/>
          </p:nvSpPr>
          <p:spPr>
            <a:xfrm>
              <a:off x="4683564" y="2121555"/>
              <a:ext cx="234736" cy="234736"/>
            </a:xfrm>
            <a:custGeom>
              <a:avLst/>
              <a:gdLst>
                <a:gd name="connsiteX0" fmla="*/ 117368 w 234736"/>
                <a:gd name="connsiteY0" fmla="*/ 234736 h 234736"/>
                <a:gd name="connsiteX1" fmla="*/ 0 w 234736"/>
                <a:gd name="connsiteY1" fmla="*/ 117368 h 234736"/>
                <a:gd name="connsiteX2" fmla="*/ 117368 w 234736"/>
                <a:gd name="connsiteY2" fmla="*/ 0 h 234736"/>
                <a:gd name="connsiteX3" fmla="*/ 234736 w 234736"/>
                <a:gd name="connsiteY3" fmla="*/ 117368 h 234736"/>
                <a:gd name="connsiteX4" fmla="*/ 117368 w 234736"/>
                <a:gd name="connsiteY4" fmla="*/ 234736 h 234736"/>
                <a:gd name="connsiteX5" fmla="*/ 117368 w 234736"/>
                <a:gd name="connsiteY5" fmla="*/ 16279 h 234736"/>
                <a:gd name="connsiteX6" fmla="*/ 16280 w 234736"/>
                <a:gd name="connsiteY6" fmla="*/ 117368 h 234736"/>
                <a:gd name="connsiteX7" fmla="*/ 117368 w 234736"/>
                <a:gd name="connsiteY7" fmla="*/ 218457 h 234736"/>
                <a:gd name="connsiteX8" fmla="*/ 218457 w 234736"/>
                <a:gd name="connsiteY8" fmla="*/ 117368 h 234736"/>
                <a:gd name="connsiteX9" fmla="*/ 117368 w 234736"/>
                <a:gd name="connsiteY9" fmla="*/ 16279 h 234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736" h="234736">
                  <a:moveTo>
                    <a:pt x="117368" y="234736"/>
                  </a:moveTo>
                  <a:cubicBezTo>
                    <a:pt x="52640" y="234736"/>
                    <a:pt x="0" y="182096"/>
                    <a:pt x="0" y="117368"/>
                  </a:cubicBezTo>
                  <a:cubicBezTo>
                    <a:pt x="0" y="52640"/>
                    <a:pt x="52640" y="0"/>
                    <a:pt x="117368" y="0"/>
                  </a:cubicBezTo>
                  <a:cubicBezTo>
                    <a:pt x="182096" y="0"/>
                    <a:pt x="234736" y="52640"/>
                    <a:pt x="234736" y="117368"/>
                  </a:cubicBezTo>
                  <a:cubicBezTo>
                    <a:pt x="234736" y="182096"/>
                    <a:pt x="182096" y="234736"/>
                    <a:pt x="117368" y="234736"/>
                  </a:cubicBezTo>
                  <a:close/>
                  <a:moveTo>
                    <a:pt x="117368" y="16279"/>
                  </a:moveTo>
                  <a:cubicBezTo>
                    <a:pt x="61609" y="16279"/>
                    <a:pt x="16280" y="61608"/>
                    <a:pt x="16280" y="117368"/>
                  </a:cubicBezTo>
                  <a:cubicBezTo>
                    <a:pt x="16280" y="173128"/>
                    <a:pt x="61609" y="218457"/>
                    <a:pt x="117368" y="218457"/>
                  </a:cubicBezTo>
                  <a:cubicBezTo>
                    <a:pt x="173128" y="218457"/>
                    <a:pt x="218457" y="173128"/>
                    <a:pt x="218457" y="117368"/>
                  </a:cubicBezTo>
                  <a:cubicBezTo>
                    <a:pt x="218457" y="61608"/>
                    <a:pt x="173128" y="16279"/>
                    <a:pt x="117368" y="16279"/>
                  </a:cubicBezTo>
                  <a:close/>
                </a:path>
              </a:pathLst>
            </a:custGeom>
            <a:solidFill>
              <a:srgbClr val="242321"/>
            </a:solidFill>
            <a:ln w="4874" cap="flat">
              <a:solidFill>
                <a:srgbClr val="548235"/>
              </a:solidFill>
              <a:prstDash val="solid"/>
              <a:miter/>
            </a:ln>
          </p:spPr>
          <p:txBody>
            <a:bodyPr rtlCol="0" anchor="ctr"/>
            <a:lstStyle/>
            <a:p>
              <a:endParaRPr lang="en-US"/>
            </a:p>
          </p:txBody>
        </p:sp>
      </p:grpSp>
      <p:sp>
        <p:nvSpPr>
          <p:cNvPr id="227" name="Freeform: Shape 226">
            <a:extLst>
              <a:ext uri="{FF2B5EF4-FFF2-40B4-BE49-F238E27FC236}">
                <a16:creationId xmlns:a16="http://schemas.microsoft.com/office/drawing/2014/main" id="{3136346F-CE55-0D8A-1462-CCEB08A6AA8F}"/>
              </a:ext>
            </a:extLst>
          </p:cNvPr>
          <p:cNvSpPr/>
          <p:nvPr/>
        </p:nvSpPr>
        <p:spPr>
          <a:xfrm rot="16926599">
            <a:off x="4733607" y="2171670"/>
            <a:ext cx="134427" cy="134427"/>
          </a:xfrm>
          <a:custGeom>
            <a:avLst/>
            <a:gdLst>
              <a:gd name="connsiteX0" fmla="*/ 134427 w 134427"/>
              <a:gd name="connsiteY0" fmla="*/ 67214 h 134427"/>
              <a:gd name="connsiteX1" fmla="*/ 67214 w 134427"/>
              <a:gd name="connsiteY1" fmla="*/ 134427 h 134427"/>
              <a:gd name="connsiteX2" fmla="*/ 0 w 134427"/>
              <a:gd name="connsiteY2" fmla="*/ 67214 h 134427"/>
              <a:gd name="connsiteX3" fmla="*/ 67214 w 134427"/>
              <a:gd name="connsiteY3" fmla="*/ 0 h 134427"/>
              <a:gd name="connsiteX4" fmla="*/ 134427 w 134427"/>
              <a:gd name="connsiteY4" fmla="*/ 67214 h 134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427" h="134427">
                <a:moveTo>
                  <a:pt x="134427" y="67214"/>
                </a:moveTo>
                <a:cubicBezTo>
                  <a:pt x="134427" y="104335"/>
                  <a:pt x="104335" y="134427"/>
                  <a:pt x="67214" y="134427"/>
                </a:cubicBezTo>
                <a:cubicBezTo>
                  <a:pt x="30092" y="134427"/>
                  <a:pt x="0" y="104335"/>
                  <a:pt x="0" y="67214"/>
                </a:cubicBezTo>
                <a:cubicBezTo>
                  <a:pt x="0" y="30093"/>
                  <a:pt x="30093" y="0"/>
                  <a:pt x="67214" y="0"/>
                </a:cubicBezTo>
                <a:cubicBezTo>
                  <a:pt x="104335" y="0"/>
                  <a:pt x="134427" y="30093"/>
                  <a:pt x="134427" y="67214"/>
                </a:cubicBezTo>
                <a:close/>
              </a:path>
            </a:pathLst>
          </a:custGeom>
          <a:solidFill>
            <a:srgbClr val="B0BB31"/>
          </a:solidFill>
          <a:ln w="4874" cap="flat">
            <a:noFill/>
            <a:prstDash val="solid"/>
            <a:miter/>
          </a:ln>
        </p:spPr>
        <p:txBody>
          <a:bodyPr rtlCol="0" anchor="ctr"/>
          <a:lstStyle/>
          <a:p>
            <a:endParaRPr lang="en-US"/>
          </a:p>
        </p:txBody>
      </p:sp>
      <p:grpSp>
        <p:nvGrpSpPr>
          <p:cNvPr id="229" name="Graphic 7">
            <a:extLst>
              <a:ext uri="{FF2B5EF4-FFF2-40B4-BE49-F238E27FC236}">
                <a16:creationId xmlns:a16="http://schemas.microsoft.com/office/drawing/2014/main" id="{36E13CA1-25F3-70C2-9327-E82BBB4C35AF}"/>
              </a:ext>
            </a:extLst>
          </p:cNvPr>
          <p:cNvGrpSpPr/>
          <p:nvPr/>
        </p:nvGrpSpPr>
        <p:grpSpPr>
          <a:xfrm>
            <a:off x="8154742" y="2121555"/>
            <a:ext cx="234735" cy="234736"/>
            <a:chOff x="8154742" y="2121555"/>
            <a:chExt cx="234735" cy="234736"/>
          </a:xfrm>
        </p:grpSpPr>
        <p:sp>
          <p:nvSpPr>
            <p:cNvPr id="230" name="Freeform: Shape 229">
              <a:extLst>
                <a:ext uri="{FF2B5EF4-FFF2-40B4-BE49-F238E27FC236}">
                  <a16:creationId xmlns:a16="http://schemas.microsoft.com/office/drawing/2014/main" id="{E3E5F396-3ED5-7E7B-5B23-3625177EF6CE}"/>
                </a:ext>
              </a:extLst>
            </p:cNvPr>
            <p:cNvSpPr/>
            <p:nvPr/>
          </p:nvSpPr>
          <p:spPr>
            <a:xfrm>
              <a:off x="8162881" y="2129694"/>
              <a:ext cx="218456" cy="218456"/>
            </a:xfrm>
            <a:custGeom>
              <a:avLst/>
              <a:gdLst>
                <a:gd name="connsiteX0" fmla="*/ 218457 w 218456"/>
                <a:gd name="connsiteY0" fmla="*/ 109228 h 218456"/>
                <a:gd name="connsiteX1" fmla="*/ 109228 w 218456"/>
                <a:gd name="connsiteY1" fmla="*/ 218457 h 218456"/>
                <a:gd name="connsiteX2" fmla="*/ 0 w 218456"/>
                <a:gd name="connsiteY2" fmla="*/ 109228 h 218456"/>
                <a:gd name="connsiteX3" fmla="*/ 109228 w 218456"/>
                <a:gd name="connsiteY3" fmla="*/ 0 h 218456"/>
                <a:gd name="connsiteX4" fmla="*/ 218457 w 218456"/>
                <a:gd name="connsiteY4" fmla="*/ 109228 h 2184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456" h="218456">
                  <a:moveTo>
                    <a:pt x="218457" y="109228"/>
                  </a:moveTo>
                  <a:cubicBezTo>
                    <a:pt x="218457" y="169553"/>
                    <a:pt x="169553" y="218457"/>
                    <a:pt x="109228" y="218457"/>
                  </a:cubicBezTo>
                  <a:cubicBezTo>
                    <a:pt x="48903" y="218457"/>
                    <a:pt x="0" y="169553"/>
                    <a:pt x="0" y="109228"/>
                  </a:cubicBezTo>
                  <a:cubicBezTo>
                    <a:pt x="0" y="48903"/>
                    <a:pt x="48903" y="0"/>
                    <a:pt x="109228" y="0"/>
                  </a:cubicBezTo>
                  <a:cubicBezTo>
                    <a:pt x="169553" y="0"/>
                    <a:pt x="218457" y="48903"/>
                    <a:pt x="218457" y="109228"/>
                  </a:cubicBezTo>
                  <a:close/>
                </a:path>
              </a:pathLst>
            </a:custGeom>
            <a:solidFill>
              <a:srgbClr val="FFFFFF"/>
            </a:solidFill>
            <a:ln w="4874" cap="flat">
              <a:solidFill>
                <a:srgbClr val="548235"/>
              </a:solidFill>
              <a:prstDash val="solid"/>
              <a:miter/>
            </a:ln>
          </p:spPr>
          <p:txBody>
            <a:bodyPr rtlCol="0" anchor="ctr"/>
            <a:lstStyle/>
            <a:p>
              <a:endParaRPr lang="en-US"/>
            </a:p>
          </p:txBody>
        </p:sp>
        <p:sp>
          <p:nvSpPr>
            <p:cNvPr id="231" name="Freeform: Shape 230">
              <a:extLst>
                <a:ext uri="{FF2B5EF4-FFF2-40B4-BE49-F238E27FC236}">
                  <a16:creationId xmlns:a16="http://schemas.microsoft.com/office/drawing/2014/main" id="{1CA87EC5-11EE-33A2-9198-378FAC5E2F2A}"/>
                </a:ext>
              </a:extLst>
            </p:cNvPr>
            <p:cNvSpPr/>
            <p:nvPr/>
          </p:nvSpPr>
          <p:spPr>
            <a:xfrm>
              <a:off x="8154742" y="2121555"/>
              <a:ext cx="234735" cy="234736"/>
            </a:xfrm>
            <a:custGeom>
              <a:avLst/>
              <a:gdLst>
                <a:gd name="connsiteX0" fmla="*/ 117368 w 234735"/>
                <a:gd name="connsiteY0" fmla="*/ 234736 h 234736"/>
                <a:gd name="connsiteX1" fmla="*/ 0 w 234735"/>
                <a:gd name="connsiteY1" fmla="*/ 117368 h 234736"/>
                <a:gd name="connsiteX2" fmla="*/ 117368 w 234735"/>
                <a:gd name="connsiteY2" fmla="*/ 0 h 234736"/>
                <a:gd name="connsiteX3" fmla="*/ 234736 w 234735"/>
                <a:gd name="connsiteY3" fmla="*/ 117368 h 234736"/>
                <a:gd name="connsiteX4" fmla="*/ 117368 w 234735"/>
                <a:gd name="connsiteY4" fmla="*/ 234736 h 234736"/>
                <a:gd name="connsiteX5" fmla="*/ 117368 w 234735"/>
                <a:gd name="connsiteY5" fmla="*/ 16279 h 234736"/>
                <a:gd name="connsiteX6" fmla="*/ 16279 w 234735"/>
                <a:gd name="connsiteY6" fmla="*/ 117368 h 234736"/>
                <a:gd name="connsiteX7" fmla="*/ 117368 w 234735"/>
                <a:gd name="connsiteY7" fmla="*/ 218457 h 234736"/>
                <a:gd name="connsiteX8" fmla="*/ 218456 w 234735"/>
                <a:gd name="connsiteY8" fmla="*/ 117368 h 234736"/>
                <a:gd name="connsiteX9" fmla="*/ 117368 w 234735"/>
                <a:gd name="connsiteY9" fmla="*/ 16279 h 234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735" h="234736">
                  <a:moveTo>
                    <a:pt x="117368" y="234736"/>
                  </a:moveTo>
                  <a:cubicBezTo>
                    <a:pt x="52640" y="234736"/>
                    <a:pt x="0" y="182096"/>
                    <a:pt x="0" y="117368"/>
                  </a:cubicBezTo>
                  <a:cubicBezTo>
                    <a:pt x="0" y="52640"/>
                    <a:pt x="52640" y="0"/>
                    <a:pt x="117368" y="0"/>
                  </a:cubicBezTo>
                  <a:cubicBezTo>
                    <a:pt x="182096" y="0"/>
                    <a:pt x="234736" y="52640"/>
                    <a:pt x="234736" y="117368"/>
                  </a:cubicBezTo>
                  <a:cubicBezTo>
                    <a:pt x="234736" y="182096"/>
                    <a:pt x="182096" y="234736"/>
                    <a:pt x="117368" y="234736"/>
                  </a:cubicBezTo>
                  <a:close/>
                  <a:moveTo>
                    <a:pt x="117368" y="16279"/>
                  </a:moveTo>
                  <a:cubicBezTo>
                    <a:pt x="61609" y="16279"/>
                    <a:pt x="16279" y="61608"/>
                    <a:pt x="16279" y="117368"/>
                  </a:cubicBezTo>
                  <a:cubicBezTo>
                    <a:pt x="16279" y="173128"/>
                    <a:pt x="61609" y="218457"/>
                    <a:pt x="117368" y="218457"/>
                  </a:cubicBezTo>
                  <a:cubicBezTo>
                    <a:pt x="173128" y="218457"/>
                    <a:pt x="218456" y="173128"/>
                    <a:pt x="218456" y="117368"/>
                  </a:cubicBezTo>
                  <a:cubicBezTo>
                    <a:pt x="218456" y="61608"/>
                    <a:pt x="173128" y="16279"/>
                    <a:pt x="117368" y="16279"/>
                  </a:cubicBezTo>
                  <a:close/>
                </a:path>
              </a:pathLst>
            </a:custGeom>
            <a:solidFill>
              <a:srgbClr val="242321"/>
            </a:solidFill>
            <a:ln w="4874" cap="flat">
              <a:solidFill>
                <a:srgbClr val="548235"/>
              </a:solidFill>
              <a:prstDash val="solid"/>
              <a:miter/>
            </a:ln>
          </p:spPr>
          <p:txBody>
            <a:bodyPr rtlCol="0" anchor="ctr"/>
            <a:lstStyle/>
            <a:p>
              <a:endParaRPr lang="en-US"/>
            </a:p>
          </p:txBody>
        </p:sp>
      </p:grpSp>
      <p:sp>
        <p:nvSpPr>
          <p:cNvPr id="232" name="Freeform: Shape 231">
            <a:extLst>
              <a:ext uri="{FF2B5EF4-FFF2-40B4-BE49-F238E27FC236}">
                <a16:creationId xmlns:a16="http://schemas.microsoft.com/office/drawing/2014/main" id="{A365829B-8512-CB92-528A-D740F877B122}"/>
              </a:ext>
            </a:extLst>
          </p:cNvPr>
          <p:cNvSpPr/>
          <p:nvPr/>
        </p:nvSpPr>
        <p:spPr>
          <a:xfrm rot="16996800">
            <a:off x="8204607" y="2171609"/>
            <a:ext cx="134427" cy="134427"/>
          </a:xfrm>
          <a:custGeom>
            <a:avLst/>
            <a:gdLst>
              <a:gd name="connsiteX0" fmla="*/ 134427 w 134427"/>
              <a:gd name="connsiteY0" fmla="*/ 67214 h 134427"/>
              <a:gd name="connsiteX1" fmla="*/ 67214 w 134427"/>
              <a:gd name="connsiteY1" fmla="*/ 134427 h 134427"/>
              <a:gd name="connsiteX2" fmla="*/ 0 w 134427"/>
              <a:gd name="connsiteY2" fmla="*/ 67214 h 134427"/>
              <a:gd name="connsiteX3" fmla="*/ 67214 w 134427"/>
              <a:gd name="connsiteY3" fmla="*/ 0 h 134427"/>
              <a:gd name="connsiteX4" fmla="*/ 134427 w 134427"/>
              <a:gd name="connsiteY4" fmla="*/ 67214 h 134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427" h="134427">
                <a:moveTo>
                  <a:pt x="134427" y="67214"/>
                </a:moveTo>
                <a:cubicBezTo>
                  <a:pt x="134427" y="104335"/>
                  <a:pt x="104335" y="134427"/>
                  <a:pt x="67214" y="134427"/>
                </a:cubicBezTo>
                <a:cubicBezTo>
                  <a:pt x="30093" y="134427"/>
                  <a:pt x="0" y="104335"/>
                  <a:pt x="0" y="67214"/>
                </a:cubicBezTo>
                <a:cubicBezTo>
                  <a:pt x="0" y="30093"/>
                  <a:pt x="30092" y="0"/>
                  <a:pt x="67214" y="0"/>
                </a:cubicBezTo>
                <a:cubicBezTo>
                  <a:pt x="104334" y="0"/>
                  <a:pt x="134427" y="30093"/>
                  <a:pt x="134427" y="67214"/>
                </a:cubicBezTo>
                <a:close/>
              </a:path>
            </a:pathLst>
          </a:custGeom>
          <a:solidFill>
            <a:srgbClr val="B0BB31"/>
          </a:solidFill>
          <a:ln w="4874" cap="flat">
            <a:noFill/>
            <a:prstDash val="solid"/>
            <a:miter/>
          </a:ln>
        </p:spPr>
        <p:txBody>
          <a:bodyPr rtlCol="0" anchor="ctr"/>
          <a:lstStyle/>
          <a:p>
            <a:endParaRPr lang="en-US"/>
          </a:p>
        </p:txBody>
      </p:sp>
      <p:sp>
        <p:nvSpPr>
          <p:cNvPr id="347" name="Rectangle 346">
            <a:extLst>
              <a:ext uri="{FF2B5EF4-FFF2-40B4-BE49-F238E27FC236}">
                <a16:creationId xmlns:a16="http://schemas.microsoft.com/office/drawing/2014/main" id="{C13CC850-E6D7-4579-161E-0CEEE877C073}"/>
              </a:ext>
            </a:extLst>
          </p:cNvPr>
          <p:cNvSpPr/>
          <p:nvPr/>
        </p:nvSpPr>
        <p:spPr>
          <a:xfrm>
            <a:off x="1223561" y="2757276"/>
            <a:ext cx="2850763" cy="2424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lvl="1" defTabSz="914400">
              <a:lnSpc>
                <a:spcPct val="90000"/>
              </a:lnSpc>
              <a:spcAft>
                <a:spcPts val="800"/>
              </a:spcAft>
              <a:buClr>
                <a:schemeClr val="accent6">
                  <a:lumMod val="75000"/>
                </a:schemeClr>
              </a:buClr>
            </a:pPr>
            <a:r>
              <a:rPr lang="en-GB" sz="2200" dirty="0">
                <a:solidFill>
                  <a:schemeClr val="tx1"/>
                </a:solidFill>
              </a:rPr>
              <a:t>Company was informed by an NGO that it had failed to include one imported chemical in its submission under the TSCA CDR rule</a:t>
            </a:r>
          </a:p>
        </p:txBody>
      </p:sp>
      <p:sp>
        <p:nvSpPr>
          <p:cNvPr id="348" name="Rectangle 347">
            <a:extLst>
              <a:ext uri="{FF2B5EF4-FFF2-40B4-BE49-F238E27FC236}">
                <a16:creationId xmlns:a16="http://schemas.microsoft.com/office/drawing/2014/main" id="{A07B1EB6-6FEC-ED43-4BDB-1AD2196D19AD}"/>
              </a:ext>
            </a:extLst>
          </p:cNvPr>
          <p:cNvSpPr/>
          <p:nvPr/>
        </p:nvSpPr>
        <p:spPr>
          <a:xfrm>
            <a:off x="4758032" y="2757276"/>
            <a:ext cx="2850763" cy="2424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lvl="1" defTabSz="914400">
              <a:lnSpc>
                <a:spcPct val="90000"/>
              </a:lnSpc>
              <a:spcAft>
                <a:spcPts val="800"/>
              </a:spcAft>
              <a:buClr>
                <a:schemeClr val="accent6">
                  <a:lumMod val="75000"/>
                </a:schemeClr>
              </a:buClr>
            </a:pPr>
            <a:r>
              <a:rPr lang="en-GB" sz="2200" dirty="0">
                <a:solidFill>
                  <a:schemeClr val="tx1"/>
                </a:solidFill>
              </a:rPr>
              <a:t>An internal investigation identified systemic issues related to CDR reporting of imports</a:t>
            </a:r>
          </a:p>
        </p:txBody>
      </p:sp>
      <p:sp>
        <p:nvSpPr>
          <p:cNvPr id="349" name="Rectangle 348">
            <a:extLst>
              <a:ext uri="{FF2B5EF4-FFF2-40B4-BE49-F238E27FC236}">
                <a16:creationId xmlns:a16="http://schemas.microsoft.com/office/drawing/2014/main" id="{0E1AC3F5-6C59-E779-7D33-6CCB6DE4C208}"/>
              </a:ext>
            </a:extLst>
          </p:cNvPr>
          <p:cNvSpPr/>
          <p:nvPr/>
        </p:nvSpPr>
        <p:spPr>
          <a:xfrm>
            <a:off x="8271820" y="2757276"/>
            <a:ext cx="2850763" cy="2424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lvl="1" defTabSz="914400">
              <a:lnSpc>
                <a:spcPct val="90000"/>
              </a:lnSpc>
              <a:spcAft>
                <a:spcPts val="800"/>
              </a:spcAft>
              <a:buClr>
                <a:schemeClr val="accent6">
                  <a:lumMod val="75000"/>
                </a:schemeClr>
              </a:buClr>
            </a:pPr>
            <a:r>
              <a:rPr lang="en-GB" sz="2200" dirty="0">
                <a:solidFill>
                  <a:schemeClr val="tx1"/>
                </a:solidFill>
              </a:rPr>
              <a:t>Company commissioned a TSCA CDR audit for eight facilities</a:t>
            </a:r>
          </a:p>
        </p:txBody>
      </p:sp>
    </p:spTree>
    <p:extLst>
      <p:ext uri="{BB962C8B-B14F-4D97-AF65-F5344CB8AC3E}">
        <p14:creationId xmlns:p14="http://schemas.microsoft.com/office/powerpoint/2010/main" val="40581790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B4DB6D73-75DB-62EB-1BC4-A17C89B84A17}"/>
              </a:ext>
            </a:extLst>
          </p:cNvPr>
          <p:cNvGraphicFramePr>
            <a:graphicFrameLocks noChangeAspect="1"/>
          </p:cNvGraphicFramePr>
          <p:nvPr>
            <p:custDataLst>
              <p:tags r:id="rId1"/>
            </p:custDataLst>
            <p:extLst>
              <p:ext uri="{D42A27DB-BD31-4B8C-83A1-F6EECF244321}">
                <p14:modId xmlns:p14="http://schemas.microsoft.com/office/powerpoint/2010/main" val="31688573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8" name="think-cell data - do not delete" hidden="1">
                        <a:extLst>
                          <a:ext uri="{FF2B5EF4-FFF2-40B4-BE49-F238E27FC236}">
                            <a16:creationId xmlns:a16="http://schemas.microsoft.com/office/drawing/2014/main" id="{B4DB6D73-75DB-62EB-1BC4-A17C89B84A1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DBE2C66-505F-4D7D-A61B-D4EC2C24D3E7}"/>
              </a:ext>
            </a:extLst>
          </p:cNvPr>
          <p:cNvSpPr>
            <a:spLocks noGrp="1"/>
          </p:cNvSpPr>
          <p:nvPr>
            <p:ph type="title"/>
          </p:nvPr>
        </p:nvSpPr>
        <p:spPr/>
        <p:txBody>
          <a:bodyPr vert="horz" lIns="91440" tIns="45720" rIns="91440" bIns="45720" rtlCol="0" anchor="ctr">
            <a:normAutofit/>
          </a:bodyPr>
          <a:lstStyle/>
          <a:p>
            <a:r>
              <a:rPr lang="en-US" sz="4000" dirty="0"/>
              <a:t>Petrochemical Company</a:t>
            </a:r>
            <a:br>
              <a:rPr lang="en-US" sz="4000" dirty="0"/>
            </a:br>
            <a:r>
              <a:rPr lang="en-US" sz="4000" i="1" dirty="0"/>
              <a:t>Scope of TSCA Audit</a:t>
            </a:r>
          </a:p>
        </p:txBody>
      </p:sp>
      <p:sp>
        <p:nvSpPr>
          <p:cNvPr id="4" name="Slide Number Placeholder 3">
            <a:extLst>
              <a:ext uri="{FF2B5EF4-FFF2-40B4-BE49-F238E27FC236}">
                <a16:creationId xmlns:a16="http://schemas.microsoft.com/office/drawing/2014/main" id="{95F2DDBC-C3CE-440F-B7D9-556B64A41763}"/>
              </a:ext>
            </a:extLst>
          </p:cNvPr>
          <p:cNvSpPr>
            <a:spLocks noGrp="1"/>
          </p:cNvSpPr>
          <p:nvPr>
            <p:ph type="sldNum" sz="quarter" idx="12"/>
          </p:nvPr>
        </p:nvSpPr>
        <p:spPr/>
        <p:txBody>
          <a:bodyPr/>
          <a:lstStyle/>
          <a:p>
            <a:fld id="{799D8CAA-0D91-4F88-86F2-5F19090A4E2C}" type="slidenum">
              <a:rPr lang="en-US" smtClean="0"/>
              <a:t>41</a:t>
            </a:fld>
            <a:endParaRPr lang="en-US"/>
          </a:p>
        </p:txBody>
      </p:sp>
      <p:sp>
        <p:nvSpPr>
          <p:cNvPr id="9" name="Content Placeholder 2">
            <a:extLst>
              <a:ext uri="{FF2B5EF4-FFF2-40B4-BE49-F238E27FC236}">
                <a16:creationId xmlns:a16="http://schemas.microsoft.com/office/drawing/2014/main" id="{82A3093D-20CB-D9AD-E769-B68C391035D2}"/>
              </a:ext>
            </a:extLst>
          </p:cNvPr>
          <p:cNvSpPr txBox="1">
            <a:spLocks/>
          </p:cNvSpPr>
          <p:nvPr/>
        </p:nvSpPr>
        <p:spPr>
          <a:xfrm>
            <a:off x="952500" y="1790701"/>
            <a:ext cx="10401300" cy="4076700"/>
          </a:xfrm>
          <a:prstGeom prst="rect">
            <a:avLst/>
          </a:prstGeom>
          <a:ln w="12700">
            <a:solidFill>
              <a:srgbClr val="548235"/>
            </a:solidFill>
          </a:ln>
        </p:spPr>
        <p:txBody>
          <a:bodyPr vert="horz" lIns="137160" tIns="137160" rIns="137160" bIns="137160" rtlCol="0" anchor="t">
            <a:normAutofit fontScale="92500" lnSpcReduction="20000"/>
          </a:bodyPr>
          <a:lstStyle>
            <a:lvl1pPr marL="228600" indent="-228600" algn="l" defTabSz="914400" rtl="0" eaLnBrk="1" latinLnBrk="0" hangingPunct="1">
              <a:lnSpc>
                <a:spcPct val="90000"/>
              </a:lnSpc>
              <a:spcBef>
                <a:spcPts val="1000"/>
              </a:spcBef>
              <a:buClr>
                <a:schemeClr val="accent6">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2200" dirty="0"/>
          </a:p>
          <a:p>
            <a:r>
              <a:rPr lang="en-GB" sz="2200" dirty="0"/>
              <a:t>Audit was performed remotely</a:t>
            </a:r>
          </a:p>
          <a:p>
            <a:r>
              <a:rPr lang="en-GB" sz="2200" dirty="0"/>
              <a:t>Reviewed CDR reports</a:t>
            </a:r>
          </a:p>
          <a:p>
            <a:r>
              <a:rPr lang="en-GB" sz="2200" dirty="0"/>
              <a:t>Distributed questionnaires</a:t>
            </a:r>
          </a:p>
          <a:p>
            <a:r>
              <a:rPr lang="en-GB" sz="2200" dirty="0"/>
              <a:t>Reviewed manufacturing and co-manufacturing operations </a:t>
            </a:r>
          </a:p>
          <a:p>
            <a:r>
              <a:rPr lang="en-GB" sz="2200" dirty="0"/>
              <a:t>Interviewed personnel</a:t>
            </a:r>
          </a:p>
          <a:p>
            <a:r>
              <a:rPr lang="en-GB" sz="2200" dirty="0"/>
              <a:t>Reviewed import transactions data</a:t>
            </a:r>
          </a:p>
          <a:p>
            <a:r>
              <a:rPr lang="en-GB" sz="2200" dirty="0"/>
              <a:t>Conducted regulatory reviews of raw materials, isolated intermediates, products, by-products, recycled materials</a:t>
            </a:r>
          </a:p>
          <a:p>
            <a:r>
              <a:rPr lang="en-GB" sz="2200" dirty="0"/>
              <a:t>Voluntary disclosure, corrective action, compliance certification</a:t>
            </a:r>
          </a:p>
          <a:p>
            <a:r>
              <a:rPr lang="en-GB" sz="2200" dirty="0"/>
              <a:t>Performed root cause analysis</a:t>
            </a:r>
          </a:p>
          <a:p>
            <a:endParaRPr lang="en-GB" sz="2200" dirty="0"/>
          </a:p>
        </p:txBody>
      </p:sp>
    </p:spTree>
    <p:extLst>
      <p:ext uri="{BB962C8B-B14F-4D97-AF65-F5344CB8AC3E}">
        <p14:creationId xmlns:p14="http://schemas.microsoft.com/office/powerpoint/2010/main" val="15970074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06D20357-1DB2-C39D-05B4-8A7323360B72}"/>
              </a:ext>
            </a:extLst>
          </p:cNvPr>
          <p:cNvGraphicFramePr>
            <a:graphicFrameLocks noChangeAspect="1"/>
          </p:cNvGraphicFramePr>
          <p:nvPr>
            <p:custDataLst>
              <p:tags r:id="rId1"/>
            </p:custDataLst>
            <p:extLst>
              <p:ext uri="{D42A27DB-BD31-4B8C-83A1-F6EECF244321}">
                <p14:modId xmlns:p14="http://schemas.microsoft.com/office/powerpoint/2010/main" val="41521951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6" name="think-cell data - do not delete" hidden="1">
                        <a:extLst>
                          <a:ext uri="{FF2B5EF4-FFF2-40B4-BE49-F238E27FC236}">
                            <a16:creationId xmlns:a16="http://schemas.microsoft.com/office/drawing/2014/main" id="{06D20357-1DB2-C39D-05B4-8A7323360B7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DBE2C66-505F-4D7D-A61B-D4EC2C24D3E7}"/>
              </a:ext>
            </a:extLst>
          </p:cNvPr>
          <p:cNvSpPr>
            <a:spLocks noGrp="1"/>
          </p:cNvSpPr>
          <p:nvPr>
            <p:ph type="title"/>
          </p:nvPr>
        </p:nvSpPr>
        <p:spPr/>
        <p:txBody>
          <a:bodyPr vert="horz" lIns="91440" tIns="45720" rIns="91440" bIns="45720" rtlCol="0" anchor="ctr">
            <a:normAutofit/>
          </a:bodyPr>
          <a:lstStyle/>
          <a:p>
            <a:r>
              <a:rPr lang="en-US" sz="4000" dirty="0"/>
              <a:t>Petrochemical Company</a:t>
            </a:r>
            <a:br>
              <a:rPr lang="en-US" sz="4000" dirty="0"/>
            </a:br>
            <a:r>
              <a:rPr lang="en-US" sz="4000" i="1" dirty="0"/>
              <a:t>Root cause analysis</a:t>
            </a:r>
          </a:p>
        </p:txBody>
      </p:sp>
      <p:sp>
        <p:nvSpPr>
          <p:cNvPr id="4" name="Slide Number Placeholder 3">
            <a:extLst>
              <a:ext uri="{FF2B5EF4-FFF2-40B4-BE49-F238E27FC236}">
                <a16:creationId xmlns:a16="http://schemas.microsoft.com/office/drawing/2014/main" id="{95F2DDBC-C3CE-440F-B7D9-556B64A41763}"/>
              </a:ext>
            </a:extLst>
          </p:cNvPr>
          <p:cNvSpPr>
            <a:spLocks noGrp="1"/>
          </p:cNvSpPr>
          <p:nvPr>
            <p:ph type="sldNum" sz="quarter" idx="12"/>
          </p:nvPr>
        </p:nvSpPr>
        <p:spPr/>
        <p:txBody>
          <a:bodyPr/>
          <a:lstStyle/>
          <a:p>
            <a:fld id="{799D8CAA-0D91-4F88-86F2-5F19090A4E2C}" type="slidenum">
              <a:rPr lang="en-US" smtClean="0"/>
              <a:t>42</a:t>
            </a:fld>
            <a:endParaRPr lang="en-US"/>
          </a:p>
        </p:txBody>
      </p:sp>
      <p:sp>
        <p:nvSpPr>
          <p:cNvPr id="8" name="Content Placeholder 2">
            <a:extLst>
              <a:ext uri="{FF2B5EF4-FFF2-40B4-BE49-F238E27FC236}">
                <a16:creationId xmlns:a16="http://schemas.microsoft.com/office/drawing/2014/main" id="{63FC8F58-90C7-F799-7D01-CA1E59B00511}"/>
              </a:ext>
            </a:extLst>
          </p:cNvPr>
          <p:cNvSpPr txBox="1">
            <a:spLocks/>
          </p:cNvSpPr>
          <p:nvPr/>
        </p:nvSpPr>
        <p:spPr>
          <a:xfrm>
            <a:off x="952499" y="1790701"/>
            <a:ext cx="10798067" cy="3799394"/>
          </a:xfrm>
          <a:prstGeom prst="rect">
            <a:avLst/>
          </a:prstGeom>
          <a:ln w="12700">
            <a:solidFill>
              <a:srgbClr val="548235"/>
            </a:solidFill>
          </a:ln>
        </p:spPr>
        <p:txBody>
          <a:bodyPr vert="horz" lIns="137160" tIns="137160" rIns="137160" bIns="137160" rtlCol="0" anchor="t">
            <a:normAutofit fontScale="92500" lnSpcReduction="10000"/>
          </a:bodyPr>
          <a:lstStyle>
            <a:lvl1pPr marL="228600" indent="-228600" algn="l" defTabSz="914400" rtl="0" eaLnBrk="1" latinLnBrk="0" hangingPunct="1">
              <a:lnSpc>
                <a:spcPct val="90000"/>
              </a:lnSpc>
              <a:spcBef>
                <a:spcPts val="1000"/>
              </a:spcBef>
              <a:buClr>
                <a:schemeClr val="accent6">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150" dirty="0"/>
          </a:p>
          <a:p>
            <a:r>
              <a:rPr lang="en-GB" sz="2150" dirty="0"/>
              <a:t>Identities of manufactured substances were not confirmed unambiguously</a:t>
            </a:r>
          </a:p>
          <a:p>
            <a:r>
              <a:rPr lang="en-GB" sz="2150" dirty="0"/>
              <a:t>Manufacturing processes were not completely evaluated</a:t>
            </a:r>
          </a:p>
          <a:p>
            <a:r>
              <a:rPr lang="en-GB" sz="2150" dirty="0"/>
              <a:t>Process reviews were not conducted on an ongoing basis</a:t>
            </a:r>
          </a:p>
          <a:p>
            <a:r>
              <a:rPr lang="en-GB" sz="2150" dirty="0"/>
              <a:t>Methodology for collection of volume data was not documented</a:t>
            </a:r>
          </a:p>
          <a:p>
            <a:r>
              <a:rPr lang="en-GB" sz="2150" dirty="0"/>
              <a:t>Data was collected every four years instead of more frequently</a:t>
            </a:r>
          </a:p>
          <a:p>
            <a:r>
              <a:rPr lang="en-GB" sz="2150" dirty="0"/>
              <a:t>Raw data and calculations were not documented</a:t>
            </a:r>
          </a:p>
          <a:p>
            <a:r>
              <a:rPr lang="en-GB" sz="2150" dirty="0"/>
              <a:t>Responsibilities for co-manufacturing were not clearly understood</a:t>
            </a:r>
          </a:p>
          <a:p>
            <a:r>
              <a:rPr lang="en-GB" sz="2150" dirty="0"/>
              <a:t>Responsibilities for reporting imports not clearly delineated between facilities and HQ</a:t>
            </a:r>
            <a:br>
              <a:rPr lang="en-GB" sz="2150" dirty="0"/>
            </a:br>
            <a:endParaRPr lang="en-GB" sz="2150" dirty="0"/>
          </a:p>
        </p:txBody>
      </p:sp>
    </p:spTree>
    <p:extLst>
      <p:ext uri="{BB962C8B-B14F-4D97-AF65-F5344CB8AC3E}">
        <p14:creationId xmlns:p14="http://schemas.microsoft.com/office/powerpoint/2010/main" val="29703202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A7E71039-44B5-1CF2-7C34-C1F987707923}"/>
              </a:ext>
            </a:extLst>
          </p:cNvPr>
          <p:cNvGraphicFramePr>
            <a:graphicFrameLocks noChangeAspect="1"/>
          </p:cNvGraphicFramePr>
          <p:nvPr>
            <p:custDataLst>
              <p:tags r:id="rId1"/>
            </p:custDataLst>
            <p:extLst>
              <p:ext uri="{D42A27DB-BD31-4B8C-83A1-F6EECF244321}">
                <p14:modId xmlns:p14="http://schemas.microsoft.com/office/powerpoint/2010/main" val="27436182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5" name="think-cell data - do not delete" hidden="1">
                        <a:extLst>
                          <a:ext uri="{FF2B5EF4-FFF2-40B4-BE49-F238E27FC236}">
                            <a16:creationId xmlns:a16="http://schemas.microsoft.com/office/drawing/2014/main" id="{A7E71039-44B5-1CF2-7C34-C1F98770792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369C63E8-B78B-C356-EBBD-FD8E7618628C}"/>
              </a:ext>
            </a:extLst>
          </p:cNvPr>
          <p:cNvSpPr>
            <a:spLocks noGrp="1"/>
          </p:cNvSpPr>
          <p:nvPr>
            <p:ph type="title"/>
          </p:nvPr>
        </p:nvSpPr>
        <p:spPr>
          <a:xfrm>
            <a:off x="831850" y="2252946"/>
            <a:ext cx="10515600" cy="2852737"/>
          </a:xfrm>
        </p:spPr>
        <p:txBody>
          <a:bodyPr vert="horz">
            <a:normAutofit/>
          </a:bodyPr>
          <a:lstStyle/>
          <a:p>
            <a:r>
              <a:rPr lang="en-US" dirty="0"/>
              <a:t>How Can Product Stewards Prepare for TSCA Audits?</a:t>
            </a:r>
          </a:p>
        </p:txBody>
      </p:sp>
      <p:sp>
        <p:nvSpPr>
          <p:cNvPr id="7" name="Slide Number Placeholder 3">
            <a:extLst>
              <a:ext uri="{FF2B5EF4-FFF2-40B4-BE49-F238E27FC236}">
                <a16:creationId xmlns:a16="http://schemas.microsoft.com/office/drawing/2014/main" id="{AF68267D-4F7D-4EF1-B3CE-3C23F20AD12B}"/>
              </a:ext>
            </a:extLst>
          </p:cNvPr>
          <p:cNvSpPr>
            <a:spLocks noGrp="1"/>
          </p:cNvSpPr>
          <p:nvPr>
            <p:ph type="sldNum" sz="quarter" idx="12"/>
          </p:nvPr>
        </p:nvSpPr>
        <p:spPr/>
        <p:txBody>
          <a:bodyPr/>
          <a:lstStyle/>
          <a:p>
            <a:fld id="{007DE01E-53D4-48D3-B13F-A3D6DBCABD7F}" type="slidenum">
              <a:rPr lang="en-US" smtClean="0">
                <a:solidFill>
                  <a:srgbClr val="FFFF00"/>
                </a:solidFill>
              </a:rPr>
              <a:t>43</a:t>
            </a:fld>
            <a:endParaRPr lang="en-US" dirty="0">
              <a:solidFill>
                <a:srgbClr val="FFFF00"/>
              </a:solidFill>
            </a:endParaRPr>
          </a:p>
        </p:txBody>
      </p:sp>
      <p:pic>
        <p:nvPicPr>
          <p:cNvPr id="3" name="Graphic 2">
            <a:extLst>
              <a:ext uri="{FF2B5EF4-FFF2-40B4-BE49-F238E27FC236}">
                <a16:creationId xmlns:a16="http://schemas.microsoft.com/office/drawing/2014/main" id="{ECCC0C6E-3B36-5A9E-CE85-E57F5BC7EAD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58599" y="1016324"/>
            <a:ext cx="1124201" cy="1236622"/>
          </a:xfrm>
          <a:prstGeom prst="rect">
            <a:avLst/>
          </a:prstGeom>
        </p:spPr>
      </p:pic>
    </p:spTree>
    <p:extLst>
      <p:ext uri="{BB962C8B-B14F-4D97-AF65-F5344CB8AC3E}">
        <p14:creationId xmlns:p14="http://schemas.microsoft.com/office/powerpoint/2010/main" val="26434208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BCEDA0F4-A936-3D77-04CF-DFA317C8AE07}"/>
              </a:ext>
            </a:extLst>
          </p:cNvPr>
          <p:cNvGraphicFramePr>
            <a:graphicFrameLocks noChangeAspect="1"/>
          </p:cNvGraphicFramePr>
          <p:nvPr>
            <p:custDataLst>
              <p:tags r:id="rId1"/>
            </p:custDataLst>
            <p:extLst>
              <p:ext uri="{D42A27DB-BD31-4B8C-83A1-F6EECF244321}">
                <p14:modId xmlns:p14="http://schemas.microsoft.com/office/powerpoint/2010/main" val="28926442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6" name="think-cell data - do not delete" hidden="1">
                        <a:extLst>
                          <a:ext uri="{FF2B5EF4-FFF2-40B4-BE49-F238E27FC236}">
                            <a16:creationId xmlns:a16="http://schemas.microsoft.com/office/drawing/2014/main" id="{BCEDA0F4-A936-3D77-04CF-DFA317C8AE0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DBE2C66-505F-4D7D-A61B-D4EC2C24D3E7}"/>
              </a:ext>
            </a:extLst>
          </p:cNvPr>
          <p:cNvSpPr>
            <a:spLocks noGrp="1"/>
          </p:cNvSpPr>
          <p:nvPr>
            <p:ph type="title"/>
          </p:nvPr>
        </p:nvSpPr>
        <p:spPr/>
        <p:txBody>
          <a:bodyPr vert="horz" lIns="91440" tIns="45720" rIns="91440" bIns="45720" rtlCol="0" anchor="ctr">
            <a:normAutofit fontScale="90000"/>
          </a:bodyPr>
          <a:lstStyle/>
          <a:p>
            <a:br>
              <a:rPr lang="en-US" sz="4000" dirty="0"/>
            </a:br>
            <a:r>
              <a:rPr lang="en-US" sz="4000" dirty="0"/>
              <a:t>Preparing for TSCA Audits</a:t>
            </a:r>
            <a:br>
              <a:rPr lang="en-US" sz="4000" dirty="0"/>
            </a:br>
            <a:endParaRPr lang="en-US" sz="4000" dirty="0"/>
          </a:p>
        </p:txBody>
      </p:sp>
      <p:sp>
        <p:nvSpPr>
          <p:cNvPr id="4" name="Slide Number Placeholder 3">
            <a:extLst>
              <a:ext uri="{FF2B5EF4-FFF2-40B4-BE49-F238E27FC236}">
                <a16:creationId xmlns:a16="http://schemas.microsoft.com/office/drawing/2014/main" id="{95F2DDBC-C3CE-440F-B7D9-556B64A41763}"/>
              </a:ext>
            </a:extLst>
          </p:cNvPr>
          <p:cNvSpPr>
            <a:spLocks noGrp="1"/>
          </p:cNvSpPr>
          <p:nvPr>
            <p:ph type="sldNum" sz="quarter" idx="12"/>
          </p:nvPr>
        </p:nvSpPr>
        <p:spPr/>
        <p:txBody>
          <a:bodyPr/>
          <a:lstStyle/>
          <a:p>
            <a:fld id="{799D8CAA-0D91-4F88-86F2-5F19090A4E2C}" type="slidenum">
              <a:rPr lang="en-US" smtClean="0"/>
              <a:t>44</a:t>
            </a:fld>
            <a:endParaRPr lang="en-US"/>
          </a:p>
        </p:txBody>
      </p:sp>
      <p:sp>
        <p:nvSpPr>
          <p:cNvPr id="7" name="Content Placeholder 2">
            <a:extLst>
              <a:ext uri="{FF2B5EF4-FFF2-40B4-BE49-F238E27FC236}">
                <a16:creationId xmlns:a16="http://schemas.microsoft.com/office/drawing/2014/main" id="{636792B4-1E33-722E-4F02-4C65A9F82265}"/>
              </a:ext>
            </a:extLst>
          </p:cNvPr>
          <p:cNvSpPr txBox="1">
            <a:spLocks/>
          </p:cNvSpPr>
          <p:nvPr/>
        </p:nvSpPr>
        <p:spPr>
          <a:xfrm>
            <a:off x="952500" y="1790701"/>
            <a:ext cx="10401300" cy="4076700"/>
          </a:xfrm>
          <a:prstGeom prst="rect">
            <a:avLst/>
          </a:prstGeom>
          <a:ln w="12700">
            <a:solidFill>
              <a:srgbClr val="548235"/>
            </a:solidFill>
          </a:ln>
        </p:spPr>
        <p:txBody>
          <a:bodyPr vert="horz" lIns="137160" tIns="137160" rIns="137160" bIns="137160" rtlCol="0" anchor="t">
            <a:noAutofit/>
          </a:bodyPr>
          <a:lstStyle>
            <a:lvl1pPr marL="228600" indent="-228600" algn="l" defTabSz="914400" rtl="0" eaLnBrk="1" latinLnBrk="0" hangingPunct="1">
              <a:lnSpc>
                <a:spcPct val="90000"/>
              </a:lnSpc>
              <a:spcBef>
                <a:spcPts val="1000"/>
              </a:spcBef>
              <a:buClr>
                <a:schemeClr val="accent6">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800"/>
              </a:spcBef>
            </a:pPr>
            <a:r>
              <a:rPr lang="en-US" sz="2000" dirty="0"/>
              <a:t>Organization chart</a:t>
            </a:r>
          </a:p>
          <a:p>
            <a:r>
              <a:rPr lang="en-US" sz="2000" dirty="0"/>
              <a:t>Previous EPA inspection reports </a:t>
            </a:r>
          </a:p>
          <a:p>
            <a:r>
              <a:rPr lang="en-US" sz="2000" dirty="0"/>
              <a:t>Reports of previous TSCA audits</a:t>
            </a:r>
          </a:p>
          <a:p>
            <a:r>
              <a:rPr lang="en-US" sz="2000" dirty="0"/>
              <a:t>Manufacturing</a:t>
            </a:r>
          </a:p>
          <a:p>
            <a:pPr marL="476250" lvl="1" indent="-223838">
              <a:spcBef>
                <a:spcPts val="400"/>
              </a:spcBef>
            </a:pPr>
            <a:r>
              <a:rPr lang="en-US" sz="2000" dirty="0"/>
              <a:t>List of products</a:t>
            </a:r>
          </a:p>
          <a:p>
            <a:pPr marL="476250" lvl="1" indent="-223838">
              <a:spcBef>
                <a:spcPts val="400"/>
              </a:spcBef>
            </a:pPr>
            <a:r>
              <a:rPr lang="en-US" sz="2000" dirty="0"/>
              <a:t>Manufacturing process information</a:t>
            </a:r>
          </a:p>
          <a:p>
            <a:pPr marL="476250" lvl="1" indent="-223838">
              <a:spcBef>
                <a:spcPts val="400"/>
              </a:spcBef>
            </a:pPr>
            <a:r>
              <a:rPr lang="en-US" sz="2000" dirty="0"/>
              <a:t>Identify personnel knowledgeable about processes</a:t>
            </a:r>
          </a:p>
          <a:p>
            <a:pPr marL="476250" lvl="1" indent="-223838">
              <a:spcBef>
                <a:spcPts val="400"/>
              </a:spcBef>
            </a:pPr>
            <a:r>
              <a:rPr lang="en-US" sz="2000" dirty="0"/>
              <a:t>Manufactured volumes of products</a:t>
            </a:r>
          </a:p>
          <a:p>
            <a:pPr marL="476250" lvl="1" indent="-223838">
              <a:spcBef>
                <a:spcPts val="400"/>
              </a:spcBef>
            </a:pPr>
            <a:r>
              <a:rPr lang="en-US" sz="2000" dirty="0"/>
              <a:t>List of maintenance and cleaning chemicals</a:t>
            </a:r>
          </a:p>
          <a:p>
            <a:r>
              <a:rPr lang="en-US" sz="2000" dirty="0"/>
              <a:t>Research &amp; Development</a:t>
            </a:r>
          </a:p>
          <a:p>
            <a:pPr marL="476250" lvl="1" indent="-223838"/>
            <a:r>
              <a:rPr lang="en-US" sz="2000" dirty="0"/>
              <a:t>List of chemicals handled under the TSCA R&amp;D exemption</a:t>
            </a:r>
          </a:p>
          <a:p>
            <a:pPr lvl="1"/>
            <a:endParaRPr lang="en-US" sz="2000" dirty="0"/>
          </a:p>
        </p:txBody>
      </p:sp>
    </p:spTree>
    <p:extLst>
      <p:ext uri="{BB962C8B-B14F-4D97-AF65-F5344CB8AC3E}">
        <p14:creationId xmlns:p14="http://schemas.microsoft.com/office/powerpoint/2010/main" val="30445647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B01D248E-7405-1124-B640-E3D860ACFC6B}"/>
              </a:ext>
            </a:extLst>
          </p:cNvPr>
          <p:cNvGraphicFramePr>
            <a:graphicFrameLocks noChangeAspect="1"/>
          </p:cNvGraphicFramePr>
          <p:nvPr>
            <p:custDataLst>
              <p:tags r:id="rId1"/>
            </p:custDataLst>
            <p:extLst>
              <p:ext uri="{D42A27DB-BD31-4B8C-83A1-F6EECF244321}">
                <p14:modId xmlns:p14="http://schemas.microsoft.com/office/powerpoint/2010/main" val="8602809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6" name="think-cell data - do not delete" hidden="1">
                        <a:extLst>
                          <a:ext uri="{FF2B5EF4-FFF2-40B4-BE49-F238E27FC236}">
                            <a16:creationId xmlns:a16="http://schemas.microsoft.com/office/drawing/2014/main" id="{B01D248E-7405-1124-B640-E3D860ACFC6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DBE2C66-505F-4D7D-A61B-D4EC2C24D3E7}"/>
              </a:ext>
            </a:extLst>
          </p:cNvPr>
          <p:cNvSpPr>
            <a:spLocks noGrp="1"/>
          </p:cNvSpPr>
          <p:nvPr>
            <p:ph type="title"/>
          </p:nvPr>
        </p:nvSpPr>
        <p:spPr/>
        <p:txBody>
          <a:bodyPr vert="horz" lIns="91440" tIns="45720" rIns="91440" bIns="45720" rtlCol="0" anchor="ctr">
            <a:normAutofit/>
          </a:bodyPr>
          <a:lstStyle/>
          <a:p>
            <a:r>
              <a:rPr lang="en-US" sz="3600" dirty="0"/>
              <a:t>Preparing for TSCA Audits</a:t>
            </a:r>
          </a:p>
        </p:txBody>
      </p:sp>
      <p:sp>
        <p:nvSpPr>
          <p:cNvPr id="4" name="Slide Number Placeholder 3">
            <a:extLst>
              <a:ext uri="{FF2B5EF4-FFF2-40B4-BE49-F238E27FC236}">
                <a16:creationId xmlns:a16="http://schemas.microsoft.com/office/drawing/2014/main" id="{95F2DDBC-C3CE-440F-B7D9-556B64A41763}"/>
              </a:ext>
            </a:extLst>
          </p:cNvPr>
          <p:cNvSpPr>
            <a:spLocks noGrp="1"/>
          </p:cNvSpPr>
          <p:nvPr>
            <p:ph type="sldNum" sz="quarter" idx="12"/>
          </p:nvPr>
        </p:nvSpPr>
        <p:spPr/>
        <p:txBody>
          <a:bodyPr/>
          <a:lstStyle/>
          <a:p>
            <a:fld id="{799D8CAA-0D91-4F88-86F2-5F19090A4E2C}" type="slidenum">
              <a:rPr lang="en-US" smtClean="0"/>
              <a:t>45</a:t>
            </a:fld>
            <a:endParaRPr lang="en-US"/>
          </a:p>
        </p:txBody>
      </p:sp>
      <p:sp>
        <p:nvSpPr>
          <p:cNvPr id="16" name="Content Placeholder 1">
            <a:extLst>
              <a:ext uri="{FF2B5EF4-FFF2-40B4-BE49-F238E27FC236}">
                <a16:creationId xmlns:a16="http://schemas.microsoft.com/office/drawing/2014/main" id="{C3126C65-4C17-FE93-E5F2-D57E52EC920C}"/>
              </a:ext>
            </a:extLst>
          </p:cNvPr>
          <p:cNvSpPr txBox="1">
            <a:spLocks/>
          </p:cNvSpPr>
          <p:nvPr/>
        </p:nvSpPr>
        <p:spPr>
          <a:xfrm>
            <a:off x="952501" y="1790700"/>
            <a:ext cx="2497198" cy="4030981"/>
          </a:xfrm>
          <a:prstGeom prst="rect">
            <a:avLst/>
          </a:prstGeom>
          <a:solidFill>
            <a:srgbClr val="A8C257">
              <a:alpha val="23000"/>
            </a:srgbClr>
          </a:solidFill>
          <a:ln w="12700">
            <a:noFill/>
          </a:ln>
        </p:spPr>
        <p:txBody>
          <a:bodyPr lIns="137160" tIns="914400" rIns="137160" bIns="137160">
            <a:noAutofit/>
          </a:bodyPr>
          <a:lstStyle>
            <a:lvl1pPr marL="144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288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2pPr>
            <a:lvl3pPr marL="432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0" indent="0" algn="l" defTabSz="914400" rtl="0" eaLnBrk="1" latinLnBrk="0" hangingPunct="1">
              <a:lnSpc>
                <a:spcPct val="90000"/>
              </a:lnSpc>
              <a:spcBef>
                <a:spcPts val="0"/>
              </a:spcBef>
              <a:spcAft>
                <a:spcPts val="600"/>
              </a:spcAft>
              <a:buFont typeface="Arial" panose="020B0604020202020204" pitchFamily="34" charset="0"/>
              <a:buChar char="​"/>
              <a:tabLst/>
              <a:defRPr sz="4100" kern="1200">
                <a:solidFill>
                  <a:schemeClr val="tx2"/>
                </a:solidFill>
                <a:latin typeface="+mn-lt"/>
                <a:ea typeface="+mn-ea"/>
                <a:cs typeface="+mn-cs"/>
              </a:defRPr>
            </a:lvl5pPr>
            <a:lvl6pPr marL="0" indent="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2"/>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1000" b="0" kern="1200" baseline="0">
                <a:solidFill>
                  <a:schemeClr val="tx1"/>
                </a:solidFill>
                <a:latin typeface="+mn-lt"/>
                <a:ea typeface="+mn-ea"/>
                <a:cs typeface="+mn-cs"/>
              </a:defRPr>
            </a:lvl7pPr>
            <a:lvl8pPr marL="108000" indent="-108000" algn="l" defTabSz="914400" rtl="0" eaLnBrk="1" latinLnBrk="0" hangingPunct="1">
              <a:lnSpc>
                <a:spcPct val="100000"/>
              </a:lnSpc>
              <a:spcBef>
                <a:spcPts val="0"/>
              </a:spcBef>
              <a:spcAft>
                <a:spcPts val="600"/>
              </a:spcAft>
              <a:buFont typeface="Arial" panose="020B0604020202020204" pitchFamily="34" charset="0"/>
              <a:buChar char="•"/>
              <a:defRPr sz="1000" kern="1200">
                <a:solidFill>
                  <a:schemeClr val="tx1"/>
                </a:solidFill>
                <a:latin typeface="+mn-lt"/>
                <a:ea typeface="+mn-ea"/>
                <a:cs typeface="+mn-cs"/>
              </a:defRPr>
            </a:lvl8pPr>
            <a:lvl9pPr marL="108000" indent="-108000" algn="l" defTabSz="914400" rtl="0" eaLnBrk="1" latinLnBrk="0" hangingPunct="1">
              <a:lnSpc>
                <a:spcPct val="100000"/>
              </a:lnSpc>
              <a:spcBef>
                <a:spcPts val="0"/>
              </a:spcBef>
              <a:spcAft>
                <a:spcPts val="600"/>
              </a:spcAft>
              <a:buFont typeface="Arial" panose="020B0604020202020204" pitchFamily="34" charset="0"/>
              <a:buChar char="•"/>
              <a:defRPr sz="1000" kern="1200" baseline="0">
                <a:solidFill>
                  <a:schemeClr val="tx1"/>
                </a:solidFill>
                <a:latin typeface="+mn-lt"/>
                <a:ea typeface="+mn-ea"/>
                <a:cs typeface="+mn-cs"/>
              </a:defRPr>
            </a:lvl9pPr>
          </a:lstStyle>
          <a:p>
            <a:pPr marL="0" indent="0">
              <a:spcAft>
                <a:spcPts val="700"/>
              </a:spcAft>
              <a:buNone/>
              <a:defRPr/>
            </a:pPr>
            <a:r>
              <a:rPr lang="en-GB" b="1" dirty="0">
                <a:cs typeface="Segoe UI" panose="020B0502040204020203" pitchFamily="34" charset="0"/>
              </a:rPr>
              <a:t>Purchasing Department</a:t>
            </a:r>
          </a:p>
          <a:p>
            <a:pPr>
              <a:spcAft>
                <a:spcPts val="700"/>
              </a:spcAft>
              <a:buClr>
                <a:srgbClr val="548235"/>
              </a:buClr>
              <a:defRPr/>
            </a:pPr>
            <a:r>
              <a:rPr lang="en-GB" dirty="0">
                <a:cs typeface="Segoe UI" panose="020B0502040204020203" pitchFamily="34" charset="0"/>
              </a:rPr>
              <a:t>List of raw materials purchased</a:t>
            </a:r>
          </a:p>
          <a:p>
            <a:pPr>
              <a:spcAft>
                <a:spcPts val="700"/>
              </a:spcAft>
              <a:buClr>
                <a:srgbClr val="548235"/>
              </a:buClr>
              <a:defRPr/>
            </a:pPr>
            <a:r>
              <a:rPr lang="en-GB" dirty="0">
                <a:cs typeface="Segoe UI" panose="020B0502040204020203" pitchFamily="34" charset="0"/>
              </a:rPr>
              <a:t>List of co-manufactured products purchased</a:t>
            </a:r>
          </a:p>
          <a:p>
            <a:pPr>
              <a:spcAft>
                <a:spcPts val="700"/>
              </a:spcAft>
              <a:buClr>
                <a:srgbClr val="548235"/>
              </a:buClr>
              <a:defRPr/>
            </a:pPr>
            <a:r>
              <a:rPr lang="en-GB" dirty="0">
                <a:cs typeface="Segoe UI" panose="020B0502040204020203" pitchFamily="34" charset="0"/>
              </a:rPr>
              <a:t>List of imported materials and import summaries from Customs  Brokers</a:t>
            </a:r>
          </a:p>
          <a:p>
            <a:pPr marL="0" indent="0">
              <a:spcAft>
                <a:spcPts val="700"/>
              </a:spcAft>
              <a:buNone/>
              <a:defRPr/>
            </a:pPr>
            <a:endParaRPr lang="en-GB" dirty="0">
              <a:cs typeface="Segoe UI" panose="020B0502040204020203" pitchFamily="34" charset="0"/>
            </a:endParaRPr>
          </a:p>
        </p:txBody>
      </p:sp>
      <p:sp>
        <p:nvSpPr>
          <p:cNvPr id="17" name="Content Placeholder 2">
            <a:extLst>
              <a:ext uri="{FF2B5EF4-FFF2-40B4-BE49-F238E27FC236}">
                <a16:creationId xmlns:a16="http://schemas.microsoft.com/office/drawing/2014/main" id="{59C83817-AC14-C246-73A9-C3866881094F}"/>
              </a:ext>
            </a:extLst>
          </p:cNvPr>
          <p:cNvSpPr txBox="1">
            <a:spLocks/>
          </p:cNvSpPr>
          <p:nvPr/>
        </p:nvSpPr>
        <p:spPr>
          <a:xfrm>
            <a:off x="3587201" y="1790699"/>
            <a:ext cx="2497198" cy="4030981"/>
          </a:xfrm>
          <a:prstGeom prst="rect">
            <a:avLst/>
          </a:prstGeom>
          <a:solidFill>
            <a:srgbClr val="B4BD30">
              <a:alpha val="11000"/>
            </a:srgbClr>
          </a:solidFill>
          <a:ln w="12700">
            <a:noFill/>
          </a:ln>
        </p:spPr>
        <p:txBody>
          <a:bodyPr lIns="137160" tIns="914400" rIns="137160" bIns="137160">
            <a:noAutofit/>
          </a:bodyPr>
          <a:lstStyle>
            <a:lvl1pPr marL="144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288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2pPr>
            <a:lvl3pPr marL="432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0" indent="0" algn="l" defTabSz="914400" rtl="0" eaLnBrk="1" latinLnBrk="0" hangingPunct="1">
              <a:lnSpc>
                <a:spcPct val="90000"/>
              </a:lnSpc>
              <a:spcBef>
                <a:spcPts val="0"/>
              </a:spcBef>
              <a:spcAft>
                <a:spcPts val="600"/>
              </a:spcAft>
              <a:buFont typeface="Arial" panose="020B0604020202020204" pitchFamily="34" charset="0"/>
              <a:buChar char="​"/>
              <a:tabLst/>
              <a:defRPr sz="4100" kern="1200">
                <a:solidFill>
                  <a:schemeClr val="tx2"/>
                </a:solidFill>
                <a:latin typeface="+mn-lt"/>
                <a:ea typeface="+mn-ea"/>
                <a:cs typeface="+mn-cs"/>
              </a:defRPr>
            </a:lvl5pPr>
            <a:lvl6pPr marL="0" indent="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2"/>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1000" b="0" kern="1200" baseline="0">
                <a:solidFill>
                  <a:schemeClr val="tx1"/>
                </a:solidFill>
                <a:latin typeface="+mn-lt"/>
                <a:ea typeface="+mn-ea"/>
                <a:cs typeface="+mn-cs"/>
              </a:defRPr>
            </a:lvl7pPr>
            <a:lvl8pPr marL="108000" indent="-108000" algn="l" defTabSz="914400" rtl="0" eaLnBrk="1" latinLnBrk="0" hangingPunct="1">
              <a:lnSpc>
                <a:spcPct val="100000"/>
              </a:lnSpc>
              <a:spcBef>
                <a:spcPts val="0"/>
              </a:spcBef>
              <a:spcAft>
                <a:spcPts val="600"/>
              </a:spcAft>
              <a:buFont typeface="Arial" panose="020B0604020202020204" pitchFamily="34" charset="0"/>
              <a:buChar char="•"/>
              <a:defRPr sz="1000" kern="1200">
                <a:solidFill>
                  <a:schemeClr val="tx1"/>
                </a:solidFill>
                <a:latin typeface="+mn-lt"/>
                <a:ea typeface="+mn-ea"/>
                <a:cs typeface="+mn-cs"/>
              </a:defRPr>
            </a:lvl8pPr>
            <a:lvl9pPr marL="108000" indent="-108000" algn="l" defTabSz="914400" rtl="0" eaLnBrk="1" latinLnBrk="0" hangingPunct="1">
              <a:lnSpc>
                <a:spcPct val="100000"/>
              </a:lnSpc>
              <a:spcBef>
                <a:spcPts val="0"/>
              </a:spcBef>
              <a:spcAft>
                <a:spcPts val="600"/>
              </a:spcAft>
              <a:buFont typeface="Arial" panose="020B0604020202020204" pitchFamily="34" charset="0"/>
              <a:buChar char="•"/>
              <a:defRPr sz="1000" kern="1200" baseline="0">
                <a:solidFill>
                  <a:schemeClr val="tx1"/>
                </a:solidFill>
                <a:latin typeface="+mn-lt"/>
                <a:ea typeface="+mn-ea"/>
                <a:cs typeface="+mn-cs"/>
              </a:defRPr>
            </a:lvl9pPr>
          </a:lstStyle>
          <a:p>
            <a:pPr marL="0" indent="0">
              <a:spcAft>
                <a:spcPts val="700"/>
              </a:spcAft>
              <a:buClr>
                <a:srgbClr val="273943"/>
              </a:buClr>
              <a:buNone/>
              <a:defRPr/>
            </a:pPr>
            <a:r>
              <a:rPr lang="en-GB" b="1" dirty="0">
                <a:cs typeface="Segoe UI" panose="020B0502040204020203" pitchFamily="34" charset="0"/>
              </a:rPr>
              <a:t>Sales Department</a:t>
            </a:r>
          </a:p>
          <a:p>
            <a:pPr>
              <a:spcAft>
                <a:spcPts val="700"/>
              </a:spcAft>
              <a:buClr>
                <a:srgbClr val="548235"/>
              </a:buClr>
              <a:defRPr/>
            </a:pPr>
            <a:r>
              <a:rPr lang="en-GB" dirty="0">
                <a:cs typeface="Segoe UI" panose="020B0502040204020203" pitchFamily="34" charset="0"/>
              </a:rPr>
              <a:t>List of exported products</a:t>
            </a:r>
          </a:p>
        </p:txBody>
      </p:sp>
      <p:sp>
        <p:nvSpPr>
          <p:cNvPr id="18" name="Content Placeholder 3">
            <a:extLst>
              <a:ext uri="{FF2B5EF4-FFF2-40B4-BE49-F238E27FC236}">
                <a16:creationId xmlns:a16="http://schemas.microsoft.com/office/drawing/2014/main" id="{A044290F-C446-D173-4068-04D72B9E039A}"/>
              </a:ext>
            </a:extLst>
          </p:cNvPr>
          <p:cNvSpPr txBox="1">
            <a:spLocks/>
          </p:cNvSpPr>
          <p:nvPr/>
        </p:nvSpPr>
        <p:spPr>
          <a:xfrm>
            <a:off x="6221901" y="1790699"/>
            <a:ext cx="2497198" cy="4030981"/>
          </a:xfrm>
          <a:prstGeom prst="rect">
            <a:avLst/>
          </a:prstGeom>
          <a:solidFill>
            <a:srgbClr val="A8C257">
              <a:alpha val="23000"/>
            </a:srgbClr>
          </a:solidFill>
          <a:ln w="12700">
            <a:noFill/>
          </a:ln>
        </p:spPr>
        <p:txBody>
          <a:bodyPr lIns="137160" tIns="914400" rIns="137160" bIns="137160">
            <a:noAutofit/>
          </a:bodyPr>
          <a:lstStyle>
            <a:lvl1pPr marL="144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288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2pPr>
            <a:lvl3pPr marL="432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0" indent="0" algn="l" defTabSz="914400" rtl="0" eaLnBrk="1" latinLnBrk="0" hangingPunct="1">
              <a:lnSpc>
                <a:spcPct val="90000"/>
              </a:lnSpc>
              <a:spcBef>
                <a:spcPts val="0"/>
              </a:spcBef>
              <a:spcAft>
                <a:spcPts val="600"/>
              </a:spcAft>
              <a:buFont typeface="Arial" panose="020B0604020202020204" pitchFamily="34" charset="0"/>
              <a:buChar char="​"/>
              <a:tabLst/>
              <a:defRPr sz="4100" kern="1200">
                <a:solidFill>
                  <a:schemeClr val="tx2"/>
                </a:solidFill>
                <a:latin typeface="+mn-lt"/>
                <a:ea typeface="+mn-ea"/>
                <a:cs typeface="+mn-cs"/>
              </a:defRPr>
            </a:lvl5pPr>
            <a:lvl6pPr marL="0" indent="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2"/>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1000" b="0" kern="1200" baseline="0">
                <a:solidFill>
                  <a:schemeClr val="tx1"/>
                </a:solidFill>
                <a:latin typeface="+mn-lt"/>
                <a:ea typeface="+mn-ea"/>
                <a:cs typeface="+mn-cs"/>
              </a:defRPr>
            </a:lvl7pPr>
            <a:lvl8pPr marL="108000" indent="-108000" algn="l" defTabSz="914400" rtl="0" eaLnBrk="1" latinLnBrk="0" hangingPunct="1">
              <a:lnSpc>
                <a:spcPct val="100000"/>
              </a:lnSpc>
              <a:spcBef>
                <a:spcPts val="0"/>
              </a:spcBef>
              <a:spcAft>
                <a:spcPts val="600"/>
              </a:spcAft>
              <a:buFont typeface="Arial" panose="020B0604020202020204" pitchFamily="34" charset="0"/>
              <a:buChar char="•"/>
              <a:defRPr sz="1000" kern="1200">
                <a:solidFill>
                  <a:schemeClr val="tx1"/>
                </a:solidFill>
                <a:latin typeface="+mn-lt"/>
                <a:ea typeface="+mn-ea"/>
                <a:cs typeface="+mn-cs"/>
              </a:defRPr>
            </a:lvl8pPr>
            <a:lvl9pPr marL="108000" indent="-108000" algn="l" defTabSz="914400" rtl="0" eaLnBrk="1" latinLnBrk="0" hangingPunct="1">
              <a:lnSpc>
                <a:spcPct val="100000"/>
              </a:lnSpc>
              <a:spcBef>
                <a:spcPts val="0"/>
              </a:spcBef>
              <a:spcAft>
                <a:spcPts val="600"/>
              </a:spcAft>
              <a:buFont typeface="Arial" panose="020B0604020202020204" pitchFamily="34" charset="0"/>
              <a:buChar char="•"/>
              <a:defRPr sz="1000" kern="1200" baseline="0">
                <a:solidFill>
                  <a:schemeClr val="tx1"/>
                </a:solidFill>
                <a:latin typeface="+mn-lt"/>
                <a:ea typeface="+mn-ea"/>
                <a:cs typeface="+mn-cs"/>
              </a:defRPr>
            </a:lvl9pPr>
          </a:lstStyle>
          <a:p>
            <a:pPr marL="0" indent="0">
              <a:spcAft>
                <a:spcPts val="700"/>
              </a:spcAft>
              <a:buClr>
                <a:srgbClr val="273943"/>
              </a:buClr>
              <a:buNone/>
              <a:defRPr/>
            </a:pPr>
            <a:r>
              <a:rPr lang="en-GB" b="1" dirty="0">
                <a:cs typeface="Segoe UI" panose="020B0502040204020203" pitchFamily="34" charset="0"/>
              </a:rPr>
              <a:t>EHS</a:t>
            </a:r>
          </a:p>
          <a:p>
            <a:pPr>
              <a:spcAft>
                <a:spcPts val="700"/>
              </a:spcAft>
              <a:buClr>
                <a:srgbClr val="548235"/>
              </a:buClr>
              <a:defRPr/>
            </a:pPr>
            <a:r>
              <a:rPr lang="en-GB" dirty="0">
                <a:cs typeface="Segoe UI" panose="020B0502040204020203" pitchFamily="34" charset="0"/>
              </a:rPr>
              <a:t>OSHA injury logs and other health &amp; safety data</a:t>
            </a:r>
          </a:p>
        </p:txBody>
      </p:sp>
      <p:sp>
        <p:nvSpPr>
          <p:cNvPr id="19" name="Content Placeholder 3">
            <a:extLst>
              <a:ext uri="{FF2B5EF4-FFF2-40B4-BE49-F238E27FC236}">
                <a16:creationId xmlns:a16="http://schemas.microsoft.com/office/drawing/2014/main" id="{9BC2710E-A5B6-D605-7EB2-516DCCFBAA1F}"/>
              </a:ext>
            </a:extLst>
          </p:cNvPr>
          <p:cNvSpPr txBox="1">
            <a:spLocks/>
          </p:cNvSpPr>
          <p:nvPr/>
        </p:nvSpPr>
        <p:spPr>
          <a:xfrm>
            <a:off x="8856602" y="1790699"/>
            <a:ext cx="2497198" cy="4030981"/>
          </a:xfrm>
          <a:prstGeom prst="rect">
            <a:avLst/>
          </a:prstGeom>
          <a:solidFill>
            <a:srgbClr val="B4BD30">
              <a:alpha val="11000"/>
            </a:srgbClr>
          </a:solidFill>
          <a:ln w="12700">
            <a:noFill/>
          </a:ln>
        </p:spPr>
        <p:txBody>
          <a:bodyPr lIns="137160" tIns="914400" rIns="137160" bIns="137160">
            <a:noAutofit/>
          </a:bodyPr>
          <a:lstStyle>
            <a:lvl1pPr marL="144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288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2pPr>
            <a:lvl3pPr marL="432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0" indent="0" algn="l" defTabSz="914400" rtl="0" eaLnBrk="1" latinLnBrk="0" hangingPunct="1">
              <a:lnSpc>
                <a:spcPct val="90000"/>
              </a:lnSpc>
              <a:spcBef>
                <a:spcPts val="0"/>
              </a:spcBef>
              <a:spcAft>
                <a:spcPts val="600"/>
              </a:spcAft>
              <a:buFont typeface="Arial" panose="020B0604020202020204" pitchFamily="34" charset="0"/>
              <a:buChar char="​"/>
              <a:tabLst/>
              <a:defRPr sz="4100" kern="1200">
                <a:solidFill>
                  <a:schemeClr val="tx2"/>
                </a:solidFill>
                <a:latin typeface="+mn-lt"/>
                <a:ea typeface="+mn-ea"/>
                <a:cs typeface="+mn-cs"/>
              </a:defRPr>
            </a:lvl5pPr>
            <a:lvl6pPr marL="0" indent="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2"/>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1000" b="0" kern="1200" baseline="0">
                <a:solidFill>
                  <a:schemeClr val="tx1"/>
                </a:solidFill>
                <a:latin typeface="+mn-lt"/>
                <a:ea typeface="+mn-ea"/>
                <a:cs typeface="+mn-cs"/>
              </a:defRPr>
            </a:lvl7pPr>
            <a:lvl8pPr marL="108000" indent="-108000" algn="l" defTabSz="914400" rtl="0" eaLnBrk="1" latinLnBrk="0" hangingPunct="1">
              <a:lnSpc>
                <a:spcPct val="100000"/>
              </a:lnSpc>
              <a:spcBef>
                <a:spcPts val="0"/>
              </a:spcBef>
              <a:spcAft>
                <a:spcPts val="600"/>
              </a:spcAft>
              <a:buFont typeface="Arial" panose="020B0604020202020204" pitchFamily="34" charset="0"/>
              <a:buChar char="•"/>
              <a:defRPr sz="1000" kern="1200">
                <a:solidFill>
                  <a:schemeClr val="tx1"/>
                </a:solidFill>
                <a:latin typeface="+mn-lt"/>
                <a:ea typeface="+mn-ea"/>
                <a:cs typeface="+mn-cs"/>
              </a:defRPr>
            </a:lvl8pPr>
            <a:lvl9pPr marL="108000" indent="-108000" algn="l" defTabSz="914400" rtl="0" eaLnBrk="1" latinLnBrk="0" hangingPunct="1">
              <a:lnSpc>
                <a:spcPct val="100000"/>
              </a:lnSpc>
              <a:spcBef>
                <a:spcPts val="0"/>
              </a:spcBef>
              <a:spcAft>
                <a:spcPts val="600"/>
              </a:spcAft>
              <a:buFont typeface="Arial" panose="020B0604020202020204" pitchFamily="34" charset="0"/>
              <a:buChar char="•"/>
              <a:defRPr sz="1000" kern="1200" baseline="0">
                <a:solidFill>
                  <a:schemeClr val="tx1"/>
                </a:solidFill>
                <a:latin typeface="+mn-lt"/>
                <a:ea typeface="+mn-ea"/>
                <a:cs typeface="+mn-cs"/>
              </a:defRPr>
            </a:lvl9pPr>
          </a:lstStyle>
          <a:p>
            <a:pPr marL="0" indent="0">
              <a:spcAft>
                <a:spcPts val="700"/>
              </a:spcAft>
              <a:buClr>
                <a:srgbClr val="273943"/>
              </a:buClr>
              <a:buNone/>
              <a:defRPr/>
            </a:pPr>
            <a:r>
              <a:rPr lang="en-GB" b="1" dirty="0">
                <a:cs typeface="Segoe UI" panose="020B0502040204020203" pitchFamily="34" charset="0"/>
              </a:rPr>
              <a:t>Product Stewardship &amp; Regulatory Affairs</a:t>
            </a:r>
          </a:p>
          <a:p>
            <a:pPr>
              <a:spcAft>
                <a:spcPts val="700"/>
              </a:spcAft>
              <a:buClr>
                <a:srgbClr val="548235"/>
              </a:buClr>
              <a:defRPr/>
            </a:pPr>
            <a:r>
              <a:rPr lang="en-GB" dirty="0">
                <a:cs typeface="Segoe UI" panose="020B0502040204020203" pitchFamily="34" charset="0"/>
              </a:rPr>
              <a:t>Chemical database demonstrating TSCA compliance of materials</a:t>
            </a:r>
          </a:p>
          <a:p>
            <a:pPr>
              <a:spcAft>
                <a:spcPts val="700"/>
              </a:spcAft>
              <a:buClr>
                <a:srgbClr val="548235"/>
              </a:buClr>
              <a:defRPr/>
            </a:pPr>
            <a:r>
              <a:rPr lang="en-GB" dirty="0">
                <a:cs typeface="Segoe UI" panose="020B0502040204020203" pitchFamily="34" charset="0"/>
              </a:rPr>
              <a:t>Updated safety data sheets for raw materials</a:t>
            </a:r>
          </a:p>
        </p:txBody>
      </p:sp>
      <p:sp>
        <p:nvSpPr>
          <p:cNvPr id="20" name="Rectangle 19">
            <a:extLst>
              <a:ext uri="{FF2B5EF4-FFF2-40B4-BE49-F238E27FC236}">
                <a16:creationId xmlns:a16="http://schemas.microsoft.com/office/drawing/2014/main" id="{FF00E049-19D0-83BC-EB75-E67FB6211308}"/>
              </a:ext>
            </a:extLst>
          </p:cNvPr>
          <p:cNvSpPr/>
          <p:nvPr/>
        </p:nvSpPr>
        <p:spPr>
          <a:xfrm>
            <a:off x="952501" y="5821681"/>
            <a:ext cx="2497197" cy="45719"/>
          </a:xfrm>
          <a:prstGeom prst="rect">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573F7C5F-C9DB-8FAD-83BC-5D41EEC37EC7}"/>
              </a:ext>
            </a:extLst>
          </p:cNvPr>
          <p:cNvSpPr/>
          <p:nvPr/>
        </p:nvSpPr>
        <p:spPr>
          <a:xfrm>
            <a:off x="3587202" y="5821681"/>
            <a:ext cx="2497197" cy="45719"/>
          </a:xfrm>
          <a:prstGeom prst="rect">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784A68E5-1582-D66C-5673-BFC6A376C6B2}"/>
              </a:ext>
            </a:extLst>
          </p:cNvPr>
          <p:cNvSpPr/>
          <p:nvPr/>
        </p:nvSpPr>
        <p:spPr>
          <a:xfrm>
            <a:off x="6221902" y="5821681"/>
            <a:ext cx="2497197" cy="45719"/>
          </a:xfrm>
          <a:prstGeom prst="rect">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8626B7BD-67B3-BEDE-3AFC-A44C90286E06}"/>
              </a:ext>
            </a:extLst>
          </p:cNvPr>
          <p:cNvSpPr/>
          <p:nvPr/>
        </p:nvSpPr>
        <p:spPr>
          <a:xfrm>
            <a:off x="8856603" y="5821681"/>
            <a:ext cx="2497197" cy="45719"/>
          </a:xfrm>
          <a:prstGeom prst="rect">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Graphic 28">
            <a:extLst>
              <a:ext uri="{FF2B5EF4-FFF2-40B4-BE49-F238E27FC236}">
                <a16:creationId xmlns:a16="http://schemas.microsoft.com/office/drawing/2014/main" id="{9BF461F6-1918-7F0B-FE6C-3BE8EFBCE9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000302" y="2009263"/>
            <a:ext cx="482138" cy="530352"/>
          </a:xfrm>
          <a:prstGeom prst="rect">
            <a:avLst/>
          </a:prstGeom>
        </p:spPr>
      </p:pic>
      <p:pic>
        <p:nvPicPr>
          <p:cNvPr id="33" name="Graphic 32">
            <a:extLst>
              <a:ext uri="{FF2B5EF4-FFF2-40B4-BE49-F238E27FC236}">
                <a16:creationId xmlns:a16="http://schemas.microsoft.com/office/drawing/2014/main" id="{C4BCAEE8-B384-4AD9-DD0F-1C6833B8436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365665" y="2018926"/>
            <a:ext cx="684928" cy="521140"/>
          </a:xfrm>
          <a:prstGeom prst="rect">
            <a:avLst/>
          </a:prstGeom>
        </p:spPr>
      </p:pic>
      <p:pic>
        <p:nvPicPr>
          <p:cNvPr id="35" name="Graphic 34">
            <a:extLst>
              <a:ext uri="{FF2B5EF4-FFF2-40B4-BE49-F238E27FC236}">
                <a16:creationId xmlns:a16="http://schemas.microsoft.com/office/drawing/2014/main" id="{778333B3-A9C7-06FF-3D95-CCFB24BFA00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724113" y="2018926"/>
            <a:ext cx="462480" cy="521208"/>
          </a:xfrm>
          <a:prstGeom prst="rect">
            <a:avLst/>
          </a:prstGeom>
        </p:spPr>
      </p:pic>
      <p:pic>
        <p:nvPicPr>
          <p:cNvPr id="37" name="Graphic 36">
            <a:extLst>
              <a:ext uri="{FF2B5EF4-FFF2-40B4-BE49-F238E27FC236}">
                <a16:creationId xmlns:a16="http://schemas.microsoft.com/office/drawing/2014/main" id="{14657356-49B4-5036-28BE-D284EF185115}"/>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53876" y="1747395"/>
            <a:ext cx="1054087" cy="1054087"/>
          </a:xfrm>
          <a:prstGeom prst="rect">
            <a:avLst/>
          </a:prstGeom>
        </p:spPr>
      </p:pic>
    </p:spTree>
    <p:extLst>
      <p:ext uri="{BB962C8B-B14F-4D97-AF65-F5344CB8AC3E}">
        <p14:creationId xmlns:p14="http://schemas.microsoft.com/office/powerpoint/2010/main" val="24141242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03ECD08F-EFE9-BB32-081E-401D15675EFB}"/>
              </a:ext>
            </a:extLst>
          </p:cNvPr>
          <p:cNvGraphicFramePr>
            <a:graphicFrameLocks noChangeAspect="1"/>
          </p:cNvGraphicFramePr>
          <p:nvPr>
            <p:custDataLst>
              <p:tags r:id="rId1"/>
            </p:custDataLst>
            <p:extLst>
              <p:ext uri="{D42A27DB-BD31-4B8C-83A1-F6EECF244321}">
                <p14:modId xmlns:p14="http://schemas.microsoft.com/office/powerpoint/2010/main" val="23181495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6" name="think-cell data - do not delete" hidden="1">
                        <a:extLst>
                          <a:ext uri="{FF2B5EF4-FFF2-40B4-BE49-F238E27FC236}">
                            <a16:creationId xmlns:a16="http://schemas.microsoft.com/office/drawing/2014/main" id="{03ECD08F-EFE9-BB32-081E-401D15675EF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A53B98C-62E8-4F00-BBCE-83F8C7CB7241}"/>
              </a:ext>
            </a:extLst>
          </p:cNvPr>
          <p:cNvSpPr>
            <a:spLocks noGrp="1"/>
          </p:cNvSpPr>
          <p:nvPr>
            <p:ph type="title"/>
          </p:nvPr>
        </p:nvSpPr>
        <p:spPr/>
        <p:txBody>
          <a:bodyPr vert="horz" lIns="91440" tIns="45720" rIns="91440" bIns="45720" rtlCol="0" anchor="ctr">
            <a:normAutofit/>
          </a:bodyPr>
          <a:lstStyle/>
          <a:p>
            <a:r>
              <a:rPr lang="en-US" sz="4000" dirty="0"/>
              <a:t>Preparing for TSCA Audits</a:t>
            </a:r>
            <a:br>
              <a:rPr lang="en-US" sz="4000" dirty="0"/>
            </a:br>
            <a:r>
              <a:rPr lang="en-US" sz="4000" i="1" dirty="0"/>
              <a:t>Regulatory submissions</a:t>
            </a:r>
          </a:p>
        </p:txBody>
      </p:sp>
      <p:sp>
        <p:nvSpPr>
          <p:cNvPr id="3" name="Content Placeholder 2">
            <a:extLst>
              <a:ext uri="{FF2B5EF4-FFF2-40B4-BE49-F238E27FC236}">
                <a16:creationId xmlns:a16="http://schemas.microsoft.com/office/drawing/2014/main" id="{A364B106-3114-258C-70F3-A198212F8162}"/>
              </a:ext>
            </a:extLst>
          </p:cNvPr>
          <p:cNvSpPr>
            <a:spLocks noGrp="1"/>
          </p:cNvSpPr>
          <p:nvPr>
            <p:ph idx="1"/>
          </p:nvPr>
        </p:nvSpPr>
        <p:spPr>
          <a:xfrm>
            <a:off x="952500" y="1790701"/>
            <a:ext cx="10401300" cy="4076700"/>
          </a:xfrm>
          <a:ln w="12700">
            <a:solidFill>
              <a:srgbClr val="548235"/>
            </a:solidFill>
          </a:ln>
        </p:spPr>
        <p:txBody>
          <a:bodyPr lIns="137160" tIns="137160" rIns="137160" bIns="137160" anchor="t">
            <a:normAutofit/>
          </a:bodyPr>
          <a:lstStyle/>
          <a:p>
            <a:r>
              <a:rPr lang="en-US" sz="2200" dirty="0"/>
              <a:t>EPA submissions related to Section 4 Test Rules/Orders </a:t>
            </a:r>
          </a:p>
          <a:p>
            <a:r>
              <a:rPr lang="en-US" sz="2200" i="1" dirty="0"/>
              <a:t>Bona fide </a:t>
            </a:r>
            <a:r>
              <a:rPr lang="en-US" sz="2200" dirty="0"/>
              <a:t>intent (BFI) requests</a:t>
            </a:r>
          </a:p>
          <a:p>
            <a:r>
              <a:rPr lang="en-US" sz="2200" dirty="0"/>
              <a:t>Pre-market Notices </a:t>
            </a:r>
          </a:p>
          <a:p>
            <a:r>
              <a:rPr lang="en-US" sz="2200" dirty="0"/>
              <a:t>Section 8(a) CDR rule submissions</a:t>
            </a:r>
          </a:p>
          <a:p>
            <a:r>
              <a:rPr lang="en-US" sz="2200" dirty="0"/>
              <a:t>Section 8(d) health and safety rule submissions</a:t>
            </a:r>
          </a:p>
          <a:p>
            <a:r>
              <a:rPr lang="en-US" sz="2200" dirty="0"/>
              <a:t>Section 8(e) substantial risk submissions</a:t>
            </a:r>
          </a:p>
          <a:p>
            <a:r>
              <a:rPr lang="en-US" sz="2200" dirty="0"/>
              <a:t>Section 12(b) export notifications </a:t>
            </a:r>
          </a:p>
          <a:p>
            <a:r>
              <a:rPr lang="en-US" sz="2200" dirty="0"/>
              <a:t>Section 13 import certifications</a:t>
            </a:r>
          </a:p>
          <a:p>
            <a:r>
              <a:rPr lang="en-US" sz="2200" dirty="0"/>
              <a:t>Inventory Reset Rule (IRR), Mercury Rule, and Nanomaterials Rule</a:t>
            </a:r>
          </a:p>
        </p:txBody>
      </p:sp>
      <p:sp>
        <p:nvSpPr>
          <p:cNvPr id="4" name="Slide Number Placeholder 3">
            <a:extLst>
              <a:ext uri="{FF2B5EF4-FFF2-40B4-BE49-F238E27FC236}">
                <a16:creationId xmlns:a16="http://schemas.microsoft.com/office/drawing/2014/main" id="{FAF4AA7A-70F5-925A-A81E-E888FBD27E4A}"/>
              </a:ext>
            </a:extLst>
          </p:cNvPr>
          <p:cNvSpPr>
            <a:spLocks noGrp="1"/>
          </p:cNvSpPr>
          <p:nvPr>
            <p:ph type="sldNum" sz="quarter" idx="12"/>
          </p:nvPr>
        </p:nvSpPr>
        <p:spPr/>
        <p:txBody>
          <a:bodyPr/>
          <a:lstStyle/>
          <a:p>
            <a:fld id="{799D8CAA-0D91-4F88-86F2-5F19090A4E2C}" type="slidenum">
              <a:rPr lang="en-US" smtClean="0"/>
              <a:pPr/>
              <a:t>46</a:t>
            </a:fld>
            <a:endParaRPr lang="en-US" dirty="0"/>
          </a:p>
        </p:txBody>
      </p:sp>
    </p:spTree>
    <p:extLst>
      <p:ext uri="{BB962C8B-B14F-4D97-AF65-F5344CB8AC3E}">
        <p14:creationId xmlns:p14="http://schemas.microsoft.com/office/powerpoint/2010/main" val="13085249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F38670B7-50B7-C481-1BC5-E9F7F67F2E92}"/>
              </a:ext>
            </a:extLst>
          </p:cNvPr>
          <p:cNvGraphicFramePr>
            <a:graphicFrameLocks noChangeAspect="1"/>
          </p:cNvGraphicFramePr>
          <p:nvPr>
            <p:custDataLst>
              <p:tags r:id="rId1"/>
            </p:custDataLst>
            <p:extLst>
              <p:ext uri="{D42A27DB-BD31-4B8C-83A1-F6EECF244321}">
                <p14:modId xmlns:p14="http://schemas.microsoft.com/office/powerpoint/2010/main" val="33833210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6" name="think-cell data - do not delete" hidden="1">
                        <a:extLst>
                          <a:ext uri="{FF2B5EF4-FFF2-40B4-BE49-F238E27FC236}">
                            <a16:creationId xmlns:a16="http://schemas.microsoft.com/office/drawing/2014/main" id="{F38670B7-50B7-C481-1BC5-E9F7F67F2E9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A53B98C-62E8-4F00-BBCE-83F8C7CB7241}"/>
              </a:ext>
            </a:extLst>
          </p:cNvPr>
          <p:cNvSpPr>
            <a:spLocks noGrp="1"/>
          </p:cNvSpPr>
          <p:nvPr>
            <p:ph type="title"/>
          </p:nvPr>
        </p:nvSpPr>
        <p:spPr/>
        <p:txBody>
          <a:bodyPr vert="horz" lIns="91440" tIns="45720" rIns="91440" bIns="45720" rtlCol="0" anchor="ctr">
            <a:normAutofit/>
          </a:bodyPr>
          <a:lstStyle/>
          <a:p>
            <a:r>
              <a:rPr lang="en-US" sz="4000" dirty="0"/>
              <a:t>Preparing for TSCA Audits</a:t>
            </a:r>
            <a:br>
              <a:rPr lang="en-US" sz="4000" dirty="0"/>
            </a:br>
            <a:r>
              <a:rPr lang="en-US" sz="4000" i="1" dirty="0"/>
              <a:t>Regulatory recordkeeping</a:t>
            </a:r>
          </a:p>
        </p:txBody>
      </p:sp>
      <p:sp>
        <p:nvSpPr>
          <p:cNvPr id="4" name="Slide Number Placeholder 3">
            <a:extLst>
              <a:ext uri="{FF2B5EF4-FFF2-40B4-BE49-F238E27FC236}">
                <a16:creationId xmlns:a16="http://schemas.microsoft.com/office/drawing/2014/main" id="{FAF4AA7A-70F5-925A-A81E-E888FBD27E4A}"/>
              </a:ext>
            </a:extLst>
          </p:cNvPr>
          <p:cNvSpPr>
            <a:spLocks noGrp="1"/>
          </p:cNvSpPr>
          <p:nvPr>
            <p:ph type="sldNum" sz="quarter" idx="12"/>
          </p:nvPr>
        </p:nvSpPr>
        <p:spPr/>
        <p:txBody>
          <a:bodyPr/>
          <a:lstStyle/>
          <a:p>
            <a:fld id="{799D8CAA-0D91-4F88-86F2-5F19090A4E2C}" type="slidenum">
              <a:rPr lang="en-US" smtClean="0"/>
              <a:pPr/>
              <a:t>47</a:t>
            </a:fld>
            <a:endParaRPr lang="en-US" dirty="0"/>
          </a:p>
        </p:txBody>
      </p:sp>
      <p:sp>
        <p:nvSpPr>
          <p:cNvPr id="8" name="Content Placeholder 2">
            <a:extLst>
              <a:ext uri="{FF2B5EF4-FFF2-40B4-BE49-F238E27FC236}">
                <a16:creationId xmlns:a16="http://schemas.microsoft.com/office/drawing/2014/main" id="{3E40ABBD-5724-DABD-E49A-DF6972BEC09B}"/>
              </a:ext>
            </a:extLst>
          </p:cNvPr>
          <p:cNvSpPr txBox="1">
            <a:spLocks/>
          </p:cNvSpPr>
          <p:nvPr/>
        </p:nvSpPr>
        <p:spPr>
          <a:xfrm>
            <a:off x="952500" y="1790700"/>
            <a:ext cx="10401300" cy="4280161"/>
          </a:xfrm>
          <a:prstGeom prst="rect">
            <a:avLst/>
          </a:prstGeom>
          <a:ln w="12700">
            <a:solidFill>
              <a:srgbClr val="548235"/>
            </a:solidFill>
          </a:ln>
        </p:spPr>
        <p:txBody>
          <a:bodyPr vert="horz" lIns="137160" tIns="137160" rIns="137160" bIns="137160" rtlCol="0" anchor="t">
            <a:normAutofit/>
          </a:bodyPr>
          <a:lstStyle>
            <a:lvl1pPr marL="228600" indent="-228600" algn="l" defTabSz="914400" rtl="0" eaLnBrk="1" latinLnBrk="0" hangingPunct="1">
              <a:lnSpc>
                <a:spcPct val="90000"/>
              </a:lnSpc>
              <a:spcBef>
                <a:spcPts val="1000"/>
              </a:spcBef>
              <a:buClr>
                <a:schemeClr val="accent6">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200" dirty="0"/>
          </a:p>
          <a:p>
            <a:r>
              <a:rPr lang="en-US" sz="2200" dirty="0"/>
              <a:t>Section 5(e) Consent Orders (COs) compliance</a:t>
            </a:r>
          </a:p>
          <a:p>
            <a:r>
              <a:rPr lang="en-US" sz="2200" dirty="0"/>
              <a:t>Significant New Use Rules (SNURs) compliance</a:t>
            </a:r>
          </a:p>
          <a:p>
            <a:r>
              <a:rPr lang="en-US" sz="2200" dirty="0"/>
              <a:t>Section 6 Risk Management Rules compliance</a:t>
            </a:r>
          </a:p>
          <a:p>
            <a:r>
              <a:rPr lang="en-US" sz="2200" dirty="0"/>
              <a:t>Low Volume Exemptions (LVEs) compliance </a:t>
            </a:r>
          </a:p>
          <a:p>
            <a:r>
              <a:rPr lang="en-US" sz="2200" dirty="0"/>
              <a:t>Polymer Exemptions (PEs) compliance </a:t>
            </a:r>
          </a:p>
          <a:p>
            <a:r>
              <a:rPr lang="en-US" sz="2200" dirty="0"/>
              <a:t>TSCA R&amp;D exemption compliance </a:t>
            </a:r>
          </a:p>
          <a:p>
            <a:r>
              <a:rPr lang="en-US" sz="2200" dirty="0"/>
              <a:t>CDR calculations and reportability determinations </a:t>
            </a:r>
          </a:p>
          <a:p>
            <a:r>
              <a:rPr lang="en-US" sz="2200" dirty="0"/>
              <a:t>8(c) and 8(e) records with H&amp;S records</a:t>
            </a:r>
          </a:p>
        </p:txBody>
      </p:sp>
    </p:spTree>
    <p:extLst>
      <p:ext uri="{BB962C8B-B14F-4D97-AF65-F5344CB8AC3E}">
        <p14:creationId xmlns:p14="http://schemas.microsoft.com/office/powerpoint/2010/main" val="22971929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475AF-56CD-B7C2-98B9-85FF35510CB4}"/>
              </a:ext>
            </a:extLst>
          </p:cNvPr>
          <p:cNvSpPr>
            <a:spLocks noGrp="1"/>
          </p:cNvSpPr>
          <p:nvPr>
            <p:ph type="title"/>
          </p:nvPr>
        </p:nvSpPr>
        <p:spPr/>
        <p:txBody>
          <a:bodyPr/>
          <a:lstStyle/>
          <a:p>
            <a:r>
              <a:rPr lang="en-US" dirty="0"/>
              <a:t>Managing TSCA compliance </a:t>
            </a:r>
          </a:p>
        </p:txBody>
      </p:sp>
      <p:sp>
        <p:nvSpPr>
          <p:cNvPr id="3" name="Content Placeholder 2">
            <a:extLst>
              <a:ext uri="{FF2B5EF4-FFF2-40B4-BE49-F238E27FC236}">
                <a16:creationId xmlns:a16="http://schemas.microsoft.com/office/drawing/2014/main" id="{950681A5-BCBA-9407-EF42-83DD21ED98DB}"/>
              </a:ext>
            </a:extLst>
          </p:cNvPr>
          <p:cNvSpPr>
            <a:spLocks noGrp="1"/>
          </p:cNvSpPr>
          <p:nvPr>
            <p:ph idx="1"/>
          </p:nvPr>
        </p:nvSpPr>
        <p:spPr>
          <a:xfrm>
            <a:off x="838200" y="1825625"/>
            <a:ext cx="10515600" cy="4179249"/>
          </a:xfrm>
          <a:ln>
            <a:solidFill>
              <a:srgbClr val="548235"/>
            </a:solidFill>
          </a:ln>
        </p:spPr>
        <p:txBody>
          <a:bodyPr>
            <a:normAutofit/>
          </a:bodyPr>
          <a:lstStyle/>
          <a:p>
            <a:endParaRPr lang="en-US" sz="2200" dirty="0"/>
          </a:p>
          <a:p>
            <a:r>
              <a:rPr lang="en-US" sz="2200" dirty="0"/>
              <a:t>Designate a TSCA Coordinator</a:t>
            </a:r>
          </a:p>
          <a:p>
            <a:r>
              <a:rPr lang="en-US" sz="2200" dirty="0"/>
              <a:t>Maintain a substance database</a:t>
            </a:r>
          </a:p>
          <a:p>
            <a:r>
              <a:rPr lang="en-US" sz="2200" dirty="0"/>
              <a:t>Implement a system to perform due diligence on raw materials</a:t>
            </a:r>
          </a:p>
          <a:p>
            <a:r>
              <a:rPr lang="en-US" sz="2200" dirty="0"/>
              <a:t>Evaluate all manufacturing processes for TSCA compliance</a:t>
            </a:r>
          </a:p>
          <a:p>
            <a:r>
              <a:rPr lang="en-US" sz="2200" dirty="0"/>
              <a:t>Prepare Standard Operating Procedures for TSCA compliance</a:t>
            </a:r>
          </a:p>
          <a:p>
            <a:r>
              <a:rPr lang="en-US" sz="2200" dirty="0"/>
              <a:t>Maintain records of all TSCA submissions to and correspondence with EPA</a:t>
            </a:r>
          </a:p>
          <a:p>
            <a:r>
              <a:rPr lang="en-US" sz="2200" dirty="0"/>
              <a:t>Maintain records of compliance with all applicable TSCA rules</a:t>
            </a:r>
          </a:p>
          <a:p>
            <a:r>
              <a:rPr lang="en-US" sz="2200" dirty="0"/>
              <a:t>Provide TSCA training</a:t>
            </a:r>
          </a:p>
          <a:p>
            <a:endParaRPr lang="en-US" sz="2200" dirty="0"/>
          </a:p>
          <a:p>
            <a:endParaRPr lang="en-US" sz="2200" dirty="0"/>
          </a:p>
        </p:txBody>
      </p:sp>
      <p:sp>
        <p:nvSpPr>
          <p:cNvPr id="4" name="Slide Number Placeholder 3">
            <a:extLst>
              <a:ext uri="{FF2B5EF4-FFF2-40B4-BE49-F238E27FC236}">
                <a16:creationId xmlns:a16="http://schemas.microsoft.com/office/drawing/2014/main" id="{FED0563B-290A-C3A6-D209-3F9AB4DAB8A6}"/>
              </a:ext>
            </a:extLst>
          </p:cNvPr>
          <p:cNvSpPr>
            <a:spLocks noGrp="1"/>
          </p:cNvSpPr>
          <p:nvPr>
            <p:ph type="sldNum" sz="quarter" idx="12"/>
          </p:nvPr>
        </p:nvSpPr>
        <p:spPr/>
        <p:txBody>
          <a:bodyPr/>
          <a:lstStyle/>
          <a:p>
            <a:fld id="{799D8CAA-0D91-4F88-86F2-5F19090A4E2C}" type="slidenum">
              <a:rPr lang="en-US" smtClean="0"/>
              <a:pPr/>
              <a:t>48</a:t>
            </a:fld>
            <a:endParaRPr lang="en-US" dirty="0"/>
          </a:p>
        </p:txBody>
      </p:sp>
    </p:spTree>
    <p:extLst>
      <p:ext uri="{BB962C8B-B14F-4D97-AF65-F5344CB8AC3E}">
        <p14:creationId xmlns:p14="http://schemas.microsoft.com/office/powerpoint/2010/main" val="10607262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EF82AB18-5AC2-C8B2-86CC-7AAB733990D0}"/>
              </a:ext>
            </a:extLst>
          </p:cNvPr>
          <p:cNvGraphicFramePr>
            <a:graphicFrameLocks noChangeAspect="1"/>
          </p:cNvGraphicFramePr>
          <p:nvPr>
            <p:custDataLst>
              <p:tags r:id="rId1"/>
            </p:custDataLst>
            <p:extLst>
              <p:ext uri="{D42A27DB-BD31-4B8C-83A1-F6EECF244321}">
                <p14:modId xmlns:p14="http://schemas.microsoft.com/office/powerpoint/2010/main" val="3162318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5" name="think-cell data - do not delete" hidden="1">
                        <a:extLst>
                          <a:ext uri="{FF2B5EF4-FFF2-40B4-BE49-F238E27FC236}">
                            <a16:creationId xmlns:a16="http://schemas.microsoft.com/office/drawing/2014/main" id="{EF82AB18-5AC2-C8B2-86CC-7AAB733990D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C9656404-21C4-4F5D-9F8E-330CA4457C93}"/>
              </a:ext>
            </a:extLst>
          </p:cNvPr>
          <p:cNvSpPr>
            <a:spLocks noGrp="1"/>
          </p:cNvSpPr>
          <p:nvPr>
            <p:ph type="title"/>
          </p:nvPr>
        </p:nvSpPr>
        <p:spPr/>
        <p:txBody>
          <a:bodyPr vert="horz" lIns="91440" tIns="45720" rIns="91440" bIns="45720" rtlCol="0" anchor="ctr">
            <a:normAutofit/>
          </a:bodyPr>
          <a:lstStyle/>
          <a:p>
            <a:r>
              <a:rPr lang="en-US" sz="4000" dirty="0"/>
              <a:t>Conclusions</a:t>
            </a:r>
          </a:p>
        </p:txBody>
      </p:sp>
      <p:sp>
        <p:nvSpPr>
          <p:cNvPr id="3" name="Content Placeholder 2">
            <a:extLst>
              <a:ext uri="{FF2B5EF4-FFF2-40B4-BE49-F238E27FC236}">
                <a16:creationId xmlns:a16="http://schemas.microsoft.com/office/drawing/2014/main" id="{2B719CBD-D9C2-4294-9490-95BE5DE1E391}"/>
              </a:ext>
            </a:extLst>
          </p:cNvPr>
          <p:cNvSpPr>
            <a:spLocks noGrp="1"/>
          </p:cNvSpPr>
          <p:nvPr>
            <p:ph idx="1"/>
          </p:nvPr>
        </p:nvSpPr>
        <p:spPr>
          <a:xfrm>
            <a:off x="838200" y="1825625"/>
            <a:ext cx="10515600" cy="3572285"/>
          </a:xfrm>
          <a:noFill/>
          <a:ln>
            <a:solidFill>
              <a:srgbClr val="548235"/>
            </a:solidFill>
          </a:ln>
        </p:spPr>
        <p:txBody>
          <a:bodyPr>
            <a:normAutofit/>
          </a:bodyPr>
          <a:lstStyle/>
          <a:p>
            <a:r>
              <a:rPr lang="en-US" sz="2400" dirty="0"/>
              <a:t>TSCA impacts a broad cross-section of industries</a:t>
            </a:r>
          </a:p>
          <a:p>
            <a:r>
              <a:rPr lang="en-US" sz="2400" dirty="0"/>
              <a:t>TSCA compliance is a moving target</a:t>
            </a:r>
          </a:p>
          <a:p>
            <a:r>
              <a:rPr lang="en-US" sz="2400" dirty="0"/>
              <a:t>Implementing a TSCA Compliance Management System and performing TSCA audits at a regular frequency is recommended to ensure ongoing compliance</a:t>
            </a:r>
          </a:p>
          <a:p>
            <a:r>
              <a:rPr lang="en-US" sz="2400" dirty="0"/>
              <a:t>EPA’s Audit Policy and New Owner Policy offer a valuable opportunity for mitigation of penalties</a:t>
            </a:r>
          </a:p>
          <a:p>
            <a:r>
              <a:rPr lang="en-US" sz="2400" dirty="0"/>
              <a:t>Product stewards have an important role to play in facilitating TSCA audits</a:t>
            </a:r>
          </a:p>
        </p:txBody>
      </p:sp>
      <p:sp>
        <p:nvSpPr>
          <p:cNvPr id="4" name="Slide Number Placeholder 3">
            <a:extLst>
              <a:ext uri="{FF2B5EF4-FFF2-40B4-BE49-F238E27FC236}">
                <a16:creationId xmlns:a16="http://schemas.microsoft.com/office/drawing/2014/main" id="{F885D533-3063-457B-AB68-780D5CF43E6D}"/>
              </a:ext>
            </a:extLst>
          </p:cNvPr>
          <p:cNvSpPr>
            <a:spLocks noGrp="1"/>
          </p:cNvSpPr>
          <p:nvPr>
            <p:ph type="sldNum" sz="quarter" idx="12"/>
          </p:nvPr>
        </p:nvSpPr>
        <p:spPr/>
        <p:txBody>
          <a:bodyPr/>
          <a:lstStyle/>
          <a:p>
            <a:fld id="{799D8CAA-0D91-4F88-86F2-5F19090A4E2C}" type="slidenum">
              <a:rPr lang="en-US" smtClean="0"/>
              <a:pPr/>
              <a:t>49</a:t>
            </a:fld>
            <a:endParaRPr lang="en-US" dirty="0"/>
          </a:p>
        </p:txBody>
      </p:sp>
    </p:spTree>
    <p:extLst>
      <p:ext uri="{BB962C8B-B14F-4D97-AF65-F5344CB8AC3E}">
        <p14:creationId xmlns:p14="http://schemas.microsoft.com/office/powerpoint/2010/main" val="27429043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040DD65-E0B7-91D6-0121-42DAFDB65FED}"/>
              </a:ext>
            </a:extLst>
          </p:cNvPr>
          <p:cNvSpPr>
            <a:spLocks noGrp="1"/>
          </p:cNvSpPr>
          <p:nvPr>
            <p:ph type="title"/>
          </p:nvPr>
        </p:nvSpPr>
        <p:spPr>
          <a:xfrm>
            <a:off x="831850" y="1709738"/>
            <a:ext cx="10515600" cy="2852737"/>
          </a:xfrm>
        </p:spPr>
        <p:txBody>
          <a:bodyPr/>
          <a:lstStyle/>
          <a:p>
            <a:r>
              <a:rPr lang="en-US" dirty="0"/>
              <a:t>Questions?</a:t>
            </a:r>
          </a:p>
        </p:txBody>
      </p:sp>
      <p:sp>
        <p:nvSpPr>
          <p:cNvPr id="6" name="Slide Number Placeholder 3">
            <a:extLst>
              <a:ext uri="{FF2B5EF4-FFF2-40B4-BE49-F238E27FC236}">
                <a16:creationId xmlns:a16="http://schemas.microsoft.com/office/drawing/2014/main" id="{93E123DB-E334-4091-B3D1-9EA175BA198E}"/>
              </a:ext>
            </a:extLst>
          </p:cNvPr>
          <p:cNvSpPr>
            <a:spLocks noGrp="1"/>
          </p:cNvSpPr>
          <p:nvPr>
            <p:ph type="sldNum" sz="quarter" idx="12"/>
          </p:nvPr>
        </p:nvSpPr>
        <p:spPr/>
        <p:txBody>
          <a:bodyPr/>
          <a:lstStyle/>
          <a:p>
            <a:fld id="{886BB73A-582F-4420-9A14-CB10A2B2E5E8}" type="slidenum">
              <a:rPr lang="en-US" smtClean="0">
                <a:solidFill>
                  <a:srgbClr val="FFFF00"/>
                </a:solidFill>
              </a:rPr>
              <a:t>50</a:t>
            </a:fld>
            <a:endParaRPr lang="en-US" dirty="0">
              <a:solidFill>
                <a:srgbClr val="FFFF00"/>
              </a:solidFill>
            </a:endParaRPr>
          </a:p>
        </p:txBody>
      </p:sp>
      <p:grpSp>
        <p:nvGrpSpPr>
          <p:cNvPr id="9" name="Group 8">
            <a:extLst>
              <a:ext uri="{FF2B5EF4-FFF2-40B4-BE49-F238E27FC236}">
                <a16:creationId xmlns:a16="http://schemas.microsoft.com/office/drawing/2014/main" id="{E1BAF0AE-A67B-1D36-4636-232767264C02}"/>
              </a:ext>
            </a:extLst>
          </p:cNvPr>
          <p:cNvGrpSpPr/>
          <p:nvPr/>
        </p:nvGrpSpPr>
        <p:grpSpPr>
          <a:xfrm>
            <a:off x="950241" y="1966805"/>
            <a:ext cx="1316262" cy="1316262"/>
            <a:chOff x="950241" y="1966805"/>
            <a:chExt cx="1316262" cy="1316262"/>
          </a:xfrm>
        </p:grpSpPr>
        <p:sp>
          <p:nvSpPr>
            <p:cNvPr id="7" name="Freeform: Shape 6">
              <a:extLst>
                <a:ext uri="{FF2B5EF4-FFF2-40B4-BE49-F238E27FC236}">
                  <a16:creationId xmlns:a16="http://schemas.microsoft.com/office/drawing/2014/main" id="{2D639725-D9E6-F460-15F9-1B9317D5044A}"/>
                </a:ext>
              </a:extLst>
            </p:cNvPr>
            <p:cNvSpPr/>
            <p:nvPr/>
          </p:nvSpPr>
          <p:spPr>
            <a:xfrm>
              <a:off x="950241" y="1966805"/>
              <a:ext cx="1316262" cy="1316262"/>
            </a:xfrm>
            <a:custGeom>
              <a:avLst/>
              <a:gdLst>
                <a:gd name="connsiteX0" fmla="*/ 1316263 w 1316262"/>
                <a:gd name="connsiteY0" fmla="*/ 658131 h 1316262"/>
                <a:gd name="connsiteX1" fmla="*/ 658131 w 1316262"/>
                <a:gd name="connsiteY1" fmla="*/ 1316263 h 1316262"/>
                <a:gd name="connsiteX2" fmla="*/ 0 w 1316262"/>
                <a:gd name="connsiteY2" fmla="*/ 658131 h 1316262"/>
                <a:gd name="connsiteX3" fmla="*/ 658131 w 1316262"/>
                <a:gd name="connsiteY3" fmla="*/ 0 h 1316262"/>
                <a:gd name="connsiteX4" fmla="*/ 1316263 w 1316262"/>
                <a:gd name="connsiteY4" fmla="*/ 658131 h 1316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6262" h="1316262">
                  <a:moveTo>
                    <a:pt x="1316263" y="658131"/>
                  </a:moveTo>
                  <a:cubicBezTo>
                    <a:pt x="1316263" y="1021607"/>
                    <a:pt x="1021607" y="1316263"/>
                    <a:pt x="658131" y="1316263"/>
                  </a:cubicBezTo>
                  <a:cubicBezTo>
                    <a:pt x="294655" y="1316263"/>
                    <a:pt x="0" y="1021607"/>
                    <a:pt x="0" y="658131"/>
                  </a:cubicBezTo>
                  <a:cubicBezTo>
                    <a:pt x="0" y="294655"/>
                    <a:pt x="294655" y="0"/>
                    <a:pt x="658131" y="0"/>
                  </a:cubicBezTo>
                  <a:cubicBezTo>
                    <a:pt x="1021607" y="0"/>
                    <a:pt x="1316263" y="294655"/>
                    <a:pt x="1316263" y="658131"/>
                  </a:cubicBezTo>
                  <a:close/>
                </a:path>
              </a:pathLst>
            </a:custGeom>
            <a:noFill/>
            <a:ln w="37571" cap="rnd">
              <a:solidFill>
                <a:srgbClr val="548235"/>
              </a:solidFill>
              <a:prstDash val="solid"/>
              <a:round/>
            </a:ln>
          </p:spPr>
          <p:txBody>
            <a:bodyPr rtlCol="0" anchor="ctr"/>
            <a:lstStyle/>
            <a:p>
              <a:endParaRPr lang="en-US"/>
            </a:p>
          </p:txBody>
        </p:sp>
        <p:sp>
          <p:nvSpPr>
            <p:cNvPr id="8" name="Freeform: Shape 7">
              <a:extLst>
                <a:ext uri="{FF2B5EF4-FFF2-40B4-BE49-F238E27FC236}">
                  <a16:creationId xmlns:a16="http://schemas.microsoft.com/office/drawing/2014/main" id="{ABA9D070-9774-B451-0438-5125A4DA48B6}"/>
                </a:ext>
              </a:extLst>
            </p:cNvPr>
            <p:cNvSpPr/>
            <p:nvPr/>
          </p:nvSpPr>
          <p:spPr>
            <a:xfrm>
              <a:off x="1393070" y="2239084"/>
              <a:ext cx="460127" cy="736730"/>
            </a:xfrm>
            <a:custGeom>
              <a:avLst/>
              <a:gdLst>
                <a:gd name="connsiteX0" fmla="*/ 214175 w 460127"/>
                <a:gd name="connsiteY0" fmla="*/ 547753 h 736730"/>
                <a:gd name="connsiteX1" fmla="*/ 197627 w 460127"/>
                <a:gd name="connsiteY1" fmla="*/ 529138 h 736730"/>
                <a:gd name="connsiteX2" fmla="*/ 186345 w 460127"/>
                <a:gd name="connsiteY2" fmla="*/ 395819 h 736730"/>
                <a:gd name="connsiteX3" fmla="*/ 210038 w 460127"/>
                <a:gd name="connsiteY3" fmla="*/ 370058 h 736730"/>
                <a:gd name="connsiteX4" fmla="*/ 405409 w 460127"/>
                <a:gd name="connsiteY4" fmla="*/ 205713 h 736730"/>
                <a:gd name="connsiteX5" fmla="*/ 405409 w 460127"/>
                <a:gd name="connsiteY5" fmla="*/ 203645 h 736730"/>
                <a:gd name="connsiteX6" fmla="*/ 233731 w 460127"/>
                <a:gd name="connsiteY6" fmla="*/ 47574 h 736730"/>
                <a:gd name="connsiteX7" fmla="*/ 44565 w 460127"/>
                <a:gd name="connsiteY7" fmla="*/ 141592 h 736730"/>
                <a:gd name="connsiteX8" fmla="*/ 23881 w 460127"/>
                <a:gd name="connsiteY8" fmla="*/ 151934 h 736730"/>
                <a:gd name="connsiteX9" fmla="*/ 0 w 460127"/>
                <a:gd name="connsiteY9" fmla="*/ 129182 h 736730"/>
                <a:gd name="connsiteX10" fmla="*/ 6205 w 460127"/>
                <a:gd name="connsiteY10" fmla="*/ 111694 h 736730"/>
                <a:gd name="connsiteX11" fmla="*/ 235799 w 460127"/>
                <a:gd name="connsiteY11" fmla="*/ 0 h 736730"/>
                <a:gd name="connsiteX12" fmla="*/ 460128 w 460127"/>
                <a:gd name="connsiteY12" fmla="*/ 201576 h 736730"/>
                <a:gd name="connsiteX13" fmla="*/ 460128 w 460127"/>
                <a:gd name="connsiteY13" fmla="*/ 203645 h 736730"/>
                <a:gd name="connsiteX14" fmla="*/ 240876 w 460127"/>
                <a:gd name="connsiteY14" fmla="*/ 414623 h 736730"/>
                <a:gd name="connsiteX15" fmla="*/ 232602 w 460127"/>
                <a:gd name="connsiteY15" fmla="*/ 529326 h 736730"/>
                <a:gd name="connsiteX16" fmla="*/ 216055 w 460127"/>
                <a:gd name="connsiteY16" fmla="*/ 547941 h 736730"/>
                <a:gd name="connsiteX17" fmla="*/ 213987 w 460127"/>
                <a:gd name="connsiteY17" fmla="*/ 547941 h 736730"/>
                <a:gd name="connsiteX18" fmla="*/ 215303 w 460127"/>
                <a:gd name="connsiteY18" fmla="*/ 640832 h 736730"/>
                <a:gd name="connsiteX19" fmla="*/ 249338 w 460127"/>
                <a:gd name="connsiteY19" fmla="*/ 674867 h 736730"/>
                <a:gd name="connsiteX20" fmla="*/ 249338 w 460127"/>
                <a:gd name="connsiteY20" fmla="*/ 702696 h 736730"/>
                <a:gd name="connsiteX21" fmla="*/ 215303 w 460127"/>
                <a:gd name="connsiteY21" fmla="*/ 736731 h 736730"/>
                <a:gd name="connsiteX22" fmla="*/ 181268 w 460127"/>
                <a:gd name="connsiteY22" fmla="*/ 702696 h 736730"/>
                <a:gd name="connsiteX23" fmla="*/ 181268 w 460127"/>
                <a:gd name="connsiteY23" fmla="*/ 674867 h 736730"/>
                <a:gd name="connsiteX24" fmla="*/ 215303 w 460127"/>
                <a:gd name="connsiteY24" fmla="*/ 640832 h 736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60127" h="736730">
                  <a:moveTo>
                    <a:pt x="214175" y="547753"/>
                  </a:moveTo>
                  <a:cubicBezTo>
                    <a:pt x="205901" y="547753"/>
                    <a:pt x="198756" y="541548"/>
                    <a:pt x="197627" y="529138"/>
                  </a:cubicBezTo>
                  <a:lnTo>
                    <a:pt x="186345" y="395819"/>
                  </a:lnTo>
                  <a:cubicBezTo>
                    <a:pt x="185217" y="382468"/>
                    <a:pt x="194619" y="370998"/>
                    <a:pt x="210038" y="370058"/>
                  </a:cubicBezTo>
                  <a:cubicBezTo>
                    <a:pt x="325869" y="362724"/>
                    <a:pt x="405409" y="305937"/>
                    <a:pt x="405409" y="205713"/>
                  </a:cubicBezTo>
                  <a:lnTo>
                    <a:pt x="405409" y="203645"/>
                  </a:lnTo>
                  <a:cubicBezTo>
                    <a:pt x="405409" y="118840"/>
                    <a:pt x="339220" y="47574"/>
                    <a:pt x="233731" y="47574"/>
                  </a:cubicBezTo>
                  <a:cubicBezTo>
                    <a:pt x="155131" y="47574"/>
                    <a:pt x="95147" y="83677"/>
                    <a:pt x="44565" y="141592"/>
                  </a:cubicBezTo>
                  <a:cubicBezTo>
                    <a:pt x="39488" y="147797"/>
                    <a:pt x="32154" y="151934"/>
                    <a:pt x="23881" y="151934"/>
                  </a:cubicBezTo>
                  <a:cubicBezTo>
                    <a:pt x="10342" y="151934"/>
                    <a:pt x="0" y="142532"/>
                    <a:pt x="0" y="129182"/>
                  </a:cubicBezTo>
                  <a:cubicBezTo>
                    <a:pt x="0" y="122977"/>
                    <a:pt x="2068" y="116771"/>
                    <a:pt x="6205" y="111694"/>
                  </a:cubicBezTo>
                  <a:cubicBezTo>
                    <a:pt x="60924" y="46633"/>
                    <a:pt x="131250" y="0"/>
                    <a:pt x="235799" y="0"/>
                  </a:cubicBezTo>
                  <a:cubicBezTo>
                    <a:pt x="372314" y="0"/>
                    <a:pt x="460128" y="91010"/>
                    <a:pt x="460128" y="201576"/>
                  </a:cubicBezTo>
                  <a:lnTo>
                    <a:pt x="460128" y="203645"/>
                  </a:lnTo>
                  <a:cubicBezTo>
                    <a:pt x="460128" y="331886"/>
                    <a:pt x="360844" y="400144"/>
                    <a:pt x="240876" y="414623"/>
                  </a:cubicBezTo>
                  <a:lnTo>
                    <a:pt x="232602" y="529326"/>
                  </a:lnTo>
                  <a:cubicBezTo>
                    <a:pt x="231474" y="541736"/>
                    <a:pt x="224329" y="547941"/>
                    <a:pt x="216055" y="547941"/>
                  </a:cubicBezTo>
                  <a:lnTo>
                    <a:pt x="213987" y="547941"/>
                  </a:lnTo>
                  <a:close/>
                  <a:moveTo>
                    <a:pt x="215303" y="640832"/>
                  </a:moveTo>
                  <a:cubicBezTo>
                    <a:pt x="234859" y="640832"/>
                    <a:pt x="249338" y="655311"/>
                    <a:pt x="249338" y="674867"/>
                  </a:cubicBezTo>
                  <a:lnTo>
                    <a:pt x="249338" y="702696"/>
                  </a:lnTo>
                  <a:cubicBezTo>
                    <a:pt x="249338" y="722252"/>
                    <a:pt x="234859" y="736731"/>
                    <a:pt x="215303" y="736731"/>
                  </a:cubicBezTo>
                  <a:cubicBezTo>
                    <a:pt x="195747" y="736731"/>
                    <a:pt x="181268" y="722252"/>
                    <a:pt x="181268" y="702696"/>
                  </a:cubicBezTo>
                  <a:lnTo>
                    <a:pt x="181268" y="674867"/>
                  </a:lnTo>
                  <a:cubicBezTo>
                    <a:pt x="181268" y="655311"/>
                    <a:pt x="195747" y="640832"/>
                    <a:pt x="215303" y="640832"/>
                  </a:cubicBezTo>
                  <a:close/>
                </a:path>
              </a:pathLst>
            </a:custGeom>
            <a:solidFill>
              <a:srgbClr val="548235"/>
            </a:solidFill>
            <a:ln w="18785" cap="flat">
              <a:noFill/>
              <a:prstDash val="solid"/>
              <a:miter/>
            </a:ln>
          </p:spPr>
          <p:txBody>
            <a:bodyPr rtlCol="0" anchor="ctr"/>
            <a:lstStyle/>
            <a:p>
              <a:endParaRPr lang="en-US"/>
            </a:p>
          </p:txBody>
        </p:sp>
      </p:grpSp>
    </p:spTree>
    <p:extLst>
      <p:ext uri="{BB962C8B-B14F-4D97-AF65-F5344CB8AC3E}">
        <p14:creationId xmlns:p14="http://schemas.microsoft.com/office/powerpoint/2010/main" val="8049675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hink-cell data - do not delete" hidden="1">
            <a:extLst>
              <a:ext uri="{FF2B5EF4-FFF2-40B4-BE49-F238E27FC236}">
                <a16:creationId xmlns:a16="http://schemas.microsoft.com/office/drawing/2014/main" id="{B085B492-4A7E-B82D-C992-2257921B663F}"/>
              </a:ext>
            </a:extLst>
          </p:cNvPr>
          <p:cNvGraphicFramePr>
            <a:graphicFrameLocks noChangeAspect="1"/>
          </p:cNvGraphicFramePr>
          <p:nvPr>
            <p:custDataLst>
              <p:tags r:id="rId1"/>
            </p:custDataLst>
            <p:extLst>
              <p:ext uri="{D42A27DB-BD31-4B8C-83A1-F6EECF244321}">
                <p14:modId xmlns:p14="http://schemas.microsoft.com/office/powerpoint/2010/main" val="35151594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11" name="think-cell data - do not delete" hidden="1">
                        <a:extLst>
                          <a:ext uri="{FF2B5EF4-FFF2-40B4-BE49-F238E27FC236}">
                            <a16:creationId xmlns:a16="http://schemas.microsoft.com/office/drawing/2014/main" id="{B085B492-4A7E-B82D-C992-2257921B663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AC11C6DB-79A6-D0BB-24A4-C8BB572A150A}"/>
              </a:ext>
            </a:extLst>
          </p:cNvPr>
          <p:cNvSpPr>
            <a:spLocks noGrp="1"/>
          </p:cNvSpPr>
          <p:nvPr>
            <p:ph type="title"/>
          </p:nvPr>
        </p:nvSpPr>
        <p:spPr/>
        <p:txBody>
          <a:bodyPr vert="horz" lIns="91440" tIns="45720" rIns="91440" bIns="45720" rtlCol="0" anchor="ctr">
            <a:normAutofit/>
          </a:bodyPr>
          <a:lstStyle/>
          <a:p>
            <a:r>
              <a:rPr lang="en-US" sz="4000" dirty="0"/>
              <a:t>Contact Information</a:t>
            </a:r>
          </a:p>
        </p:txBody>
      </p:sp>
      <p:sp>
        <p:nvSpPr>
          <p:cNvPr id="7" name="Slide Number Placeholder 3">
            <a:extLst>
              <a:ext uri="{FF2B5EF4-FFF2-40B4-BE49-F238E27FC236}">
                <a16:creationId xmlns:a16="http://schemas.microsoft.com/office/drawing/2014/main" id="{721D4682-5BAA-4053-AEA2-583D5D1446AE}"/>
              </a:ext>
            </a:extLst>
          </p:cNvPr>
          <p:cNvSpPr>
            <a:spLocks noGrp="1"/>
          </p:cNvSpPr>
          <p:nvPr>
            <p:ph type="sldNum" sz="quarter" idx="12"/>
          </p:nvPr>
        </p:nvSpPr>
        <p:spPr>
          <a:xfrm>
            <a:off x="8610600" y="6356350"/>
            <a:ext cx="2743200" cy="365125"/>
          </a:xfrm>
        </p:spPr>
        <p:txBody>
          <a:bodyPr/>
          <a:lstStyle/>
          <a:p>
            <a:fld id="{886BB73A-582F-4420-9A14-CB10A2B2E5E8}" type="slidenum">
              <a:rPr lang="en-US" smtClean="0">
                <a:solidFill>
                  <a:srgbClr val="FFFF00"/>
                </a:solidFill>
              </a:rPr>
              <a:t>51</a:t>
            </a:fld>
            <a:endParaRPr lang="en-US" dirty="0">
              <a:solidFill>
                <a:srgbClr val="FFFF00"/>
              </a:solidFill>
            </a:endParaRPr>
          </a:p>
        </p:txBody>
      </p:sp>
      <p:sp>
        <p:nvSpPr>
          <p:cNvPr id="12" name="Oval 11">
            <a:extLst>
              <a:ext uri="{FF2B5EF4-FFF2-40B4-BE49-F238E27FC236}">
                <a16:creationId xmlns:a16="http://schemas.microsoft.com/office/drawing/2014/main" id="{39789A65-E7A9-4C33-F96E-EF4904E15830}"/>
              </a:ext>
            </a:extLst>
          </p:cNvPr>
          <p:cNvSpPr/>
          <p:nvPr/>
        </p:nvSpPr>
        <p:spPr>
          <a:xfrm>
            <a:off x="4953000" y="1790701"/>
            <a:ext cx="2400300" cy="2400300"/>
          </a:xfrm>
          <a:prstGeom prst="ellipse">
            <a:avLst/>
          </a:prstGeom>
          <a:solidFill>
            <a:schemeClr val="bg1"/>
          </a:solidFill>
          <a:ln>
            <a:noFill/>
          </a:ln>
          <a:effectLst>
            <a:outerShdw blurRad="3937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2760178-A361-7B44-5328-752F5C3FC2BB}"/>
              </a:ext>
            </a:extLst>
          </p:cNvPr>
          <p:cNvPicPr>
            <a:picLocks noChangeAspect="1"/>
          </p:cNvPicPr>
          <p:nvPr/>
        </p:nvPicPr>
        <p:blipFill rotWithShape="1">
          <a:blip r:embed="rId5">
            <a:extLst>
              <a:ext uri="{28A0092B-C50C-407E-A947-70E740481C1C}">
                <a14:useLocalDpi xmlns:a14="http://schemas.microsoft.com/office/drawing/2010/main" val="0"/>
              </a:ext>
            </a:extLst>
          </a:blip>
          <a:srcRect b="20000"/>
          <a:stretch/>
        </p:blipFill>
        <p:spPr>
          <a:xfrm>
            <a:off x="5082298" y="1920598"/>
            <a:ext cx="2140505" cy="2140505"/>
          </a:xfrm>
          <a:prstGeom prst="ellipse">
            <a:avLst/>
          </a:prstGeom>
        </p:spPr>
      </p:pic>
      <p:sp>
        <p:nvSpPr>
          <p:cNvPr id="16" name="Oval 15">
            <a:extLst>
              <a:ext uri="{FF2B5EF4-FFF2-40B4-BE49-F238E27FC236}">
                <a16:creationId xmlns:a16="http://schemas.microsoft.com/office/drawing/2014/main" id="{10D7F6AD-8EE6-436E-8048-E99CDE7751F3}"/>
              </a:ext>
            </a:extLst>
          </p:cNvPr>
          <p:cNvSpPr/>
          <p:nvPr/>
        </p:nvSpPr>
        <p:spPr>
          <a:xfrm>
            <a:off x="952500" y="1790701"/>
            <a:ext cx="2400300" cy="2400300"/>
          </a:xfrm>
          <a:prstGeom prst="ellipse">
            <a:avLst/>
          </a:prstGeom>
          <a:solidFill>
            <a:schemeClr val="bg1"/>
          </a:solidFill>
          <a:ln>
            <a:noFill/>
          </a:ln>
          <a:effectLst>
            <a:outerShdw blurRad="3937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2ECFFF0A-6581-15C7-5855-6E357016E7A4}"/>
              </a:ext>
            </a:extLst>
          </p:cNvPr>
          <p:cNvSpPr/>
          <p:nvPr/>
        </p:nvSpPr>
        <p:spPr>
          <a:xfrm>
            <a:off x="8953500" y="1790701"/>
            <a:ext cx="2400300" cy="2400300"/>
          </a:xfrm>
          <a:prstGeom prst="ellipse">
            <a:avLst/>
          </a:prstGeom>
          <a:solidFill>
            <a:schemeClr val="bg1"/>
          </a:solidFill>
          <a:ln>
            <a:noFill/>
          </a:ln>
          <a:effectLst>
            <a:outerShdw blurRad="3937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83E2EF25-3788-9370-8F2D-2DF1C25E6CA1}"/>
              </a:ext>
            </a:extLst>
          </p:cNvPr>
          <p:cNvPicPr>
            <a:picLocks noChangeAspect="1"/>
          </p:cNvPicPr>
          <p:nvPr/>
        </p:nvPicPr>
        <p:blipFill rotWithShape="1">
          <a:blip r:embed="rId6"/>
          <a:srcRect l="13085" t="11536" r="19980" b="8300"/>
          <a:stretch/>
        </p:blipFill>
        <p:spPr>
          <a:xfrm rot="900000">
            <a:off x="1078643" y="1921001"/>
            <a:ext cx="2139696" cy="2139696"/>
          </a:xfrm>
          <a:prstGeom prst="ellipse">
            <a:avLst/>
          </a:prstGeom>
        </p:spPr>
      </p:pic>
      <p:pic>
        <p:nvPicPr>
          <p:cNvPr id="1026" name="Picture 2">
            <a:extLst>
              <a:ext uri="{FF2B5EF4-FFF2-40B4-BE49-F238E27FC236}">
                <a16:creationId xmlns:a16="http://schemas.microsoft.com/office/drawing/2014/main" id="{A989010C-921B-A9A2-C246-31BD40620E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83607" y="1920598"/>
            <a:ext cx="2139696" cy="2139696"/>
          </a:xfrm>
          <a:prstGeom prst="ellipse">
            <a:avLst/>
          </a:prstGeom>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2F802527-92B3-AC37-F582-7AA06CB61D5D}"/>
              </a:ext>
            </a:extLst>
          </p:cNvPr>
          <p:cNvSpPr txBox="1"/>
          <p:nvPr/>
        </p:nvSpPr>
        <p:spPr>
          <a:xfrm>
            <a:off x="952500" y="4431037"/>
            <a:ext cx="3238500" cy="969496"/>
          </a:xfrm>
          <a:prstGeom prst="rect">
            <a:avLst/>
          </a:prstGeom>
          <a:noFill/>
        </p:spPr>
        <p:txBody>
          <a:bodyPr wrap="square">
            <a:spAutoFit/>
          </a:bodyPr>
          <a:lstStyle/>
          <a:p>
            <a:pPr marL="0" indent="0">
              <a:buNone/>
            </a:pPr>
            <a:r>
              <a:rPr lang="en-US" sz="1900" b="1" dirty="0"/>
              <a:t>Verdant Law</a:t>
            </a:r>
          </a:p>
          <a:p>
            <a:r>
              <a:rPr lang="en-US" sz="1900" dirty="0"/>
              <a:t>Irene </a:t>
            </a:r>
            <a:r>
              <a:rPr lang="en-US" sz="1900" dirty="0" err="1"/>
              <a:t>Hantman</a:t>
            </a:r>
            <a:endParaRPr lang="en-US" sz="1900" dirty="0"/>
          </a:p>
          <a:p>
            <a:pPr marL="0" indent="0">
              <a:buNone/>
            </a:pPr>
            <a:r>
              <a:rPr lang="en-US" sz="1900" dirty="0">
                <a:solidFill>
                  <a:srgbClr val="0070C0"/>
                </a:solidFill>
                <a:hlinkClick r:id="rId8">
                  <a:extLst>
                    <a:ext uri="{A12FA001-AC4F-418D-AE19-62706E023703}">
                      <ahyp:hlinkClr xmlns:ahyp="http://schemas.microsoft.com/office/drawing/2018/hyperlinkcolor" val="tx"/>
                    </a:ext>
                  </a:extLst>
                </a:hlinkClick>
              </a:rPr>
              <a:t>ihantman@verdantlaw.com</a:t>
            </a:r>
            <a:r>
              <a:rPr lang="en-US" sz="1900" dirty="0">
                <a:solidFill>
                  <a:srgbClr val="0070C0"/>
                </a:solidFill>
              </a:rPr>
              <a:t> </a:t>
            </a:r>
          </a:p>
        </p:txBody>
      </p:sp>
      <p:sp>
        <p:nvSpPr>
          <p:cNvPr id="27" name="TextBox 26">
            <a:extLst>
              <a:ext uri="{FF2B5EF4-FFF2-40B4-BE49-F238E27FC236}">
                <a16:creationId xmlns:a16="http://schemas.microsoft.com/office/drawing/2014/main" id="{173B30A2-48F7-D848-02AB-10E9570BCBF5}"/>
              </a:ext>
            </a:extLst>
          </p:cNvPr>
          <p:cNvSpPr txBox="1"/>
          <p:nvPr/>
        </p:nvSpPr>
        <p:spPr>
          <a:xfrm>
            <a:off x="4953000" y="4431037"/>
            <a:ext cx="3035300" cy="969496"/>
          </a:xfrm>
          <a:prstGeom prst="rect">
            <a:avLst/>
          </a:prstGeom>
          <a:noFill/>
        </p:spPr>
        <p:txBody>
          <a:bodyPr wrap="square">
            <a:spAutoFit/>
          </a:bodyPr>
          <a:lstStyle/>
          <a:p>
            <a:pPr marL="0" indent="0">
              <a:buNone/>
            </a:pPr>
            <a:r>
              <a:rPr lang="en-US" sz="1900" b="1" dirty="0"/>
              <a:t>Ramboll</a:t>
            </a:r>
          </a:p>
          <a:p>
            <a:pPr marL="0" indent="0">
              <a:buNone/>
            </a:pPr>
            <a:r>
              <a:rPr lang="en-US" sz="1900" dirty="0"/>
              <a:t>Ashish P. Deshmukh</a:t>
            </a:r>
          </a:p>
          <a:p>
            <a:pPr marL="0" indent="0">
              <a:buNone/>
            </a:pPr>
            <a:r>
              <a:rPr lang="en-US" sz="1900" dirty="0">
                <a:solidFill>
                  <a:srgbClr val="0070C0"/>
                </a:solidFill>
                <a:hlinkClick r:id="rId9">
                  <a:extLst>
                    <a:ext uri="{A12FA001-AC4F-418D-AE19-62706E023703}">
                      <ahyp:hlinkClr xmlns:ahyp="http://schemas.microsoft.com/office/drawing/2018/hyperlinkcolor" val="tx"/>
                    </a:ext>
                  </a:extLst>
                </a:hlinkClick>
              </a:rPr>
              <a:t>adeshmukh@ramboll.com</a:t>
            </a:r>
            <a:r>
              <a:rPr lang="en-US" sz="1900" dirty="0">
                <a:solidFill>
                  <a:srgbClr val="0070C0"/>
                </a:solidFill>
              </a:rPr>
              <a:t> </a:t>
            </a:r>
          </a:p>
        </p:txBody>
      </p:sp>
      <p:sp>
        <p:nvSpPr>
          <p:cNvPr id="28" name="TextBox 27">
            <a:extLst>
              <a:ext uri="{FF2B5EF4-FFF2-40B4-BE49-F238E27FC236}">
                <a16:creationId xmlns:a16="http://schemas.microsoft.com/office/drawing/2014/main" id="{EF88EC13-39F8-4F4F-08FF-847D6A448D98}"/>
              </a:ext>
            </a:extLst>
          </p:cNvPr>
          <p:cNvSpPr txBox="1"/>
          <p:nvPr/>
        </p:nvSpPr>
        <p:spPr>
          <a:xfrm>
            <a:off x="8953500" y="4431037"/>
            <a:ext cx="3035300" cy="969496"/>
          </a:xfrm>
          <a:prstGeom prst="rect">
            <a:avLst/>
          </a:prstGeom>
          <a:noFill/>
        </p:spPr>
        <p:txBody>
          <a:bodyPr wrap="square">
            <a:spAutoFit/>
          </a:bodyPr>
          <a:lstStyle/>
          <a:p>
            <a:pPr marL="0" indent="0">
              <a:buNone/>
            </a:pPr>
            <a:r>
              <a:rPr lang="en-US" sz="1900" b="1" dirty="0"/>
              <a:t>Ramboll</a:t>
            </a:r>
          </a:p>
          <a:p>
            <a:pPr marL="0" indent="0">
              <a:buNone/>
            </a:pPr>
            <a:r>
              <a:rPr lang="en-US" sz="1900" dirty="0"/>
              <a:t>Robert DeMott</a:t>
            </a:r>
          </a:p>
          <a:p>
            <a:pPr marL="0" indent="0">
              <a:buNone/>
            </a:pPr>
            <a:r>
              <a:rPr lang="en-US" sz="1900" dirty="0">
                <a:solidFill>
                  <a:srgbClr val="0070C0"/>
                </a:solidFill>
                <a:hlinkClick r:id="rId10">
                  <a:extLst>
                    <a:ext uri="{A12FA001-AC4F-418D-AE19-62706E023703}">
                      <ahyp:hlinkClr xmlns:ahyp="http://schemas.microsoft.com/office/drawing/2018/hyperlinkcolor" val="tx"/>
                    </a:ext>
                  </a:extLst>
                </a:hlinkClick>
              </a:rPr>
              <a:t>rdemott@ramboll.com</a:t>
            </a:r>
            <a:r>
              <a:rPr lang="en-US" sz="1900" dirty="0">
                <a:solidFill>
                  <a:srgbClr val="0070C0"/>
                </a:solidFill>
              </a:rPr>
              <a:t> </a:t>
            </a:r>
          </a:p>
        </p:txBody>
      </p:sp>
    </p:spTree>
    <p:extLst>
      <p:ext uri="{BB962C8B-B14F-4D97-AF65-F5344CB8AC3E}">
        <p14:creationId xmlns:p14="http://schemas.microsoft.com/office/powerpoint/2010/main" val="337361332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4">
      <a:majorFont>
        <a:latin typeface="Arial Black"/>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2062c06-f7c1-492a-aa59-4de680720bd5" xsi:nil="true"/>
    <lcf76f155ced4ddcb4097134ff3c332f xmlns="66eb0387-af99-4293-965f-69dcb26f17e8">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4520F6C595A784E83E606EA4D842837" ma:contentTypeVersion="18" ma:contentTypeDescription="Create a new document." ma:contentTypeScope="" ma:versionID="ed650cd4e3c69f8bcad935a556182a6b">
  <xsd:schema xmlns:xsd="http://www.w3.org/2001/XMLSchema" xmlns:xs="http://www.w3.org/2001/XMLSchema" xmlns:p="http://schemas.microsoft.com/office/2006/metadata/properties" xmlns:ns1="http://schemas.microsoft.com/sharepoint/v3" xmlns:ns2="66eb0387-af99-4293-965f-69dcb26f17e8" xmlns:ns3="22062c06-f7c1-492a-aa59-4de680720bd5" targetNamespace="http://schemas.microsoft.com/office/2006/metadata/properties" ma:root="true" ma:fieldsID="1fb4ff3c36822fc8052634c9f91fb2fe" ns1:_="" ns2:_="" ns3:_="">
    <xsd:import namespace="http://schemas.microsoft.com/sharepoint/v3"/>
    <xsd:import namespace="66eb0387-af99-4293-965f-69dcb26f17e8"/>
    <xsd:import namespace="22062c06-f7c1-492a-aa59-4de680720bd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3:SharedWithUsers" minOccurs="0"/>
                <xsd:element ref="ns3:SharedWithDetails" minOccurs="0"/>
                <xsd:element ref="ns2:MediaServiceGenerationTime" minOccurs="0"/>
                <xsd:element ref="ns2:MediaServiceEventHashCode" minOccurs="0"/>
                <xsd:element ref="ns1:_ip_UnifiedCompliancePolicyProperties" minOccurs="0"/>
                <xsd:element ref="ns1:_ip_UnifiedCompliancePolicyUIAction"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6eb0387-af99-4293-965f-69dcb26f17e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7e608478-f364-42b1-92da-1d8a68f506ef"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22062c06-f7c1-492a-aa59-4de680720bd5"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81e45be6-f96b-440c-b0ef-05b7de7acbd9}" ma:internalName="TaxCatchAll" ma:showField="CatchAllData" ma:web="22062c06-f7c1-492a-aa59-4de680720bd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3CFB861-9FE1-41D3-ACFD-0E494095AEE4}">
  <ds:schemaRefs>
    <ds:schemaRef ds:uri="http://schemas.microsoft.com/office/2006/metadata/properties"/>
    <ds:schemaRef ds:uri="http://schemas.microsoft.com/office/infopath/2007/PartnerControls"/>
    <ds:schemaRef ds:uri="132cc63e-7d66-4688-ba9f-bec85b20dcdc"/>
    <ds:schemaRef ds:uri="http://schemas.microsoft.com/sharepoint/v3"/>
    <ds:schemaRef ds:uri="22062c06-f7c1-492a-aa59-4de680720bd5"/>
    <ds:schemaRef ds:uri="66eb0387-af99-4293-965f-69dcb26f17e8"/>
  </ds:schemaRefs>
</ds:datastoreItem>
</file>

<file path=customXml/itemProps2.xml><?xml version="1.0" encoding="utf-8"?>
<ds:datastoreItem xmlns:ds="http://schemas.openxmlformats.org/officeDocument/2006/customXml" ds:itemID="{23647F9F-33E3-4C0E-8869-1F9B62E8F36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6eb0387-af99-4293-965f-69dcb26f17e8"/>
    <ds:schemaRef ds:uri="22062c06-f7c1-492a-aa59-4de680720bd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35B0382-5653-45D0-8C86-B0E9145290F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3227</TotalTime>
  <Words>2705</Words>
  <Application>Microsoft Office PowerPoint</Application>
  <PresentationFormat>Widescreen</PresentationFormat>
  <Paragraphs>423</Paragraphs>
  <Slides>51</Slides>
  <Notes>10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51</vt:i4>
      </vt:variant>
    </vt:vector>
  </HeadingPairs>
  <TitlesOfParts>
    <vt:vector size="59" baseType="lpstr">
      <vt:lpstr>Arial</vt:lpstr>
      <vt:lpstr>Arial Black</vt:lpstr>
      <vt:lpstr>Calibri</vt:lpstr>
      <vt:lpstr>Helvetica</vt:lpstr>
      <vt:lpstr>Times New Roman</vt:lpstr>
      <vt:lpstr>Verdana</vt:lpstr>
      <vt:lpstr>Office Theme</vt:lpstr>
      <vt:lpstr>think-cell Slide</vt:lpstr>
      <vt:lpstr>TSCA Audits Under EPA’s Audit and  New Owner Policies</vt:lpstr>
      <vt:lpstr>Irene Hantman</vt:lpstr>
      <vt:lpstr>Setting the Stage </vt:lpstr>
      <vt:lpstr>TSCA Compliance</vt:lpstr>
      <vt:lpstr>How EPA Identifies Violations</vt:lpstr>
      <vt:lpstr>PowerPoint Presentation</vt:lpstr>
      <vt:lpstr>EPA Policies</vt:lpstr>
      <vt:lpstr>EPA’s Enforcement Response Policies (ERPs)</vt:lpstr>
      <vt:lpstr>What is EPA’s Audit Policy?</vt:lpstr>
      <vt:lpstr>Conditions for Penalty Mitigation</vt:lpstr>
      <vt:lpstr>eDisclosure System (since 2015)</vt:lpstr>
      <vt:lpstr>Audit Policy Penalty Calculation</vt:lpstr>
      <vt:lpstr>EPA’s New Owner Policy</vt:lpstr>
      <vt:lpstr>Benefits of the New Owner Policy</vt:lpstr>
      <vt:lpstr>New Owner Policy and TSCA Audits </vt:lpstr>
      <vt:lpstr>Benefits of TSCA Audits</vt:lpstr>
      <vt:lpstr>Risks of Audits</vt:lpstr>
      <vt:lpstr>Important Considerations</vt:lpstr>
      <vt:lpstr>Negotiating with EPA</vt:lpstr>
      <vt:lpstr>Ashish Deshmukh, PhD</vt:lpstr>
      <vt:lpstr>Technical Aspects of TSCA Audits</vt:lpstr>
      <vt:lpstr>Agenda</vt:lpstr>
      <vt:lpstr>Drivers for TSCA Audits</vt:lpstr>
      <vt:lpstr>Types of TSCA Audits</vt:lpstr>
      <vt:lpstr>Audit Team</vt:lpstr>
      <vt:lpstr>Audit Process</vt:lpstr>
      <vt:lpstr>Audit Process – Information gathering and prioritization</vt:lpstr>
      <vt:lpstr>Audit Process –  Protocol Development</vt:lpstr>
      <vt:lpstr>Audit Process –  Initial audit activities</vt:lpstr>
      <vt:lpstr>Audit Process –  On-site audit activities</vt:lpstr>
      <vt:lpstr>Audit Process –  Off-site detailed reviews</vt:lpstr>
      <vt:lpstr>Audit Process –  Post-review activities</vt:lpstr>
      <vt:lpstr>Challenges faced during audits</vt:lpstr>
      <vt:lpstr>Case Study 1  3D Printing Company</vt:lpstr>
      <vt:lpstr>3D Printing Company  Comprehensive TSCA Audit</vt:lpstr>
      <vt:lpstr>3D Printing Company  Scope of TSCA Audit</vt:lpstr>
      <vt:lpstr>3D Printing Company  Findings from the TSCA Audit</vt:lpstr>
      <vt:lpstr>3D Printing Company  Root cause analysis</vt:lpstr>
      <vt:lpstr>Case Study 2  Petrochemical Company</vt:lpstr>
      <vt:lpstr>Petrochemical Company Focused TSCA Audit</vt:lpstr>
      <vt:lpstr>Petrochemical Company Scope of TSCA Audit</vt:lpstr>
      <vt:lpstr>Petrochemical Company Root cause analysis</vt:lpstr>
      <vt:lpstr>How Can Product Stewards Prepare for TSCA Audits?</vt:lpstr>
      <vt:lpstr> Preparing for TSCA Audits </vt:lpstr>
      <vt:lpstr>Preparing for TSCA Audits</vt:lpstr>
      <vt:lpstr>Preparing for TSCA Audits Regulatory submissions</vt:lpstr>
      <vt:lpstr>Preparing for TSCA Audits Regulatory recordkeeping</vt:lpstr>
      <vt:lpstr>Managing TSCA compliance </vt:lpstr>
      <vt:lpstr>Conclusions</vt:lpstr>
      <vt:lpstr>Questions?</vt:lpstr>
      <vt:lpstr>Contact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Jim Myers</dc:creator>
  <cp:lastModifiedBy>Irene Hantman</cp:lastModifiedBy>
  <cp:revision>109</cp:revision>
  <dcterms:created xsi:type="dcterms:W3CDTF">2022-04-11T18:31:55Z</dcterms:created>
  <dcterms:modified xsi:type="dcterms:W3CDTF">2023-10-18T12:56:31Z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0x010100B227AEFBF9811F4586E0DE70AB0756AA</vt:lpwstr>
  </property>
  <property fmtid="{D5CDD505-2E9C-101B-9397-08002B2CF9AE}" pid="3" name="ComplianceAssetId">
    <vt:lpwstr/>
  </property>
  <property fmtid="{D5CDD505-2E9C-101B-9397-08002B2CF9AE}" pid="4" name="_ExtendedDescription">
    <vt:lpwstr/>
  </property>
  <property fmtid="{D5CDD505-2E9C-101B-9397-08002B2CF9AE}" pid="5" name="TriggerFlowInfo">
    <vt:lpwstr/>
  </property>
  <property fmtid="{D5CDD505-2E9C-101B-9397-08002B2CF9AE}" pid="6" name="MSIP_Label_20ea7001-5c24-4702-a3ac-e436ccb02747_Enabled">
    <vt:lpwstr>true</vt:lpwstr>
  </property>
  <property fmtid="{D5CDD505-2E9C-101B-9397-08002B2CF9AE}" pid="7" name="MSIP_Label_20ea7001-5c24-4702-a3ac-e436ccb02747_SetDate">
    <vt:lpwstr>2023-10-11T12:39:30Z</vt:lpwstr>
  </property>
  <property fmtid="{D5CDD505-2E9C-101B-9397-08002B2CF9AE}" pid="8" name="MSIP_Label_20ea7001-5c24-4702-a3ac-e436ccb02747_Method">
    <vt:lpwstr>Standard</vt:lpwstr>
  </property>
  <property fmtid="{D5CDD505-2E9C-101B-9397-08002B2CF9AE}" pid="9" name="MSIP_Label_20ea7001-5c24-4702-a3ac-e436ccb02747_Name">
    <vt:lpwstr>Confidential</vt:lpwstr>
  </property>
  <property fmtid="{D5CDD505-2E9C-101B-9397-08002B2CF9AE}" pid="10" name="MSIP_Label_20ea7001-5c24-4702-a3ac-e436ccb02747_SiteId">
    <vt:lpwstr>c8823c91-be81-4f89-b024-6c3dd789c106</vt:lpwstr>
  </property>
  <property fmtid="{D5CDD505-2E9C-101B-9397-08002B2CF9AE}" pid="11" name="MSIP_Label_20ea7001-5c24-4702-a3ac-e436ccb02747_ActionId">
    <vt:lpwstr>9c3d9d80-54ad-4515-bcd9-1f693d40c9e2</vt:lpwstr>
  </property>
  <property fmtid="{D5CDD505-2E9C-101B-9397-08002B2CF9AE}" pid="12" name="MSIP_Label_20ea7001-5c24-4702-a3ac-e436ccb02747_ContentBits">
    <vt:lpwstr>2</vt:lpwstr>
  </property>
</Properties>
</file>